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5" r:id="rId2"/>
    <p:sldId id="327" r:id="rId3"/>
    <p:sldId id="377" r:id="rId4"/>
    <p:sldId id="284" r:id="rId5"/>
    <p:sldId id="350" r:id="rId6"/>
    <p:sldId id="285" r:id="rId7"/>
    <p:sldId id="357" r:id="rId8"/>
    <p:sldId id="378" r:id="rId9"/>
    <p:sldId id="361" r:id="rId10"/>
    <p:sldId id="373" r:id="rId11"/>
    <p:sldId id="379" r:id="rId12"/>
    <p:sldId id="362" r:id="rId13"/>
    <p:sldId id="375" r:id="rId14"/>
    <p:sldId id="372" r:id="rId15"/>
    <p:sldId id="380" r:id="rId16"/>
    <p:sldId id="363" r:id="rId17"/>
    <p:sldId id="337" r:id="rId18"/>
    <p:sldId id="330" r:id="rId19"/>
    <p:sldId id="370" r:id="rId20"/>
    <p:sldId id="371" r:id="rId21"/>
    <p:sldId id="368" r:id="rId22"/>
    <p:sldId id="367" r:id="rId23"/>
    <p:sldId id="290" r:id="rId24"/>
    <p:sldId id="376" r:id="rId25"/>
    <p:sldId id="336"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4065">
          <p15:clr>
            <a:srgbClr val="A4A3A4"/>
          </p15:clr>
        </p15:guide>
        <p15:guide id="3" orient="horz" pos="2931" userDrawn="1">
          <p15:clr>
            <a:srgbClr val="A4A3A4"/>
          </p15:clr>
        </p15:guide>
        <p15:guide id="4" pos="2880">
          <p15:clr>
            <a:srgbClr val="A4A3A4"/>
          </p15:clr>
        </p15:guide>
        <p15:guide id="5" pos="158">
          <p15:clr>
            <a:srgbClr val="A4A3A4"/>
          </p15:clr>
        </p15:guide>
        <p15:guide id="6" pos="5602">
          <p15:clr>
            <a:srgbClr val="A4A3A4"/>
          </p15:clr>
        </p15:guide>
        <p15:guide id="7" pos="4694" userDrawn="1">
          <p15:clr>
            <a:srgbClr val="A4A3A4"/>
          </p15:clr>
        </p15:guide>
        <p15:guide id="8" pos="431" userDrawn="1">
          <p15:clr>
            <a:srgbClr val="A4A3A4"/>
          </p15:clr>
        </p15:guide>
        <p15:guide id="9" orient="horz" pos="1389"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0A7D1"/>
    <a:srgbClr val="7F553E"/>
    <a:srgbClr val="F9B15D"/>
    <a:srgbClr val="DFBD5C"/>
    <a:srgbClr val="FFFFFF"/>
    <a:srgbClr val="000000"/>
    <a:srgbClr val="FF3399"/>
    <a:srgbClr val="FAF7F5"/>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38" autoAdjust="0"/>
  </p:normalViewPr>
  <p:slideViewPr>
    <p:cSldViewPr showGuides="1">
      <p:cViewPr>
        <p:scale>
          <a:sx n="100" d="100"/>
          <a:sy n="100" d="100"/>
        </p:scale>
        <p:origin x="-456" y="1122"/>
      </p:cViewPr>
      <p:guideLst>
        <p:guide orient="horz" pos="4065"/>
        <p:guide orient="horz" pos="2931"/>
        <p:guide orient="horz" pos="1389"/>
        <p:guide pos="2880"/>
        <p:guide pos="158"/>
        <p:guide pos="5602"/>
        <p:guide pos="4694"/>
        <p:guide pos="4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27"/>
    </p:cViewPr>
  </p:sorterViewPr>
  <p:notesViewPr>
    <p:cSldViewPr showGuides="1">
      <p:cViewPr varScale="1">
        <p:scale>
          <a:sx n="63" d="100"/>
          <a:sy n="63" d="100"/>
        </p:scale>
        <p:origin x="3134" y="58"/>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12040776831258E-2"/>
          <c:y val="9.0509951052325552E-2"/>
          <c:w val="0.91996778583741601"/>
          <c:h val="0.63783161318142212"/>
        </c:manualLayout>
      </c:layout>
      <c:barChart>
        <c:barDir val="col"/>
        <c:grouping val="clustered"/>
        <c:varyColors val="0"/>
        <c:ser>
          <c:idx val="0"/>
          <c:order val="0"/>
          <c:tx>
            <c:strRef>
              <c:f>Sheet1!$B$1</c:f>
              <c:strCache>
                <c:ptCount val="1"/>
                <c:pt idx="0">
                  <c:v>Lost time injury frequency rate (LTIFR)</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FY2011</c:v>
                </c:pt>
                <c:pt idx="1">
                  <c:v>FY2012</c:v>
                </c:pt>
                <c:pt idx="2">
                  <c:v>FY2013</c:v>
                </c:pt>
                <c:pt idx="3">
                  <c:v>FY2014</c:v>
                </c:pt>
                <c:pt idx="4">
                  <c:v>FY 2015 YTD *</c:v>
                </c:pt>
              </c:strCache>
            </c:strRef>
          </c:cat>
          <c:val>
            <c:numRef>
              <c:f>Sheet1!$B$2:$B$6</c:f>
              <c:numCache>
                <c:formatCode>#,##0.00</c:formatCode>
                <c:ptCount val="5"/>
                <c:pt idx="0">
                  <c:v>6.26</c:v>
                </c:pt>
                <c:pt idx="1">
                  <c:v>2.91</c:v>
                </c:pt>
                <c:pt idx="2">
                  <c:v>3.63</c:v>
                </c:pt>
                <c:pt idx="3">
                  <c:v>2.74</c:v>
                </c:pt>
                <c:pt idx="4">
                  <c:v>2.23</c:v>
                </c:pt>
              </c:numCache>
            </c:numRef>
          </c:val>
        </c:ser>
        <c:ser>
          <c:idx val="1"/>
          <c:order val="1"/>
          <c:tx>
            <c:strRef>
              <c:f>Sheet1!$C$1</c:f>
              <c:strCache>
                <c:ptCount val="1"/>
                <c:pt idx="0">
                  <c:v>Reportable injury frequency rate (RIFR)</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FY2011</c:v>
                </c:pt>
                <c:pt idx="1">
                  <c:v>FY2012</c:v>
                </c:pt>
                <c:pt idx="2">
                  <c:v>FY2013</c:v>
                </c:pt>
                <c:pt idx="3">
                  <c:v>FY2014</c:v>
                </c:pt>
                <c:pt idx="4">
                  <c:v>FY 2015 YTD *</c:v>
                </c:pt>
              </c:strCache>
            </c:strRef>
          </c:cat>
          <c:val>
            <c:numRef>
              <c:f>Sheet1!$C$2:$C$6</c:f>
              <c:numCache>
                <c:formatCode>_(* #,##0.00_);_(* \(#,##0.00\);_(* "-"??_);_(@_)</c:formatCode>
                <c:ptCount val="5"/>
                <c:pt idx="0">
                  <c:v>2.02</c:v>
                </c:pt>
                <c:pt idx="1">
                  <c:v>1.62</c:v>
                </c:pt>
                <c:pt idx="2">
                  <c:v>1.94</c:v>
                </c:pt>
                <c:pt idx="3">
                  <c:v>1.63</c:v>
                </c:pt>
                <c:pt idx="4" formatCode="General">
                  <c:v>0.98</c:v>
                </c:pt>
              </c:numCache>
            </c:numRef>
          </c:val>
        </c:ser>
        <c:dLbls>
          <c:showLegendKey val="0"/>
          <c:showVal val="0"/>
          <c:showCatName val="0"/>
          <c:showSerName val="0"/>
          <c:showPercent val="0"/>
          <c:showBubbleSize val="0"/>
        </c:dLbls>
        <c:gapWidth val="80"/>
        <c:axId val="116245248"/>
        <c:axId val="116246784"/>
      </c:barChart>
      <c:catAx>
        <c:axId val="11624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46784"/>
        <c:crosses val="autoZero"/>
        <c:auto val="1"/>
        <c:lblAlgn val="ctr"/>
        <c:lblOffset val="100"/>
        <c:noMultiLvlLbl val="0"/>
      </c:catAx>
      <c:valAx>
        <c:axId val="116246784"/>
        <c:scaling>
          <c:orientation val="minMax"/>
          <c:max val="8"/>
        </c:scaling>
        <c:delete val="0"/>
        <c:axPos val="l"/>
        <c:majorGridlines>
          <c:spPr>
            <a:ln w="15875" cap="rnd"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dirty="0" smtClean="0"/>
                  <a:t>Rates per million man hours</a:t>
                </a:r>
              </a:p>
            </c:rich>
          </c:tx>
          <c:layout>
            <c:manualLayout>
              <c:xMode val="edge"/>
              <c:yMode val="edge"/>
              <c:x val="9.8971978023947166E-3"/>
              <c:y val="0.21547941005204546"/>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45248"/>
        <c:crosses val="autoZero"/>
        <c:crossBetween val="between"/>
        <c:majorUnit val="2"/>
      </c:valAx>
      <c:spPr>
        <a:noFill/>
        <a:ln>
          <a:noFill/>
        </a:ln>
        <a:effectLst/>
      </c:spPr>
    </c:plotArea>
    <c:legend>
      <c:legendPos val="b"/>
      <c:layout>
        <c:manualLayout>
          <c:xMode val="edge"/>
          <c:yMode val="edge"/>
          <c:x val="0.16226635660553845"/>
          <c:y val="0.86478265435332091"/>
          <c:w val="0.67546728678892309"/>
          <c:h val="7.37460196737705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lnSpc>
          <a:spcPct val="120000"/>
        </a:lnSpc>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39940365049043"/>
          <c:y val="8.0253936961881669E-2"/>
          <c:w val="0.58154179105547399"/>
          <c:h val="0.57226429475449381"/>
        </c:manualLayout>
      </c:layout>
      <c:doughnutChart>
        <c:varyColors val="1"/>
        <c:ser>
          <c:idx val="0"/>
          <c:order val="0"/>
          <c:tx>
            <c:strRef>
              <c:f>Sheet1!$B$1</c:f>
              <c:strCache>
                <c:ptCount val="1"/>
                <c:pt idx="0">
                  <c:v>Year ended 30 June 2013</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dPt>
            <c:idx val="6"/>
            <c:bubble3D val="0"/>
            <c:spPr>
              <a:solidFill>
                <a:schemeClr val="accent1">
                  <a:lumMod val="75000"/>
                </a:schemeClr>
              </a:solidFill>
              <a:ln w="19050">
                <a:noFill/>
              </a:ln>
              <a:effectLst/>
            </c:spPr>
          </c:dPt>
          <c:dPt>
            <c:idx val="7"/>
            <c:bubble3D val="0"/>
            <c:spPr>
              <a:solidFill>
                <a:schemeClr val="accent4">
                  <a:lumMod val="75000"/>
                </a:schemeClr>
              </a:solidFill>
              <a:ln w="19050">
                <a:noFill/>
              </a:ln>
              <a:effectLst/>
            </c:spPr>
          </c:dPt>
          <c:dPt>
            <c:idx val="8"/>
            <c:bubble3D val="0"/>
            <c:spPr>
              <a:solidFill>
                <a:schemeClr val="tx2"/>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Salaries and wages - Evander</c:v>
                </c:pt>
                <c:pt idx="1">
                  <c:v>Security</c:v>
                </c:pt>
                <c:pt idx="2">
                  <c:v>Electricity - Evander</c:v>
                </c:pt>
                <c:pt idx="3">
                  <c:v>Mining</c:v>
                </c:pt>
                <c:pt idx="4">
                  <c:v>Processing</c:v>
                </c:pt>
                <c:pt idx="5">
                  <c:v>Other</c:v>
                </c:pt>
                <c:pt idx="6">
                  <c:v>Engineering &amp; technical services</c:v>
                </c:pt>
              </c:strCache>
            </c:strRef>
          </c:cat>
          <c:val>
            <c:numRef>
              <c:f>Sheet1!$B$2:$B$8</c:f>
              <c:numCache>
                <c:formatCode>#,##0</c:formatCode>
                <c:ptCount val="7"/>
                <c:pt idx="0">
                  <c:v>221387491.18000001</c:v>
                </c:pt>
                <c:pt idx="1">
                  <c:v>5705935.3300000001</c:v>
                </c:pt>
                <c:pt idx="2">
                  <c:v>89544649.900000006</c:v>
                </c:pt>
                <c:pt idx="3">
                  <c:v>42972587.249999993</c:v>
                </c:pt>
                <c:pt idx="4">
                  <c:v>28864242.400000002</c:v>
                </c:pt>
                <c:pt idx="5">
                  <c:v>17731943.460000001</c:v>
                </c:pt>
                <c:pt idx="6">
                  <c:v>20541266.75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9937282954224"/>
          <c:y val="0.10671806929344939"/>
          <c:w val="0.87209183298629889"/>
          <c:h val="0.63482748766191854"/>
        </c:manualLayout>
      </c:layout>
      <c:barChart>
        <c:barDir val="col"/>
        <c:grouping val="stacked"/>
        <c:varyColors val="0"/>
        <c:ser>
          <c:idx val="0"/>
          <c:order val="0"/>
          <c:tx>
            <c:strRef>
              <c:f>Sheet1!$B$1</c:f>
              <c:strCache>
                <c:ptCount val="1"/>
                <c:pt idx="0">
                  <c:v>Barberton Mines</c:v>
                </c:pt>
              </c:strCache>
            </c:strRef>
          </c:tx>
          <c:spPr>
            <a:solidFill>
              <a:schemeClr val="accent1"/>
            </a:solidFill>
            <a:ln>
              <a:noFill/>
            </a:ln>
            <a:effectLst/>
          </c:spPr>
          <c:invertIfNegative val="0"/>
          <c:cat>
            <c:strRef>
              <c:f>Sheet1!$A$2:$A$3</c:f>
              <c:strCache>
                <c:ptCount val="2"/>
                <c:pt idx="0">
                  <c:v>2014 H1</c:v>
                </c:pt>
                <c:pt idx="1">
                  <c:v>2015 H1</c:v>
                </c:pt>
              </c:strCache>
            </c:strRef>
          </c:cat>
          <c:val>
            <c:numRef>
              <c:f>Sheet1!$B$2:$B$3</c:f>
              <c:numCache>
                <c:formatCode>#,##0.00</c:formatCode>
                <c:ptCount val="2"/>
                <c:pt idx="0">
                  <c:v>48.7</c:v>
                </c:pt>
                <c:pt idx="1">
                  <c:v>54.8</c:v>
                </c:pt>
              </c:numCache>
            </c:numRef>
          </c:val>
        </c:ser>
        <c:ser>
          <c:idx val="1"/>
          <c:order val="1"/>
          <c:tx>
            <c:strRef>
              <c:f>Sheet1!$C$1</c:f>
              <c:strCache>
                <c:ptCount val="1"/>
                <c:pt idx="0">
                  <c:v>Evander Mines</c:v>
                </c:pt>
              </c:strCache>
            </c:strRef>
          </c:tx>
          <c:spPr>
            <a:solidFill>
              <a:srgbClr val="00B050"/>
            </a:solidFill>
            <a:ln>
              <a:noFill/>
            </a:ln>
            <a:effectLst/>
          </c:spPr>
          <c:invertIfNegative val="0"/>
          <c:dLbls>
            <c:dLbl>
              <c:idx val="0"/>
              <c:layout>
                <c:manualLayout>
                  <c:x val="0.4366562317448599"/>
                  <c:y val="-0.36587886736738601"/>
                </c:manualLayout>
              </c:layout>
              <c:tx>
                <c:rich>
                  <a:bodyPr/>
                  <a:lstStyle/>
                  <a:p>
                    <a:r>
                      <a:rPr lang="en-US" b="1" dirty="0" smtClean="0">
                        <a:solidFill>
                          <a:schemeClr val="tx1">
                            <a:lumMod val="65000"/>
                            <a:lumOff val="35000"/>
                          </a:schemeClr>
                        </a:solidFill>
                      </a:rPr>
                      <a:t>ZAR214.6</a:t>
                    </a:r>
                    <a:r>
                      <a:rPr lang="en-US" b="1" baseline="0" dirty="0" smtClean="0">
                        <a:solidFill>
                          <a:schemeClr val="tx1">
                            <a:lumMod val="65000"/>
                            <a:lumOff val="35000"/>
                          </a:schemeClr>
                        </a:solidFill>
                      </a:rPr>
                      <a:t> million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4366562317448599"/>
                  <c:y val="-0.23501708268853991"/>
                </c:manualLayout>
              </c:layout>
              <c:tx>
                <c:rich>
                  <a:bodyPr/>
                  <a:lstStyle/>
                  <a:p>
                    <a:r>
                      <a:rPr lang="en-US" b="1" dirty="0" smtClean="0">
                        <a:solidFill>
                          <a:schemeClr val="tx1">
                            <a:lumMod val="65000"/>
                            <a:lumOff val="35000"/>
                          </a:schemeClr>
                        </a:solidFill>
                      </a:rPr>
                      <a:t>ZAR160.8</a:t>
                    </a:r>
                    <a:r>
                      <a:rPr lang="en-US" b="1" baseline="0" dirty="0" smtClean="0">
                        <a:solidFill>
                          <a:schemeClr val="tx1">
                            <a:lumMod val="65000"/>
                            <a:lumOff val="35000"/>
                          </a:schemeClr>
                        </a:solidFill>
                      </a:rPr>
                      <a:t> million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669990072787614E-3"/>
                  <c:y val="-0.17893346068332017"/>
                </c:manualLayout>
              </c:layout>
              <c:tx>
                <c:rich>
                  <a:bodyPr/>
                  <a:lstStyle/>
                  <a:p>
                    <a:r>
                      <a:rPr lang="en-US" b="1" dirty="0" smtClean="0">
                        <a:solidFill>
                          <a:schemeClr val="tx1">
                            <a:lumMod val="65000"/>
                            <a:lumOff val="35000"/>
                          </a:schemeClr>
                        </a:solidFill>
                      </a:rPr>
                      <a:t>ZAR213.9</a:t>
                    </a:r>
                    <a:r>
                      <a:rPr lang="en-US" b="1" baseline="0" dirty="0" smtClean="0">
                        <a:solidFill>
                          <a:schemeClr val="tx1">
                            <a:lumMod val="65000"/>
                            <a:lumOff val="35000"/>
                          </a:schemeClr>
                        </a:solidFill>
                      </a:rPr>
                      <a:t> million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5339980145575228E-3"/>
                  <c:y val="-0.28308875869301398"/>
                </c:manualLayout>
              </c:layout>
              <c:tx>
                <c:rich>
                  <a:bodyPr/>
                  <a:lstStyle/>
                  <a:p>
                    <a:r>
                      <a:rPr lang="en-US" b="1" dirty="0" smtClean="0">
                        <a:solidFill>
                          <a:schemeClr val="tx1">
                            <a:lumMod val="65000"/>
                            <a:lumOff val="35000"/>
                          </a:schemeClr>
                        </a:solidFill>
                      </a:rPr>
                      <a:t>ZAR381.6</a:t>
                    </a:r>
                    <a:r>
                      <a:rPr lang="en-US" b="1" baseline="0" dirty="0" smtClean="0">
                        <a:solidFill>
                          <a:schemeClr val="tx1">
                            <a:lumMod val="65000"/>
                            <a:lumOff val="35000"/>
                          </a:schemeClr>
                        </a:solidFill>
                      </a:rPr>
                      <a:t> million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223330024262537E-3"/>
                  <c:y val="-0.36854951603430125"/>
                </c:manualLayout>
              </c:layout>
              <c:tx>
                <c:rich>
                  <a:bodyPr/>
                  <a:lstStyle/>
                  <a:p>
                    <a:r>
                      <a:rPr lang="en-US" b="1" dirty="0" smtClean="0">
                        <a:solidFill>
                          <a:schemeClr val="tx1">
                            <a:lumMod val="65000"/>
                            <a:lumOff val="35000"/>
                          </a:schemeClr>
                        </a:solidFill>
                      </a:rPr>
                      <a:t>ZAR363.0</a:t>
                    </a:r>
                    <a:r>
                      <a:rPr lang="en-US" b="1" baseline="0" dirty="0" smtClean="0">
                        <a:solidFill>
                          <a:schemeClr val="tx1">
                            <a:lumMod val="65000"/>
                            <a:lumOff val="35000"/>
                          </a:schemeClr>
                        </a:solidFill>
                      </a:rPr>
                      <a:t> million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ZA"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H1</c:v>
                </c:pt>
                <c:pt idx="1">
                  <c:v>2015 H1</c:v>
                </c:pt>
              </c:strCache>
            </c:strRef>
          </c:cat>
          <c:val>
            <c:numRef>
              <c:f>Sheet1!$C$2:$C$3</c:f>
              <c:numCache>
                <c:formatCode>_(* #,##0.00_);_(* \(#,##0.00\);_(* "-"??_);_(@_)</c:formatCode>
                <c:ptCount val="2"/>
                <c:pt idx="0">
                  <c:v>74.8</c:v>
                </c:pt>
                <c:pt idx="1">
                  <c:v>69.3</c:v>
                </c:pt>
              </c:numCache>
            </c:numRef>
          </c:val>
        </c:ser>
        <c:ser>
          <c:idx val="2"/>
          <c:order val="2"/>
          <c:tx>
            <c:strRef>
              <c:f>Sheet1!$D$1</c:f>
              <c:strCache>
                <c:ptCount val="1"/>
                <c:pt idx="0">
                  <c:v>ETRP</c:v>
                </c:pt>
              </c:strCache>
            </c:strRef>
          </c:tx>
          <c:spPr>
            <a:solidFill>
              <a:schemeClr val="accent3"/>
            </a:solidFill>
            <a:ln w="25400">
              <a:noFill/>
            </a:ln>
            <a:effectLst/>
          </c:spPr>
          <c:invertIfNegative val="0"/>
          <c:cat>
            <c:strRef>
              <c:f>Sheet1!$A$2:$A$3</c:f>
              <c:strCache>
                <c:ptCount val="2"/>
                <c:pt idx="0">
                  <c:v>2014 H1</c:v>
                </c:pt>
                <c:pt idx="1">
                  <c:v>2015 H1</c:v>
                </c:pt>
              </c:strCache>
            </c:strRef>
          </c:cat>
          <c:val>
            <c:numRef>
              <c:f>Sheet1!$D$2:$D$3</c:f>
              <c:numCache>
                <c:formatCode>General</c:formatCode>
                <c:ptCount val="2"/>
                <c:pt idx="1">
                  <c:v>88.3</c:v>
                </c:pt>
              </c:numCache>
            </c:numRef>
          </c:val>
        </c:ser>
        <c:ser>
          <c:idx val="3"/>
          <c:order val="3"/>
          <c:tx>
            <c:strRef>
              <c:f>Sheet1!$E$1</c:f>
              <c:strCache>
                <c:ptCount val="1"/>
                <c:pt idx="0">
                  <c:v>Phoenix Platinum</c:v>
                </c:pt>
              </c:strCache>
            </c:strRef>
          </c:tx>
          <c:spPr>
            <a:solidFill>
              <a:schemeClr val="bg2">
                <a:lumMod val="50000"/>
              </a:schemeClr>
            </a:solidFill>
            <a:ln w="25400">
              <a:noFill/>
            </a:ln>
            <a:effectLst/>
          </c:spPr>
          <c:invertIfNegative val="0"/>
          <c:cat>
            <c:strRef>
              <c:f>Sheet1!$A$2:$A$3</c:f>
              <c:strCache>
                <c:ptCount val="2"/>
                <c:pt idx="0">
                  <c:v>2014 H1</c:v>
                </c:pt>
                <c:pt idx="1">
                  <c:v>2015 H1</c:v>
                </c:pt>
              </c:strCache>
            </c:strRef>
          </c:cat>
          <c:val>
            <c:numRef>
              <c:f>Sheet1!$E$2:$E$3</c:f>
              <c:numCache>
                <c:formatCode>General</c:formatCode>
                <c:ptCount val="2"/>
                <c:pt idx="0">
                  <c:v>0.2</c:v>
                </c:pt>
                <c:pt idx="1">
                  <c:v>0.1</c:v>
                </c:pt>
              </c:numCache>
            </c:numRef>
          </c:val>
        </c:ser>
        <c:ser>
          <c:idx val="4"/>
          <c:order val="4"/>
          <c:tx>
            <c:strRef>
              <c:f>Sheet1!$F$1</c:f>
              <c:strCache>
                <c:ptCount val="1"/>
                <c:pt idx="0">
                  <c:v>BTRP</c:v>
                </c:pt>
              </c:strCache>
            </c:strRef>
          </c:tx>
          <c:spPr>
            <a:solidFill>
              <a:srgbClr val="0070C0"/>
            </a:solidFill>
            <a:ln w="25400">
              <a:noFill/>
            </a:ln>
            <a:effectLst/>
          </c:spPr>
          <c:invertIfNegative val="0"/>
          <c:cat>
            <c:strRef>
              <c:f>Sheet1!$A$2:$A$3</c:f>
              <c:strCache>
                <c:ptCount val="2"/>
                <c:pt idx="0">
                  <c:v>2014 H1</c:v>
                </c:pt>
                <c:pt idx="1">
                  <c:v>2015 H1</c:v>
                </c:pt>
              </c:strCache>
            </c:strRef>
          </c:cat>
          <c:val>
            <c:numRef>
              <c:f>Sheet1!$F$2:$F$3</c:f>
              <c:numCache>
                <c:formatCode>General</c:formatCode>
                <c:ptCount val="2"/>
                <c:pt idx="0">
                  <c:v>35.799999999999997</c:v>
                </c:pt>
                <c:pt idx="1">
                  <c:v>1.1000000000000001</c:v>
                </c:pt>
              </c:numCache>
            </c:numRef>
          </c:val>
        </c:ser>
        <c:dLbls>
          <c:showLegendKey val="0"/>
          <c:showVal val="0"/>
          <c:showCatName val="0"/>
          <c:showSerName val="0"/>
          <c:showPercent val="0"/>
          <c:showBubbleSize val="0"/>
        </c:dLbls>
        <c:gapWidth val="180"/>
        <c:overlap val="100"/>
        <c:axId val="167378944"/>
        <c:axId val="167380480"/>
      </c:barChart>
      <c:catAx>
        <c:axId val="16737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7380480"/>
        <c:crosses val="autoZero"/>
        <c:auto val="1"/>
        <c:lblAlgn val="ctr"/>
        <c:lblOffset val="100"/>
        <c:noMultiLvlLbl val="0"/>
      </c:catAx>
      <c:valAx>
        <c:axId val="167380480"/>
        <c:scaling>
          <c:orientation val="minMax"/>
          <c:max val="250"/>
          <c:min val="0"/>
        </c:scaling>
        <c:delete val="0"/>
        <c:axPos val="l"/>
        <c:majorGridlines>
          <c:spPr>
            <a:ln w="15875" cap="rnd"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dirty="0" smtClean="0"/>
                  <a:t>ZAR millions</a:t>
                </a:r>
              </a:p>
            </c:rich>
          </c:tx>
          <c:layout>
            <c:manualLayout>
              <c:xMode val="edge"/>
              <c:yMode val="edge"/>
              <c:x val="1.7008862814525984E-2"/>
              <c:y val="0.30387712997374144"/>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378944"/>
        <c:crosses val="autoZero"/>
        <c:crossBetween val="between"/>
        <c:majorUnit val="100"/>
      </c:valAx>
      <c:spPr>
        <a:noFill/>
        <a:ln>
          <a:noFill/>
        </a:ln>
        <a:effectLst/>
      </c:spPr>
    </c:plotArea>
    <c:legend>
      <c:legendPos val="b"/>
      <c:layout>
        <c:manualLayout>
          <c:xMode val="edge"/>
          <c:yMode val="edge"/>
          <c:x val="5.5525416530779741E-2"/>
          <c:y val="0.86270762979089666"/>
          <c:w val="0.89999991040422034"/>
          <c:h val="6.328427961565370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lnSpc>
          <a:spcPct val="120000"/>
        </a:lnSpc>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2084426946631"/>
          <c:y val="8.9940932993563039E-2"/>
          <c:w val="0.77107152230971132"/>
          <c:h val="0.69537459255970357"/>
        </c:manualLayout>
      </c:layout>
      <c:barChart>
        <c:barDir val="col"/>
        <c:grouping val="clustered"/>
        <c:varyColors val="0"/>
        <c:ser>
          <c:idx val="0"/>
          <c:order val="0"/>
          <c:tx>
            <c:strRef>
              <c:f>Sheet1!$B$1</c:f>
              <c:strCache>
                <c:ptCount val="1"/>
                <c:pt idx="0">
                  <c:v>BIOX ® Recoveries</c:v>
                </c:pt>
              </c:strCache>
            </c:strRef>
          </c:tx>
          <c:spPr>
            <a:ln w="28575" cap="rnd">
              <a:solidFill>
                <a:schemeClr val="accent6"/>
              </a:solidFill>
              <a:round/>
            </a:ln>
            <a:effectLst/>
          </c:spPr>
          <c:invertIfNegative val="0"/>
          <c:dLbls>
            <c:dLbl>
              <c:idx val="0"/>
              <c:layout>
                <c:manualLayout>
                  <c:x val="1.3888888888888889E-3"/>
                  <c:y val="-1.3362147875839343E-2"/>
                </c:manualLayout>
              </c:layout>
              <c:showLegendKey val="0"/>
              <c:showVal val="1"/>
              <c:showCatName val="0"/>
              <c:showSerName val="0"/>
              <c:showPercent val="0"/>
              <c:showBubbleSize val="0"/>
            </c:dLbl>
            <c:txPr>
              <a:bodyPr/>
              <a:lstStyle/>
              <a:p>
                <a:pPr>
                  <a:defRPr b="1">
                    <a:solidFill>
                      <a:schemeClr val="tx1">
                        <a:lumMod val="65000"/>
                        <a:lumOff val="35000"/>
                      </a:schemeClr>
                    </a:solidFill>
                  </a:defRPr>
                </a:pPr>
                <a:endParaRPr lang="en-US"/>
              </a:p>
            </c:txPr>
            <c:showLegendKey val="0"/>
            <c:showVal val="1"/>
            <c:showCatName val="0"/>
            <c:showSerName val="0"/>
            <c:showPercent val="0"/>
            <c:showBubbleSize val="0"/>
            <c:showLeaderLines val="0"/>
          </c:dLbls>
          <c:cat>
            <c:strRef>
              <c:f>Sheet1!$A$2:$A$7</c:f>
              <c:strCache>
                <c:ptCount val="6"/>
                <c:pt idx="0">
                  <c:v>FY2014 - Q3</c:v>
                </c:pt>
                <c:pt idx="1">
                  <c:v>FY2014 - Q4</c:v>
                </c:pt>
                <c:pt idx="2">
                  <c:v>FY2015 - Q1</c:v>
                </c:pt>
                <c:pt idx="3">
                  <c:v>FY2015 - Q2</c:v>
                </c:pt>
                <c:pt idx="4">
                  <c:v>FY2015 - Q3 *</c:v>
                </c:pt>
                <c:pt idx="5">
                  <c:v>FY2015 - Q4 *</c:v>
                </c:pt>
              </c:strCache>
            </c:strRef>
          </c:cat>
          <c:val>
            <c:numRef>
              <c:f>Sheet1!$B$2:$B$7</c:f>
              <c:numCache>
                <c:formatCode>0%</c:formatCode>
                <c:ptCount val="6"/>
                <c:pt idx="0">
                  <c:v>0.97</c:v>
                </c:pt>
                <c:pt idx="1">
                  <c:v>0.92</c:v>
                </c:pt>
                <c:pt idx="2">
                  <c:v>0.91</c:v>
                </c:pt>
                <c:pt idx="3">
                  <c:v>0.95</c:v>
                </c:pt>
                <c:pt idx="4">
                  <c:v>0.97</c:v>
                </c:pt>
                <c:pt idx="5">
                  <c:v>0.97</c:v>
                </c:pt>
              </c:numCache>
            </c:numRef>
          </c:val>
        </c:ser>
        <c:dLbls>
          <c:showLegendKey val="0"/>
          <c:showVal val="0"/>
          <c:showCatName val="0"/>
          <c:showSerName val="0"/>
          <c:showPercent val="0"/>
          <c:showBubbleSize val="0"/>
        </c:dLbls>
        <c:gapWidth val="150"/>
        <c:axId val="122499456"/>
        <c:axId val="122500992"/>
      </c:barChart>
      <c:catAx>
        <c:axId val="12249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500992"/>
        <c:crosses val="autoZero"/>
        <c:auto val="1"/>
        <c:lblAlgn val="ctr"/>
        <c:lblOffset val="100"/>
        <c:noMultiLvlLbl val="0"/>
      </c:catAx>
      <c:valAx>
        <c:axId val="122500992"/>
        <c:scaling>
          <c:orientation val="minMax"/>
          <c:max val="1"/>
          <c:min val="0.5"/>
        </c:scaling>
        <c:delete val="0"/>
        <c:axPos val="l"/>
        <c:majorGridlines>
          <c:spPr>
            <a:ln w="15875" cap="rnd"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baseline="0" dirty="0" smtClean="0"/>
                  <a:t>Recovery (%)</a:t>
                </a:r>
                <a:endParaRPr lang="en-ZA" sz="1200" dirty="0"/>
              </a:p>
            </c:rich>
          </c:tx>
          <c:layout>
            <c:manualLayout>
              <c:xMode val="edge"/>
              <c:yMode val="edge"/>
              <c:x val="2.830293088363954E-2"/>
              <c:y val="0.3560166490258258"/>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499456"/>
        <c:crosses val="autoZero"/>
        <c:crossBetween val="between"/>
        <c:majorUnit val="0.1"/>
      </c:valAx>
      <c:spPr>
        <a:noFill/>
        <a:ln>
          <a:noFill/>
        </a:ln>
        <a:effectLst/>
      </c:spPr>
    </c:plotArea>
    <c:legend>
      <c:legendPos val="b"/>
      <c:layout>
        <c:manualLayout>
          <c:xMode val="edge"/>
          <c:yMode val="edge"/>
          <c:x val="0.37347419072615917"/>
          <c:y val="0.90746091834780729"/>
          <c:w val="0.18305621172353453"/>
          <c:h val="5.2849293910437842E-2"/>
        </c:manualLayout>
      </c:layout>
      <c:overlay val="0"/>
      <c:txPr>
        <a:bodyPr/>
        <a:lstStyle/>
        <a:p>
          <a:pPr>
            <a:defRPr sz="1200">
              <a:solidFill>
                <a:schemeClr val="tx1">
                  <a:lumMod val="65000"/>
                  <a:lumOff val="35000"/>
                </a:schemeClr>
              </a:solidFill>
            </a:defRPr>
          </a:pPr>
          <a:endParaRPr lang="en-US"/>
        </a:p>
      </c:txPr>
    </c:legend>
    <c:plotVisOnly val="1"/>
    <c:dispBlanksAs val="gap"/>
    <c:showDLblsOverMax val="0"/>
  </c:chart>
  <c:spPr>
    <a:noFill/>
    <a:ln>
      <a:noFill/>
    </a:ln>
    <a:effectLst/>
  </c:spPr>
  <c:txPr>
    <a:bodyPr/>
    <a:lstStyle/>
    <a:p>
      <a:pPr>
        <a:lnSpc>
          <a:spcPct val="120000"/>
        </a:lnSpc>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4216749177824"/>
          <c:y val="4.7466532622432965E-2"/>
          <c:w val="0.7726445029143103"/>
          <c:h val="0.87261183307729639"/>
        </c:manualLayout>
      </c:layout>
      <c:barChart>
        <c:barDir val="col"/>
        <c:grouping val="stacked"/>
        <c:varyColors val="0"/>
        <c:ser>
          <c:idx val="0"/>
          <c:order val="0"/>
          <c:tx>
            <c:strRef>
              <c:f>Sheet1!$B$1</c:f>
              <c:strCache>
                <c:ptCount val="1"/>
                <c:pt idx="0">
                  <c:v>Gold oz</c:v>
                </c:pt>
              </c:strCache>
            </c:strRef>
          </c:tx>
          <c:spPr>
            <a:solidFill>
              <a:schemeClr val="accent1"/>
            </a:solidFill>
            <a:ln>
              <a:noFill/>
            </a:ln>
            <a:effectLst/>
          </c:spPr>
          <c:invertIfNegative val="0"/>
          <c:dLbls>
            <c:dLbl>
              <c:idx val="0"/>
              <c:tx>
                <c:rich>
                  <a:bodyPr/>
                  <a:lstStyle/>
                  <a:p>
                    <a:r>
                      <a:rPr lang="en-US" smtClean="0"/>
                      <a:t>96,260*</a:t>
                    </a:r>
                    <a:endParaRPr lang="en-US"/>
                  </a:p>
                </c:rich>
              </c:tx>
              <c:showLegendKey val="0"/>
              <c:showVal val="1"/>
              <c:showCatName val="0"/>
              <c:showSerName val="0"/>
              <c:showPercent val="0"/>
              <c:showBubbleSize val="0"/>
            </c:dLbl>
            <c:dLbl>
              <c:idx val="1"/>
              <c:tx>
                <c:rich>
                  <a:bodyPr/>
                  <a:lstStyle/>
                  <a:p>
                    <a:r>
                      <a:rPr lang="en-US" smtClean="0"/>
                      <a:t>88,543*</a:t>
                    </a:r>
                    <a:endParaRPr lang="en-US"/>
                  </a:p>
                </c:rich>
              </c:tx>
              <c:showLegendKey val="0"/>
              <c:showVal val="1"/>
              <c:showCatName val="0"/>
              <c:showSerName val="0"/>
              <c:showPercent val="0"/>
              <c:showBubbleSize val="0"/>
            </c:dLbl>
            <c:txPr>
              <a:bodyPr/>
              <a:lstStyle/>
              <a:p>
                <a:pPr>
                  <a:defRPr b="1">
                    <a:solidFill>
                      <a:schemeClr val="tx1">
                        <a:lumMod val="75000"/>
                        <a:lumOff val="25000"/>
                      </a:schemeClr>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2010</c:v>
                </c:pt>
                <c:pt idx="1">
                  <c:v>2011</c:v>
                </c:pt>
                <c:pt idx="2">
                  <c:v>2012</c:v>
                </c:pt>
                <c:pt idx="3">
                  <c:v>2013</c:v>
                </c:pt>
                <c:pt idx="4">
                  <c:v>2014</c:v>
                </c:pt>
              </c:numCache>
            </c:numRef>
          </c:cat>
          <c:val>
            <c:numRef>
              <c:f>Sheet1!$B$2:$B$6</c:f>
              <c:numCache>
                <c:formatCode>#,##0</c:formatCode>
                <c:ptCount val="5"/>
                <c:pt idx="0">
                  <c:v>96260</c:v>
                </c:pt>
                <c:pt idx="1">
                  <c:v>88543</c:v>
                </c:pt>
                <c:pt idx="2">
                  <c:v>108123</c:v>
                </c:pt>
                <c:pt idx="3">
                  <c:v>95089</c:v>
                </c:pt>
                <c:pt idx="4">
                  <c:v>76556</c:v>
                </c:pt>
              </c:numCache>
            </c:numRef>
          </c:val>
        </c:ser>
        <c:dLbls>
          <c:showLegendKey val="0"/>
          <c:showVal val="0"/>
          <c:showCatName val="0"/>
          <c:showSerName val="0"/>
          <c:showPercent val="0"/>
          <c:showBubbleSize val="0"/>
        </c:dLbls>
        <c:gapWidth val="55"/>
        <c:overlap val="100"/>
        <c:axId val="122274560"/>
        <c:axId val="122276096"/>
      </c:barChart>
      <c:lineChart>
        <c:grouping val="standard"/>
        <c:varyColors val="0"/>
        <c:ser>
          <c:idx val="1"/>
          <c:order val="1"/>
          <c:tx>
            <c:strRef>
              <c:f>Sheet1!$C$1</c:f>
              <c:strCache>
                <c:ptCount val="1"/>
                <c:pt idx="0">
                  <c:v>Head Grade</c:v>
                </c:pt>
              </c:strCache>
            </c:strRef>
          </c:tx>
          <c:spPr>
            <a:ln>
              <a:solidFill>
                <a:schemeClr val="tx1">
                  <a:lumMod val="65000"/>
                  <a:lumOff val="35000"/>
                </a:schemeClr>
              </a:solidFill>
            </a:ln>
            <a:effectLst/>
          </c:spPr>
          <c:marker>
            <c:symbol val="none"/>
          </c:marker>
          <c:cat>
            <c:numRef>
              <c:f>Sheet1!$A$2:$A$6</c:f>
              <c:numCache>
                <c:formatCode>General</c:formatCode>
                <c:ptCount val="5"/>
                <c:pt idx="0">
                  <c:v>2010</c:v>
                </c:pt>
                <c:pt idx="1">
                  <c:v>2011</c:v>
                </c:pt>
                <c:pt idx="2">
                  <c:v>2012</c:v>
                </c:pt>
                <c:pt idx="3">
                  <c:v>2013</c:v>
                </c:pt>
                <c:pt idx="4">
                  <c:v>2014</c:v>
                </c:pt>
              </c:numCache>
            </c:numRef>
          </c:cat>
          <c:val>
            <c:numRef>
              <c:f>Sheet1!$C$2:$C$6</c:f>
              <c:numCache>
                <c:formatCode>#,##0.0</c:formatCode>
                <c:ptCount val="5"/>
                <c:pt idx="0">
                  <c:v>3.43</c:v>
                </c:pt>
                <c:pt idx="1">
                  <c:v>3.31</c:v>
                </c:pt>
                <c:pt idx="2">
                  <c:v>5.27</c:v>
                </c:pt>
                <c:pt idx="3">
                  <c:v>5.29</c:v>
                </c:pt>
                <c:pt idx="4">
                  <c:v>3.6932586472499289</c:v>
                </c:pt>
              </c:numCache>
            </c:numRef>
          </c:val>
          <c:smooth val="0"/>
        </c:ser>
        <c:dLbls>
          <c:showLegendKey val="0"/>
          <c:showVal val="0"/>
          <c:showCatName val="0"/>
          <c:showSerName val="0"/>
          <c:showPercent val="0"/>
          <c:showBubbleSize val="0"/>
        </c:dLbls>
        <c:marker val="1"/>
        <c:smooth val="0"/>
        <c:axId val="122288000"/>
        <c:axId val="122286464"/>
      </c:lineChart>
      <c:catAx>
        <c:axId val="12227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276096"/>
        <c:crosses val="autoZero"/>
        <c:auto val="1"/>
        <c:lblAlgn val="ctr"/>
        <c:lblOffset val="100"/>
        <c:noMultiLvlLbl val="0"/>
      </c:catAx>
      <c:valAx>
        <c:axId val="122276096"/>
        <c:scaling>
          <c:orientation val="minMax"/>
          <c:max val="120000"/>
          <c:min val="50000"/>
        </c:scaling>
        <c:delete val="0"/>
        <c:axPos val="l"/>
        <c:majorGridlines>
          <c:spPr>
            <a:ln w="15875" cap="rnd" cmpd="sng" algn="ctr">
              <a:solidFill>
                <a:schemeClr val="tx1">
                  <a:lumMod val="15000"/>
                  <a:lumOff val="85000"/>
                </a:schemeClr>
              </a:solidFill>
              <a:prstDash val="sysDot"/>
              <a:round/>
            </a:ln>
            <a:effectLst/>
          </c:spPr>
        </c:majorGridlines>
        <c:title>
          <c:tx>
            <c:rich>
              <a:bodyPr/>
              <a:lstStyle/>
              <a:p>
                <a:pPr>
                  <a:defRPr/>
                </a:pPr>
                <a:r>
                  <a:rPr lang="en-ZA" dirty="0" smtClean="0">
                    <a:solidFill>
                      <a:schemeClr val="bg2">
                        <a:lumMod val="50000"/>
                      </a:schemeClr>
                    </a:solidFill>
                  </a:rPr>
                  <a:t>Ounces</a:t>
                </a:r>
                <a:endParaRPr lang="en-ZA" dirty="0">
                  <a:solidFill>
                    <a:schemeClr val="bg2">
                      <a:lumMod val="50000"/>
                    </a:schemeClr>
                  </a:solidFill>
                </a:endParaRPr>
              </a:p>
            </c:rich>
          </c:tx>
          <c:layout>
            <c:manualLayout>
              <c:xMode val="edge"/>
              <c:yMode val="edge"/>
              <c:x val="1.1471173482982469E-2"/>
              <c:y val="0.42733050818982493"/>
            </c:manualLayout>
          </c:layout>
          <c:overlay val="0"/>
        </c:title>
        <c:numFmt formatCode="#,##0" sourceLinked="0"/>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274560"/>
        <c:crosses val="autoZero"/>
        <c:crossBetween val="between"/>
        <c:majorUnit val="20000"/>
      </c:valAx>
      <c:valAx>
        <c:axId val="122286464"/>
        <c:scaling>
          <c:orientation val="minMax"/>
        </c:scaling>
        <c:delete val="0"/>
        <c:axPos val="r"/>
        <c:numFmt formatCode="#,##0.0" sourceLinked="1"/>
        <c:majorTickMark val="out"/>
        <c:minorTickMark val="none"/>
        <c:tickLblPos val="nextTo"/>
        <c:crossAx val="122288000"/>
        <c:crosses val="max"/>
        <c:crossBetween val="between"/>
      </c:valAx>
      <c:catAx>
        <c:axId val="122288000"/>
        <c:scaling>
          <c:orientation val="minMax"/>
        </c:scaling>
        <c:delete val="1"/>
        <c:axPos val="b"/>
        <c:numFmt formatCode="General" sourceLinked="1"/>
        <c:majorTickMark val="out"/>
        <c:minorTickMark val="none"/>
        <c:tickLblPos val="nextTo"/>
        <c:crossAx val="122286464"/>
        <c:crosses val="autoZero"/>
        <c:auto val="1"/>
        <c:lblAlgn val="ctr"/>
        <c:lblOffset val="100"/>
        <c:noMultiLvlLbl val="0"/>
      </c:catAx>
      <c: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c:spPr>
    </c:plotArea>
    <c:plotVisOnly val="1"/>
    <c:dispBlanksAs val="gap"/>
    <c:showDLblsOverMax val="0"/>
  </c:chart>
  <c:spPr>
    <a:noFill/>
    <a:ln>
      <a:noFill/>
    </a:ln>
    <a:effectLst/>
  </c:spPr>
  <c:txPr>
    <a:bodyPr/>
    <a:lstStyle/>
    <a:p>
      <a:pPr>
        <a:lnSpc>
          <a:spcPct val="120000"/>
        </a:lnSpc>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2084426946631"/>
          <c:y val="8.9940932993563039E-2"/>
          <c:w val="0.77107152230971132"/>
          <c:h val="0.69537459255970357"/>
        </c:manualLayout>
      </c:layout>
      <c:lineChart>
        <c:grouping val="standard"/>
        <c:varyColors val="0"/>
        <c:ser>
          <c:idx val="1"/>
          <c:order val="1"/>
          <c:tx>
            <c:strRef>
              <c:f>Sheet1!$C$1</c:f>
              <c:strCache>
                <c:ptCount val="1"/>
                <c:pt idx="0">
                  <c:v>Avg. Mining Grade</c:v>
                </c:pt>
              </c:strCache>
            </c:strRef>
          </c:tx>
          <c:spPr>
            <a:effectLst/>
          </c:spPr>
          <c:cat>
            <c:numRef>
              <c:f>Sheet1!$A$2:$A$19</c:f>
              <c:numCache>
                <c:formatCode>mmm\-yy</c:formatCode>
                <c:ptCount val="18"/>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numCache>
            </c:numRef>
          </c:cat>
          <c:val>
            <c:numRef>
              <c:f>Sheet1!$C$2:$C$19</c:f>
              <c:numCache>
                <c:formatCode>#,##0.0</c:formatCode>
                <c:ptCount val="18"/>
                <c:pt idx="0">
                  <c:v>7.4192636161353365</c:v>
                </c:pt>
                <c:pt idx="1">
                  <c:v>7.1694404104818936</c:v>
                </c:pt>
                <c:pt idx="2">
                  <c:v>6.6890116412082055</c:v>
                </c:pt>
                <c:pt idx="3">
                  <c:v>6.5633468904019789</c:v>
                </c:pt>
                <c:pt idx="4">
                  <c:v>6.5417453646475439</c:v>
                </c:pt>
                <c:pt idx="5">
                  <c:v>6.9737383614378547</c:v>
                </c:pt>
                <c:pt idx="6">
                  <c:v>5.398110858039801</c:v>
                </c:pt>
                <c:pt idx="7">
                  <c:v>5.0398987550855239</c:v>
                </c:pt>
                <c:pt idx="8">
                  <c:v>4.8376449294757826</c:v>
                </c:pt>
                <c:pt idx="9">
                  <c:v>4.6739946586012628</c:v>
                </c:pt>
                <c:pt idx="10">
                  <c:v>4.903452768607659</c:v>
                </c:pt>
                <c:pt idx="11">
                  <c:v>6.2696698107620161</c:v>
                </c:pt>
                <c:pt idx="12">
                  <c:v>6.2306199810155363</c:v>
                </c:pt>
                <c:pt idx="13">
                  <c:v>7.5333991061891572</c:v>
                </c:pt>
                <c:pt idx="14">
                  <c:v>8.3163831758910813</c:v>
                </c:pt>
                <c:pt idx="15">
                  <c:v>9.0980081171234755</c:v>
                </c:pt>
                <c:pt idx="16">
                  <c:v>9.7436882231439697</c:v>
                </c:pt>
                <c:pt idx="17">
                  <c:v>10.068423363183991</c:v>
                </c:pt>
              </c:numCache>
            </c:numRef>
          </c:val>
          <c:smooth val="0"/>
        </c:ser>
        <c:ser>
          <c:idx val="0"/>
          <c:order val="0"/>
          <c:tx>
            <c:strRef>
              <c:f>Sheet1!$B$1</c:f>
              <c:strCache>
                <c:ptCount val="1"/>
                <c:pt idx="0">
                  <c:v>Face Grade</c:v>
                </c:pt>
              </c:strCache>
            </c:strRef>
          </c:tx>
          <c:spPr>
            <a:ln w="28575" cap="rnd">
              <a:solidFill>
                <a:schemeClr val="accent6"/>
              </a:solidFill>
              <a:round/>
            </a:ln>
            <a:effectLst/>
          </c:spPr>
          <c:cat>
            <c:numRef>
              <c:f>Sheet1!$A$2:$A$19</c:f>
              <c:numCache>
                <c:formatCode>mmm\-yy</c:formatCode>
                <c:ptCount val="18"/>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numCache>
            </c:numRef>
          </c:cat>
          <c:val>
            <c:numRef>
              <c:f>Sheet1!$B$2:$B$19</c:f>
              <c:numCache>
                <c:formatCode>_(* #,##0.0_);_(* \(#,##0.0\);_(* "-"??_);_(@_)</c:formatCode>
                <c:ptCount val="18"/>
                <c:pt idx="0">
                  <c:v>11.413103448375141</c:v>
                </c:pt>
                <c:pt idx="1">
                  <c:v>10.90797810198459</c:v>
                </c:pt>
                <c:pt idx="2">
                  <c:v>10.777141676866139</c:v>
                </c:pt>
                <c:pt idx="3">
                  <c:v>10.419253908468283</c:v>
                </c:pt>
                <c:pt idx="4">
                  <c:v>10.474858406532315</c:v>
                </c:pt>
                <c:pt idx="5">
                  <c:v>10.873681629537401</c:v>
                </c:pt>
                <c:pt idx="6">
                  <c:v>8.1183216172398129</c:v>
                </c:pt>
                <c:pt idx="7">
                  <c:v>7.6623933543470484</c:v>
                </c:pt>
                <c:pt idx="8">
                  <c:v>7.5981827939249333</c:v>
                </c:pt>
                <c:pt idx="9">
                  <c:v>7.0107475433216022</c:v>
                </c:pt>
                <c:pt idx="10">
                  <c:v>7.4491416413032736</c:v>
                </c:pt>
                <c:pt idx="11">
                  <c:v>9.3830804137086261</c:v>
                </c:pt>
                <c:pt idx="12">
                  <c:v>9.6930366627640314</c:v>
                </c:pt>
                <c:pt idx="13">
                  <c:v>10.646945575721215</c:v>
                </c:pt>
                <c:pt idx="14">
                  <c:v>11.646952234085997</c:v>
                </c:pt>
                <c:pt idx="15">
                  <c:v>12.929022313699839</c:v>
                </c:pt>
                <c:pt idx="16">
                  <c:v>13.71406232687081</c:v>
                </c:pt>
                <c:pt idx="17">
                  <c:v>13.990930618242817</c:v>
                </c:pt>
              </c:numCache>
            </c:numRef>
          </c:val>
          <c:smooth val="0"/>
        </c:ser>
        <c:dLbls>
          <c:showLegendKey val="0"/>
          <c:showVal val="0"/>
          <c:showCatName val="0"/>
          <c:showSerName val="0"/>
          <c:showPercent val="0"/>
          <c:showBubbleSize val="0"/>
        </c:dLbls>
        <c:marker val="1"/>
        <c:smooth val="0"/>
        <c:axId val="122663680"/>
        <c:axId val="122665216"/>
      </c:lineChart>
      <c:dateAx>
        <c:axId val="122663680"/>
        <c:scaling>
          <c:orientation val="minMax"/>
        </c:scaling>
        <c:delete val="0"/>
        <c:axPos val="b"/>
        <c:majorGridlines>
          <c:spPr>
            <a:ln>
              <a:gradFill>
                <a:gsLst>
                  <a:gs pos="0">
                    <a:schemeClr val="accent1">
                      <a:tint val="66000"/>
                      <a:satMod val="160000"/>
                    </a:schemeClr>
                  </a:gs>
                  <a:gs pos="84000">
                    <a:schemeClr val="accent1">
                      <a:tint val="44500"/>
                      <a:satMod val="160000"/>
                    </a:schemeClr>
                  </a:gs>
                  <a:gs pos="100000">
                    <a:schemeClr val="accent1">
                      <a:tint val="23500"/>
                      <a:satMod val="160000"/>
                    </a:schemeClr>
                  </a:gs>
                </a:gsLst>
                <a:lin ang="5400000" scaled="0"/>
              </a:gradFill>
              <a:prstDash val="sysDash"/>
            </a:ln>
          </c:spPr>
        </c:majorGridlines>
        <c:min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665216"/>
        <c:crosses val="autoZero"/>
        <c:auto val="1"/>
        <c:lblOffset val="100"/>
        <c:baseTimeUnit val="months"/>
      </c:dateAx>
      <c:valAx>
        <c:axId val="122665216"/>
        <c:scaling>
          <c:orientation val="minMax"/>
          <c:max val="16"/>
          <c:min val="0"/>
        </c:scaling>
        <c:delete val="0"/>
        <c:axPos val="l"/>
        <c:majorGridlines>
          <c:spPr>
            <a:ln w="15875" cap="rnd"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dirty="0" smtClean="0"/>
                  <a:t>Grade</a:t>
                </a:r>
                <a:r>
                  <a:rPr lang="en-ZA" sz="1200" baseline="0" dirty="0" smtClean="0"/>
                  <a:t> (g/t)</a:t>
                </a:r>
                <a:endParaRPr lang="en-ZA" sz="1200" dirty="0"/>
              </a:p>
            </c:rich>
          </c:tx>
          <c:layout>
            <c:manualLayout>
              <c:xMode val="edge"/>
              <c:yMode val="edge"/>
              <c:x val="2.830293088363954E-2"/>
              <c:y val="0.3560166490258258"/>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663680"/>
        <c:crosses val="autoZero"/>
        <c:crossBetween val="between"/>
        <c:majorUnit val="2"/>
      </c:valAx>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c:spPr>
    </c:plotArea>
    <c:legend>
      <c:legendPos val="b"/>
      <c:layout>
        <c:manualLayout>
          <c:xMode val="edge"/>
          <c:yMode val="edge"/>
          <c:x val="0.37347419072615917"/>
          <c:y val="0.90746091834780729"/>
          <c:w val="0.32293394575678042"/>
          <c:h val="5.2849293910437842E-2"/>
        </c:manualLayout>
      </c:layout>
      <c:overlay val="0"/>
      <c:txPr>
        <a:bodyPr/>
        <a:lstStyle/>
        <a:p>
          <a:pPr>
            <a:defRPr sz="1200">
              <a:solidFill>
                <a:schemeClr val="tx1">
                  <a:lumMod val="65000"/>
                  <a:lumOff val="35000"/>
                </a:schemeClr>
              </a:solidFill>
            </a:defRPr>
          </a:pPr>
          <a:endParaRPr lang="en-US"/>
        </a:p>
      </c:txPr>
    </c:legend>
    <c:plotVisOnly val="1"/>
    <c:dispBlanksAs val="gap"/>
    <c:showDLblsOverMax val="0"/>
  </c:chart>
  <c:spPr>
    <a:noFill/>
    <a:ln>
      <a:noFill/>
    </a:ln>
    <a:effectLst/>
  </c:spPr>
  <c:txPr>
    <a:bodyPr/>
    <a:lstStyle/>
    <a:p>
      <a:pPr>
        <a:lnSpc>
          <a:spcPct val="120000"/>
        </a:lnSpc>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77088801399823"/>
          <c:y val="8.9020483649438528E-2"/>
          <c:w val="0.70849256342957134"/>
          <c:h val="0.50910009000385137"/>
        </c:manualLayout>
      </c:layout>
      <c:lineChart>
        <c:grouping val="standard"/>
        <c:varyColors val="0"/>
        <c:ser>
          <c:idx val="0"/>
          <c:order val="0"/>
          <c:tx>
            <c:strRef>
              <c:f>Sheet1!$B$1</c:f>
              <c:strCache>
                <c:ptCount val="1"/>
                <c:pt idx="0">
                  <c:v>Average gold price received</c:v>
                </c:pt>
              </c:strCache>
            </c:strRef>
          </c:tx>
          <c:spPr>
            <a:ln w="28575" cap="rnd">
              <a:solidFill>
                <a:schemeClr val="accent1"/>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Sheet1!$B$2:$B$6</c:f>
              <c:numCache>
                <c:formatCode>#,##0</c:formatCode>
                <c:ptCount val="5"/>
                <c:pt idx="0">
                  <c:v>295281</c:v>
                </c:pt>
                <c:pt idx="1">
                  <c:v>423276</c:v>
                </c:pt>
                <c:pt idx="2">
                  <c:v>458897.5857735615</c:v>
                </c:pt>
                <c:pt idx="3">
                  <c:v>424021.58336380817</c:v>
                </c:pt>
                <c:pt idx="4">
                  <c:v>434403</c:v>
                </c:pt>
              </c:numCache>
            </c:numRef>
          </c:val>
          <c:smooth val="0"/>
        </c:ser>
        <c:ser>
          <c:idx val="1"/>
          <c:order val="1"/>
          <c:tx>
            <c:strRef>
              <c:f>Sheet1!$C$1</c:f>
              <c:strCache>
                <c:ptCount val="1"/>
                <c:pt idx="0">
                  <c:v>Cash cost</c:v>
                </c:pt>
              </c:strCache>
            </c:strRef>
          </c:tx>
          <c:spPr>
            <a:ln w="28575" cap="rnd">
              <a:solidFill>
                <a:schemeClr val="accent2"/>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Sheet1!$C$2:$C$6</c:f>
              <c:numCache>
                <c:formatCode>#,##0</c:formatCode>
                <c:ptCount val="5"/>
                <c:pt idx="0">
                  <c:v>176199</c:v>
                </c:pt>
                <c:pt idx="1">
                  <c:v>192397</c:v>
                </c:pt>
                <c:pt idx="2">
                  <c:v>233020.96485327149</c:v>
                </c:pt>
                <c:pt idx="3">
                  <c:v>269670.44948414917</c:v>
                </c:pt>
                <c:pt idx="4">
                  <c:v>351461</c:v>
                </c:pt>
              </c:numCache>
            </c:numRef>
          </c:val>
          <c:smooth val="0"/>
        </c:ser>
        <c:ser>
          <c:idx val="2"/>
          <c:order val="2"/>
          <c:tx>
            <c:strRef>
              <c:f>Sheet1!$D$1</c:f>
              <c:strCache>
                <c:ptCount val="1"/>
                <c:pt idx="0">
                  <c:v>All-in sustaining cash costs</c:v>
                </c:pt>
              </c:strCache>
            </c:strRef>
          </c:tx>
          <c:spPr>
            <a:ln w="28575" cap="rnd">
              <a:solidFill>
                <a:schemeClr val="accent3"/>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Sheet1!$D$2:$D$6</c:f>
              <c:numCache>
                <c:formatCode>#,##0</c:formatCode>
                <c:ptCount val="5"/>
                <c:pt idx="0">
                  <c:v>221304.20902739654</c:v>
                </c:pt>
                <c:pt idx="1">
                  <c:v>256717.35027614274</c:v>
                </c:pt>
                <c:pt idx="2">
                  <c:v>285326.73404220311</c:v>
                </c:pt>
                <c:pt idx="3">
                  <c:v>312219.07195424306</c:v>
                </c:pt>
                <c:pt idx="4">
                  <c:v>411384</c:v>
                </c:pt>
              </c:numCache>
            </c:numRef>
          </c:val>
          <c:smooth val="0"/>
        </c:ser>
        <c:ser>
          <c:idx val="3"/>
          <c:order val="3"/>
          <c:tx>
            <c:strRef>
              <c:f>Sheet1!$E$1</c:f>
              <c:strCache>
                <c:ptCount val="1"/>
                <c:pt idx="0">
                  <c:v>All-in costs</c:v>
                </c:pt>
              </c:strCache>
            </c:strRef>
          </c:tx>
          <c:spPr>
            <a:ln w="28575" cap="rnd">
              <a:solidFill>
                <a:schemeClr val="accent4"/>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Sheet1!$E$2:$E$6</c:f>
              <c:numCache>
                <c:formatCode>#,##0</c:formatCode>
                <c:ptCount val="5"/>
                <c:pt idx="0">
                  <c:v>221304.20902739654</c:v>
                </c:pt>
                <c:pt idx="1">
                  <c:v>256717.35027614274</c:v>
                </c:pt>
                <c:pt idx="2">
                  <c:v>344826.4555992735</c:v>
                </c:pt>
                <c:pt idx="3">
                  <c:v>337672.64499405777</c:v>
                </c:pt>
                <c:pt idx="4">
                  <c:v>453068</c:v>
                </c:pt>
              </c:numCache>
            </c:numRef>
          </c:val>
          <c:smooth val="0"/>
        </c:ser>
        <c:dLbls>
          <c:showLegendKey val="0"/>
          <c:showVal val="0"/>
          <c:showCatName val="0"/>
          <c:showSerName val="0"/>
          <c:showPercent val="0"/>
          <c:showBubbleSize val="0"/>
        </c:dLbls>
        <c:marker val="1"/>
        <c:smooth val="0"/>
        <c:axId val="160297728"/>
        <c:axId val="160299264"/>
      </c:lineChart>
      <c:catAx>
        <c:axId val="16029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299264"/>
        <c:crosses val="autoZero"/>
        <c:auto val="1"/>
        <c:lblAlgn val="ctr"/>
        <c:lblOffset val="100"/>
        <c:noMultiLvlLbl val="0"/>
      </c:catAx>
      <c:valAx>
        <c:axId val="160299264"/>
        <c:scaling>
          <c:orientation val="minMax"/>
          <c:max val="500000"/>
        </c:scaling>
        <c:delete val="0"/>
        <c:axPos val="l"/>
        <c:majorGridlines>
          <c:spPr>
            <a:ln w="15875" cap="rnd"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dirty="0" smtClean="0"/>
                  <a:t>ZAR/kg</a:t>
                </a:r>
              </a:p>
            </c:rich>
          </c:tx>
          <c:layout>
            <c:manualLayout>
              <c:xMode val="edge"/>
              <c:yMode val="edge"/>
              <c:x val="0.15593121172353455"/>
              <c:y val="0.27869209603672124"/>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297728"/>
        <c:crosses val="autoZero"/>
        <c:crossBetween val="between"/>
        <c:majorUnit val="100000"/>
      </c:valAx>
      <c:dTable>
        <c:showHorzBorder val="1"/>
        <c:showVertBorder val="0"/>
        <c:showOutline val="0"/>
        <c:showKeys val="1"/>
        <c:spPr>
          <a:noFill/>
          <a:ln w="12700" cap="flat" cmpd="sng" algn="ctr">
            <a:solidFill>
              <a:schemeClr val="tx2"/>
            </a:solidFill>
            <a:round/>
          </a:ln>
          <a:effectLst/>
        </c:spPr>
        <c:txPr>
          <a:bodyPr rot="0" spcFirstLastPara="1" vertOverflow="ellipsis" vert="horz" wrap="square" anchor="ctr" anchorCtr="1"/>
          <a:lstStyle/>
          <a:p>
            <a:pPr rtl="0">
              <a:lnSpc>
                <a:spcPct val="110000"/>
              </a:lnSpc>
              <a:spcBef>
                <a:spcPts val="200"/>
              </a:spcBef>
              <a:spcAft>
                <a:spcPts val="200"/>
              </a:spcAft>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lnSpc>
          <a:spcPct val="120000"/>
        </a:lnSpc>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77088801399823"/>
          <c:y val="8.9020483649438528E-2"/>
          <c:w val="0.70849256342957134"/>
          <c:h val="0.50882377693637837"/>
        </c:manualLayout>
      </c:layout>
      <c:lineChart>
        <c:grouping val="standard"/>
        <c:varyColors val="0"/>
        <c:ser>
          <c:idx val="0"/>
          <c:order val="0"/>
          <c:tx>
            <c:strRef>
              <c:f>Sheet1!$B$1</c:f>
              <c:strCache>
                <c:ptCount val="1"/>
                <c:pt idx="0">
                  <c:v>Average gold price received</c:v>
                </c:pt>
              </c:strCache>
            </c:strRef>
          </c:tx>
          <c:spPr>
            <a:ln w="28575" cap="rnd">
              <a:solidFill>
                <a:schemeClr val="accent1"/>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Sheet1!$B$2:$B$6</c:f>
              <c:numCache>
                <c:formatCode>#,##0</c:formatCode>
                <c:ptCount val="5"/>
                <c:pt idx="0">
                  <c:v>1286</c:v>
                </c:pt>
                <c:pt idx="1">
                  <c:v>1736</c:v>
                </c:pt>
                <c:pt idx="2">
                  <c:v>1685.1525734611555</c:v>
                </c:pt>
                <c:pt idx="3">
                  <c:v>1310.9823600528098</c:v>
                </c:pt>
                <c:pt idx="4">
                  <c:v>1231</c:v>
                </c:pt>
              </c:numCache>
            </c:numRef>
          </c:val>
          <c:smooth val="0"/>
        </c:ser>
        <c:ser>
          <c:idx val="1"/>
          <c:order val="1"/>
          <c:tx>
            <c:strRef>
              <c:f>Sheet1!$C$1</c:f>
              <c:strCache>
                <c:ptCount val="1"/>
                <c:pt idx="0">
                  <c:v>Cash cost</c:v>
                </c:pt>
              </c:strCache>
            </c:strRef>
          </c:tx>
          <c:spPr>
            <a:ln w="28575" cap="rnd">
              <a:solidFill>
                <a:schemeClr val="accent2"/>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Sheet1!$C$2:$C$6</c:f>
              <c:numCache>
                <c:formatCode>#,##0</c:formatCode>
                <c:ptCount val="5"/>
                <c:pt idx="0">
                  <c:v>767</c:v>
                </c:pt>
                <c:pt idx="1">
                  <c:v>786</c:v>
                </c:pt>
                <c:pt idx="2">
                  <c:v>855.69392990150527</c:v>
                </c:pt>
                <c:pt idx="3">
                  <c:v>833.76228044010293</c:v>
                </c:pt>
                <c:pt idx="4">
                  <c:v>996</c:v>
                </c:pt>
              </c:numCache>
            </c:numRef>
          </c:val>
          <c:smooth val="0"/>
        </c:ser>
        <c:ser>
          <c:idx val="2"/>
          <c:order val="2"/>
          <c:tx>
            <c:strRef>
              <c:f>Sheet1!$D$1</c:f>
              <c:strCache>
                <c:ptCount val="1"/>
                <c:pt idx="0">
                  <c:v>All-in sustaining cash costs</c:v>
                </c:pt>
              </c:strCache>
            </c:strRef>
          </c:tx>
          <c:spPr>
            <a:ln w="28575" cap="rnd">
              <a:solidFill>
                <a:schemeClr val="accent3"/>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Sheet1!$D$2:$D$6</c:f>
              <c:numCache>
                <c:formatCode>#,##0</c:formatCode>
                <c:ptCount val="5"/>
                <c:pt idx="0">
                  <c:v>964.04726644476546</c:v>
                </c:pt>
                <c:pt idx="1">
                  <c:v>1053.3989502886941</c:v>
                </c:pt>
                <c:pt idx="2">
                  <c:v>1047.7699056489278</c:v>
                </c:pt>
                <c:pt idx="3">
                  <c:v>965.31335163871302</c:v>
                </c:pt>
                <c:pt idx="4">
                  <c:v>1165</c:v>
                </c:pt>
              </c:numCache>
            </c:numRef>
          </c:val>
          <c:smooth val="0"/>
        </c:ser>
        <c:ser>
          <c:idx val="3"/>
          <c:order val="3"/>
          <c:tx>
            <c:strRef>
              <c:f>Sheet1!$E$1</c:f>
              <c:strCache>
                <c:ptCount val="1"/>
                <c:pt idx="0">
                  <c:v>All-in costs</c:v>
                </c:pt>
              </c:strCache>
            </c:strRef>
          </c:tx>
          <c:spPr>
            <a:ln w="28575" cap="rnd">
              <a:solidFill>
                <a:schemeClr val="accent4"/>
              </a:solidFill>
              <a:round/>
            </a:ln>
            <a:effectLst/>
          </c:spPr>
          <c:marker>
            <c:symbol val="none"/>
          </c:marker>
          <c:cat>
            <c:numRef>
              <c:f>Sheet1!$A$2:$A$6</c:f>
              <c:numCache>
                <c:formatCode>General</c:formatCode>
                <c:ptCount val="5"/>
                <c:pt idx="0">
                  <c:v>2011</c:v>
                </c:pt>
                <c:pt idx="1">
                  <c:v>2012</c:v>
                </c:pt>
                <c:pt idx="2">
                  <c:v>2013</c:v>
                </c:pt>
                <c:pt idx="3">
                  <c:v>2014</c:v>
                </c:pt>
                <c:pt idx="4">
                  <c:v>2015</c:v>
                </c:pt>
              </c:numCache>
            </c:numRef>
          </c:cat>
          <c:val>
            <c:numRef>
              <c:f>Sheet1!$E$2:$E$6</c:f>
              <c:numCache>
                <c:formatCode>#,##0</c:formatCode>
                <c:ptCount val="5"/>
                <c:pt idx="0">
                  <c:v>964.04726644476546</c:v>
                </c:pt>
                <c:pt idx="1">
                  <c:v>1053.3989502886941</c:v>
                </c:pt>
                <c:pt idx="2">
                  <c:v>1266.2633386294069</c:v>
                </c:pt>
                <c:pt idx="3">
                  <c:v>1044.0102542604891</c:v>
                </c:pt>
                <c:pt idx="4">
                  <c:v>1283</c:v>
                </c:pt>
              </c:numCache>
            </c:numRef>
          </c:val>
          <c:smooth val="0"/>
        </c:ser>
        <c:dLbls>
          <c:showLegendKey val="0"/>
          <c:showVal val="0"/>
          <c:showCatName val="0"/>
          <c:showSerName val="0"/>
          <c:showPercent val="0"/>
          <c:showBubbleSize val="0"/>
        </c:dLbls>
        <c:marker val="1"/>
        <c:smooth val="0"/>
        <c:axId val="160431104"/>
        <c:axId val="160310016"/>
      </c:lineChart>
      <c:catAx>
        <c:axId val="16043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310016"/>
        <c:crosses val="autoZero"/>
        <c:auto val="1"/>
        <c:lblAlgn val="ctr"/>
        <c:lblOffset val="100"/>
        <c:noMultiLvlLbl val="0"/>
      </c:catAx>
      <c:valAx>
        <c:axId val="160310016"/>
        <c:scaling>
          <c:orientation val="minMax"/>
          <c:max val="1800"/>
        </c:scaling>
        <c:delete val="0"/>
        <c:axPos val="l"/>
        <c:majorGridlines>
          <c:spPr>
            <a:ln w="15875" cap="rnd"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dirty="0" smtClean="0"/>
                  <a:t>USD/</a:t>
                </a:r>
                <a:r>
                  <a:rPr lang="en-ZA" sz="1200" dirty="0" err="1" smtClean="0"/>
                  <a:t>oz</a:t>
                </a:r>
                <a:endParaRPr lang="en-ZA" sz="1200" dirty="0" smtClean="0"/>
              </a:p>
            </c:rich>
          </c:tx>
          <c:layout>
            <c:manualLayout>
              <c:xMode val="edge"/>
              <c:yMode val="edge"/>
              <c:x val="0.15732010061242344"/>
              <c:y val="0.27605955593401488"/>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431104"/>
        <c:crosses val="autoZero"/>
        <c:crossBetween val="between"/>
        <c:majorUnit val="300"/>
      </c:valAx>
      <c:dTable>
        <c:showHorzBorder val="1"/>
        <c:showVertBorder val="0"/>
        <c:showOutline val="0"/>
        <c:showKeys val="1"/>
        <c:spPr>
          <a:noFill/>
          <a:ln w="12700" cap="flat" cmpd="sng" algn="ctr">
            <a:solidFill>
              <a:schemeClr val="tx2"/>
            </a:solidFill>
            <a:round/>
          </a:ln>
          <a:effectLst/>
        </c:spPr>
        <c:txPr>
          <a:bodyPr rot="0" spcFirstLastPara="1" vertOverflow="ellipsis" vert="horz" wrap="square" anchor="ctr" anchorCtr="1"/>
          <a:lstStyle/>
          <a:p>
            <a:pPr rtl="0">
              <a:lnSpc>
                <a:spcPct val="110000"/>
              </a:lnSpc>
              <a:spcBef>
                <a:spcPts val="200"/>
              </a:spcBef>
              <a:spcAft>
                <a:spcPts val="200"/>
              </a:spcAft>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lnSpc>
          <a:spcPct val="120000"/>
        </a:lnSpc>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29830735653031"/>
          <c:y val="0.15863389637887232"/>
          <c:w val="0.29138585856051835"/>
          <c:h val="0.57347459947091328"/>
        </c:manualLayout>
      </c:layout>
      <c:doughnutChart>
        <c:varyColors val="1"/>
        <c:ser>
          <c:idx val="0"/>
          <c:order val="0"/>
          <c:tx>
            <c:strRef>
              <c:f>Sheet1!$B$1</c:f>
              <c:strCache>
                <c:ptCount val="1"/>
                <c:pt idx="0">
                  <c:v>CASH COST BREAKDOWN</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dPt>
            <c:idx val="6"/>
            <c:bubble3D val="0"/>
            <c:spPr>
              <a:solidFill>
                <a:schemeClr val="accent1">
                  <a:lumMod val="75000"/>
                </a:schemeClr>
              </a:solidFill>
              <a:ln w="19050">
                <a:noFill/>
              </a:ln>
              <a:effectLst/>
            </c:spPr>
          </c:dPt>
          <c:dPt>
            <c:idx val="7"/>
            <c:bubble3D val="0"/>
            <c:spPr>
              <a:solidFill>
                <a:schemeClr val="accent4">
                  <a:lumMod val="75000"/>
                </a:schemeClr>
              </a:solidFill>
              <a:ln w="19050">
                <a:noFill/>
              </a:ln>
              <a:effectLst/>
            </c:spPr>
          </c:dPt>
          <c:dPt>
            <c:idx val="8"/>
            <c:bubble3D val="0"/>
            <c:spPr>
              <a:solidFill>
                <a:schemeClr val="tx2"/>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8"/>
                <c:pt idx="0">
                  <c:v>Salaries and wages</c:v>
                </c:pt>
                <c:pt idx="1">
                  <c:v>Mining</c:v>
                </c:pt>
                <c:pt idx="2">
                  <c:v>Processing</c:v>
                </c:pt>
                <c:pt idx="3">
                  <c:v>Engineering &amp; technical services</c:v>
                </c:pt>
                <c:pt idx="4">
                  <c:v>Electricity</c:v>
                </c:pt>
                <c:pt idx="5">
                  <c:v>Security</c:v>
                </c:pt>
                <c:pt idx="6">
                  <c:v>Other</c:v>
                </c:pt>
                <c:pt idx="7">
                  <c:v>Inventory adjustment</c:v>
                </c:pt>
              </c:strCache>
            </c:strRef>
          </c:cat>
          <c:val>
            <c:numRef>
              <c:f>Sheet1!$B$2:$B$9</c:f>
              <c:numCache>
                <c:formatCode>#,##0</c:formatCode>
                <c:ptCount val="8"/>
                <c:pt idx="0">
                  <c:v>194782081.33000001</c:v>
                </c:pt>
                <c:pt idx="1">
                  <c:v>57862238.040000007</c:v>
                </c:pt>
                <c:pt idx="2">
                  <c:v>79200243.790000007</c:v>
                </c:pt>
                <c:pt idx="3">
                  <c:v>31357496.210000001</c:v>
                </c:pt>
                <c:pt idx="4">
                  <c:v>47728846.68</c:v>
                </c:pt>
                <c:pt idx="5">
                  <c:v>13642546.59</c:v>
                </c:pt>
                <c:pt idx="6">
                  <c:v>16639030.51</c:v>
                </c:pt>
                <c:pt idx="7">
                  <c:v>14440921.32</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legend>
      <c:legendPos val="b"/>
      <c:layout>
        <c:manualLayout>
          <c:xMode val="edge"/>
          <c:yMode val="edge"/>
          <c:x val="9.6040964086427677E-2"/>
          <c:y val="0.81199059087821257"/>
          <c:w val="0.85201039490235841"/>
          <c:h val="0.156511730323566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6033917378356"/>
          <c:y val="5.5985685297850456E-3"/>
          <c:w val="0.58154179105547399"/>
          <c:h val="0.57226429475449381"/>
        </c:manualLayout>
      </c:layout>
      <c:doughnutChart>
        <c:varyColors val="1"/>
        <c:ser>
          <c:idx val="0"/>
          <c:order val="0"/>
          <c:tx>
            <c:strRef>
              <c:f>Sheet1!$B$1</c:f>
              <c:strCache>
                <c:ptCount val="1"/>
                <c:pt idx="0">
                  <c:v>Year ended 30 June 2013</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dPt>
            <c:idx val="6"/>
            <c:bubble3D val="0"/>
            <c:spPr>
              <a:solidFill>
                <a:schemeClr val="accent1">
                  <a:lumMod val="75000"/>
                </a:schemeClr>
              </a:solidFill>
              <a:ln w="19050">
                <a:noFill/>
              </a:ln>
              <a:effectLst/>
            </c:spPr>
          </c:dPt>
          <c:dPt>
            <c:idx val="7"/>
            <c:bubble3D val="0"/>
            <c:spPr>
              <a:solidFill>
                <a:schemeClr val="accent4">
                  <a:lumMod val="75000"/>
                </a:schemeClr>
              </a:solidFill>
              <a:ln w="19050">
                <a:noFill/>
              </a:ln>
              <a:effectLst/>
            </c:spPr>
          </c:dPt>
          <c:dPt>
            <c:idx val="8"/>
            <c:bubble3D val="0"/>
            <c:spPr>
              <a:solidFill>
                <a:schemeClr val="tx2"/>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Salaries</c:v>
                </c:pt>
                <c:pt idx="1">
                  <c:v>Mining</c:v>
                </c:pt>
                <c:pt idx="2">
                  <c:v>Processing</c:v>
                </c:pt>
                <c:pt idx="3">
                  <c:v>Engineering</c:v>
                </c:pt>
                <c:pt idx="4">
                  <c:v>Electricity</c:v>
                </c:pt>
                <c:pt idx="5">
                  <c:v>Security</c:v>
                </c:pt>
                <c:pt idx="6">
                  <c:v>Other</c:v>
                </c:pt>
              </c:strCache>
            </c:strRef>
          </c:cat>
          <c:val>
            <c:numRef>
              <c:f>Sheet1!$B$2:$B$8</c:f>
              <c:numCache>
                <c:formatCode>#,##0</c:formatCode>
                <c:ptCount val="7"/>
                <c:pt idx="0">
                  <c:v>182932949.78999999</c:v>
                </c:pt>
                <c:pt idx="1">
                  <c:v>51450743.359999999</c:v>
                </c:pt>
                <c:pt idx="2">
                  <c:v>75007326.11999999</c:v>
                </c:pt>
                <c:pt idx="3">
                  <c:v>29184972.939999998</c:v>
                </c:pt>
                <c:pt idx="4">
                  <c:v>43120286.139999993</c:v>
                </c:pt>
                <c:pt idx="5">
                  <c:v>13299455.210000001</c:v>
                </c:pt>
                <c:pt idx="6">
                  <c:v>15415067.84</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187597435410398"/>
          <c:y val="0.15863389637887232"/>
          <c:w val="0.29138585856051835"/>
          <c:h val="0.57347459947091328"/>
        </c:manualLayout>
      </c:layout>
      <c:doughnutChart>
        <c:varyColors val="1"/>
        <c:ser>
          <c:idx val="0"/>
          <c:order val="0"/>
          <c:tx>
            <c:strRef>
              <c:f>Sheet1!$B$1</c:f>
              <c:strCache>
                <c:ptCount val="1"/>
                <c:pt idx="0">
                  <c:v>CASH COST BREAKDOWN</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dPt>
            <c:idx val="6"/>
            <c:bubble3D val="0"/>
            <c:spPr>
              <a:solidFill>
                <a:schemeClr val="accent1">
                  <a:lumMod val="75000"/>
                </a:schemeClr>
              </a:solidFill>
              <a:ln w="19050">
                <a:noFill/>
              </a:ln>
              <a:effectLst/>
            </c:spPr>
          </c:dPt>
          <c:dPt>
            <c:idx val="7"/>
            <c:bubble3D val="0"/>
            <c:spPr>
              <a:solidFill>
                <a:schemeClr val="accent4">
                  <a:lumMod val="75000"/>
                </a:schemeClr>
              </a:solidFill>
              <a:ln w="19050">
                <a:noFill/>
              </a:ln>
              <a:effectLst/>
            </c:spPr>
          </c:dPt>
          <c:dPt>
            <c:idx val="8"/>
            <c:bubble3D val="0"/>
            <c:spPr>
              <a:solidFill>
                <a:schemeClr val="tx2"/>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Salaries and wages - Evander</c:v>
                </c:pt>
                <c:pt idx="1">
                  <c:v>Security</c:v>
                </c:pt>
                <c:pt idx="2">
                  <c:v>Electricity - Evander</c:v>
                </c:pt>
                <c:pt idx="3">
                  <c:v>Mining</c:v>
                </c:pt>
                <c:pt idx="4">
                  <c:v>Processing</c:v>
                </c:pt>
                <c:pt idx="5">
                  <c:v>Other</c:v>
                </c:pt>
                <c:pt idx="6">
                  <c:v>Engineering &amp; technical services</c:v>
                </c:pt>
              </c:strCache>
            </c:strRef>
          </c:cat>
          <c:val>
            <c:numRef>
              <c:f>Sheet1!$B$2:$B$8</c:f>
              <c:numCache>
                <c:formatCode>#,##0</c:formatCode>
                <c:ptCount val="7"/>
                <c:pt idx="0">
                  <c:v>237541369.66999999</c:v>
                </c:pt>
                <c:pt idx="1">
                  <c:v>5615211.29</c:v>
                </c:pt>
                <c:pt idx="2">
                  <c:v>97430024.930000007</c:v>
                </c:pt>
                <c:pt idx="3">
                  <c:v>45669554.060000002</c:v>
                </c:pt>
                <c:pt idx="4">
                  <c:v>51408599.619999997</c:v>
                </c:pt>
                <c:pt idx="5">
                  <c:v>27484464.460000001</c:v>
                </c:pt>
                <c:pt idx="6">
                  <c:v>22678982.370000001</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legend>
      <c:legendPos val="b"/>
      <c:layout>
        <c:manualLayout>
          <c:xMode val="edge"/>
          <c:yMode val="edge"/>
          <c:x val="5.4793307016066314E-2"/>
          <c:y val="0.82598701220267534"/>
          <c:w val="0.88756871996301479"/>
          <c:h val="0.142515308999103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0.95935</cdr:x>
      <cdr:y>0.37899</cdr:y>
    </cdr:from>
    <cdr:to>
      <cdr:x>0.9878</cdr:x>
      <cdr:y>0.64514</cdr:y>
    </cdr:to>
    <cdr:sp macro="" textlink="">
      <cdr:nvSpPr>
        <cdr:cNvPr id="2" name="TextBox 1"/>
        <cdr:cNvSpPr txBox="1"/>
      </cdr:nvSpPr>
      <cdr:spPr>
        <a:xfrm xmlns:a="http://schemas.openxmlformats.org/drawingml/2006/main" rot="5400000">
          <a:off x="8028892" y="2159942"/>
          <a:ext cx="1188132" cy="252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000" b="1" kern="1200" dirty="0">
              <a:solidFill>
                <a:schemeClr val="bg2">
                  <a:lumMod val="50000"/>
                </a:schemeClr>
              </a:solidFill>
            </a:rPr>
            <a:t>Head Grade (</a:t>
          </a:r>
          <a:r>
            <a:rPr lang="en-ZA" sz="1000" b="1" kern="1200" dirty="0" smtClean="0">
              <a:solidFill>
                <a:schemeClr val="bg2">
                  <a:lumMod val="50000"/>
                </a:schemeClr>
              </a:solidFill>
            </a:rPr>
            <a:t>g/t)</a:t>
          </a:r>
          <a:endParaRPr lang="en-Z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0.84677</cdr:x>
      <cdr:y>0.21275</cdr:y>
    </cdr:from>
    <cdr:to>
      <cdr:x>0.87903</cdr:x>
      <cdr:y>0.4096</cdr:y>
    </cdr:to>
    <cdr:sp macro="" textlink="">
      <cdr:nvSpPr>
        <cdr:cNvPr id="2" name="Right Brace 1"/>
        <cdr:cNvSpPr/>
      </cdr:nvSpPr>
      <cdr:spPr>
        <a:xfrm xmlns:a="http://schemas.openxmlformats.org/drawingml/2006/main">
          <a:off x="7560840" y="1011703"/>
          <a:ext cx="288032" cy="936104"/>
        </a:xfrm>
        <a:prstGeom xmlns:a="http://schemas.openxmlformats.org/drawingml/2006/main" prst="rightBrac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ot="0" spcFirstLastPara="0" vertOverflow="overflow" horzOverflow="overflow" vert="horz" wrap="square" lIns="0" tIns="0" rIns="0" bIns="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0.87097</cdr:x>
      <cdr:y>0.24303</cdr:y>
    </cdr:from>
    <cdr:to>
      <cdr:x>1</cdr:x>
      <cdr:y>0.42474</cdr:y>
    </cdr:to>
    <cdr:sp macro="" textlink="">
      <cdr:nvSpPr>
        <cdr:cNvPr id="3" name="TextBox 2"/>
        <cdr:cNvSpPr txBox="1"/>
      </cdr:nvSpPr>
      <cdr:spPr>
        <a:xfrm xmlns:a="http://schemas.openxmlformats.org/drawingml/2006/main">
          <a:off x="7839581" y="1155719"/>
          <a:ext cx="1161419"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050" b="1" dirty="0" smtClean="0">
              <a:solidFill>
                <a:schemeClr val="tx1">
                  <a:lumMod val="65000"/>
                  <a:lumOff val="35000"/>
                </a:schemeClr>
              </a:solidFill>
            </a:rPr>
            <a:t>Once off ETRP Capex of ZAR88.3 million</a:t>
          </a:r>
          <a:endParaRPr lang="en-ZA" sz="1050" b="1" dirty="0">
            <a:solidFill>
              <a:schemeClr val="tx1">
                <a:lumMod val="65000"/>
                <a:lumOff val="3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900">
                <a:latin typeface="Arial" pitchFamily="34" charset="0"/>
                <a:cs typeface="Arial" pitchFamily="34" charset="0"/>
              </a:defRPr>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900">
                <a:latin typeface="Arial" pitchFamily="34" charset="0"/>
                <a:cs typeface="Arial" pitchFamily="34" charset="0"/>
              </a:defRPr>
            </a:lvl1pPr>
          </a:lstStyle>
          <a:p>
            <a:fld id="{69D4CEBE-4D5F-4759-8A48-82E18E59F330}" type="datetimeFigureOut">
              <a:rPr lang="en-ZA" smtClean="0"/>
              <a:pPr/>
              <a:t>2015/02/26</a:t>
            </a:fld>
            <a:endParaRPr lang="en-ZA"/>
          </a:p>
        </p:txBody>
      </p:sp>
      <p:sp>
        <p:nvSpPr>
          <p:cNvPr id="4" name="Slide Image Placeholder 3"/>
          <p:cNvSpPr>
            <a:spLocks noGrp="1" noRot="1" noChangeAspect="1"/>
          </p:cNvSpPr>
          <p:nvPr>
            <p:ph type="sldImg" idx="2"/>
          </p:nvPr>
        </p:nvSpPr>
        <p:spPr>
          <a:xfrm>
            <a:off x="1289050" y="585788"/>
            <a:ext cx="4219575" cy="31654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186981" y="4025265"/>
            <a:ext cx="6423714" cy="5248699"/>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900">
                <a:latin typeface="Arial" pitchFamily="34" charset="0"/>
                <a:cs typeface="Arial" pitchFamily="34" charset="0"/>
              </a:defRPr>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900">
                <a:latin typeface="Arial" pitchFamily="34" charset="0"/>
                <a:cs typeface="Arial" pitchFamily="34" charset="0"/>
              </a:defRPr>
            </a:lvl1pPr>
          </a:lstStyle>
          <a:p>
            <a:fld id="{9D21D27B-F32E-4CDC-BF99-CE8020B4985A}" type="slidenum">
              <a:rPr lang="en-ZA" smtClean="0"/>
              <a:pPr/>
              <a:t>‹#›</a:t>
            </a:fld>
            <a:endParaRPr lang="en-ZA"/>
          </a:p>
        </p:txBody>
      </p:sp>
    </p:spTree>
    <p:extLst>
      <p:ext uri="{BB962C8B-B14F-4D97-AF65-F5344CB8AC3E}">
        <p14:creationId xmlns:p14="http://schemas.microsoft.com/office/powerpoint/2010/main" val="370661094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100"/>
      </a:spcBef>
      <a:spcAft>
        <a:spcPts val="200"/>
      </a:spcAft>
      <a:defRPr sz="1000" kern="1200">
        <a:solidFill>
          <a:schemeClr val="tx1"/>
        </a:solidFill>
        <a:latin typeface="Arial" pitchFamily="34" charset="0"/>
        <a:ea typeface="+mn-ea"/>
        <a:cs typeface="Arial" pitchFamily="34" charset="0"/>
      </a:defRPr>
    </a:lvl1pPr>
    <a:lvl2pPr marL="177800" indent="-112713"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2pPr>
    <a:lvl3pPr marL="355600" indent="-88900"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3pPr>
    <a:lvl4pPr marL="628650" indent="-88900"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4pPr>
    <a:lvl5pPr marL="896938" indent="-117475"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9050" y="585788"/>
            <a:ext cx="4219575" cy="3165475"/>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D21D27B-F32E-4CDC-BF99-CE8020B4985A}" type="slidenum">
              <a:rPr lang="en-ZA" smtClean="0"/>
              <a:pPr/>
              <a:t>7</a:t>
            </a:fld>
            <a:endParaRPr lang="en-ZA"/>
          </a:p>
        </p:txBody>
      </p:sp>
    </p:spTree>
    <p:extLst>
      <p:ext uri="{BB962C8B-B14F-4D97-AF65-F5344CB8AC3E}">
        <p14:creationId xmlns:p14="http://schemas.microsoft.com/office/powerpoint/2010/main" val="151371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D21D27B-F32E-4CDC-BF99-CE8020B4985A}" type="slidenum">
              <a:rPr lang="en-ZA" smtClean="0"/>
              <a:pPr/>
              <a:t>18</a:t>
            </a:fld>
            <a:endParaRPr lang="en-ZA"/>
          </a:p>
        </p:txBody>
      </p:sp>
    </p:spTree>
    <p:extLst>
      <p:ext uri="{BB962C8B-B14F-4D97-AF65-F5344CB8AC3E}">
        <p14:creationId xmlns:p14="http://schemas.microsoft.com/office/powerpoint/2010/main" val="383626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ubtitle 2"/>
          <p:cNvSpPr txBox="1">
            <a:spLocks/>
          </p:cNvSpPr>
          <p:nvPr userDrawn="1"/>
        </p:nvSpPr>
        <p:spPr>
          <a:xfrm>
            <a:off x="4067944" y="5589240"/>
            <a:ext cx="2809006" cy="576263"/>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200"/>
              </a:spcBef>
              <a:spcAft>
                <a:spcPts val="400"/>
              </a:spcAft>
              <a:buFont typeface="Arial"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10000"/>
              </a:lnSpc>
              <a:spcBef>
                <a:spcPts val="200"/>
              </a:spcBef>
              <a:spcAft>
                <a:spcPts val="200"/>
              </a:spcAft>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10000"/>
              </a:lnSpc>
              <a:spcBef>
                <a:spcPts val="100"/>
              </a:spcBef>
              <a:spcAft>
                <a:spcPts val="200"/>
              </a:spcAft>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110000"/>
              </a:lnSpc>
              <a:spcBef>
                <a:spcPts val="100"/>
              </a:spcBef>
              <a:spcAft>
                <a:spcPts val="200"/>
              </a:spcAft>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110000"/>
              </a:lnSpc>
              <a:spcBef>
                <a:spcPts val="100"/>
              </a:spcBef>
              <a:spcAft>
                <a:spcPts val="200"/>
              </a:spcAft>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800" dirty="0" smtClean="0">
                <a:latin typeface="Gill Sans Std Light" panose="020B0302020104020203" pitchFamily="34" charset="0"/>
              </a:rPr>
              <a:t>2014</a:t>
            </a:r>
            <a:endParaRPr lang="en-ZA" sz="3800" dirty="0">
              <a:latin typeface="Gill Sans Std Light" panose="020B0302020104020203" pitchFamily="34" charset="0"/>
            </a:endParaRPr>
          </a:p>
        </p:txBody>
      </p:sp>
      <p:sp>
        <p:nvSpPr>
          <p:cNvPr id="2" name="Title 1"/>
          <p:cNvSpPr>
            <a:spLocks noGrp="1"/>
          </p:cNvSpPr>
          <p:nvPr>
            <p:ph type="ctrTitle"/>
          </p:nvPr>
        </p:nvSpPr>
        <p:spPr>
          <a:xfrm>
            <a:off x="899592" y="5516563"/>
            <a:ext cx="2809006" cy="360362"/>
          </a:xfrm>
        </p:spPr>
        <p:txBody>
          <a:bodyPr anchor="b"/>
          <a:lstStyle>
            <a:lvl1pPr algn="l">
              <a:defRPr sz="1800" b="1" cap="none" baseline="0">
                <a:solidFill>
                  <a:schemeClr val="bg1"/>
                </a:solidFill>
              </a:defRPr>
            </a:lvl1pPr>
          </a:lstStyle>
          <a:p>
            <a:r>
              <a:rPr lang="en-US" dirty="0" smtClean="0"/>
              <a:t>Click to edit</a:t>
            </a:r>
            <a:endParaRPr lang="en-ZA" dirty="0"/>
          </a:p>
        </p:txBody>
      </p:sp>
      <p:sp>
        <p:nvSpPr>
          <p:cNvPr id="3" name="Subtitle 2"/>
          <p:cNvSpPr>
            <a:spLocks noGrp="1"/>
          </p:cNvSpPr>
          <p:nvPr>
            <p:ph type="subTitle" idx="1"/>
          </p:nvPr>
        </p:nvSpPr>
        <p:spPr>
          <a:xfrm>
            <a:off x="899592" y="5876925"/>
            <a:ext cx="2809006" cy="576263"/>
          </a:xfrm>
        </p:spPr>
        <p:txBody>
          <a:bodyPr>
            <a:noAutofit/>
          </a:bodyPr>
          <a:lstStyle>
            <a:lvl1pPr marL="0" indent="0" algn="l">
              <a:buNone/>
              <a:defRPr sz="18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val="21251004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21"/>
            <a:ext cx="9144000" cy="6854757"/>
          </a:xfrm>
          <a:prstGeom prst="rect">
            <a:avLst/>
          </a:prstGeom>
        </p:spPr>
      </p:pic>
      <p:sp>
        <p:nvSpPr>
          <p:cNvPr id="9" name="Rectangle 8"/>
          <p:cNvSpPr/>
          <p:nvPr userDrawn="1"/>
        </p:nvSpPr>
        <p:spPr>
          <a:xfrm>
            <a:off x="0" y="2781486"/>
            <a:ext cx="9144000" cy="1295586"/>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2" name="Title 1"/>
          <p:cNvSpPr>
            <a:spLocks noGrp="1"/>
          </p:cNvSpPr>
          <p:nvPr>
            <p:ph type="ctrTitle"/>
          </p:nvPr>
        </p:nvSpPr>
        <p:spPr>
          <a:xfrm>
            <a:off x="683568" y="2780928"/>
            <a:ext cx="8207920" cy="720080"/>
          </a:xfrm>
        </p:spPr>
        <p:txBody>
          <a:bodyPr anchor="b"/>
          <a:lstStyle>
            <a:lvl1pPr algn="l">
              <a:defRPr sz="3200">
                <a:solidFill>
                  <a:schemeClr val="tx1"/>
                </a:solidFill>
              </a:defRPr>
            </a:lvl1pPr>
          </a:lstStyle>
          <a:p>
            <a:r>
              <a:rPr lang="en-US" dirty="0" smtClean="0"/>
              <a:t>Click to edit</a:t>
            </a:r>
            <a:endParaRPr lang="en-ZA" dirty="0"/>
          </a:p>
        </p:txBody>
      </p:sp>
      <p:sp>
        <p:nvSpPr>
          <p:cNvPr id="3" name="Subtitle 2"/>
          <p:cNvSpPr>
            <a:spLocks noGrp="1"/>
          </p:cNvSpPr>
          <p:nvPr>
            <p:ph type="subTitle" idx="1"/>
          </p:nvPr>
        </p:nvSpPr>
        <p:spPr>
          <a:xfrm>
            <a:off x="683568" y="3429000"/>
            <a:ext cx="8207920" cy="648072"/>
          </a:xfrm>
        </p:spPr>
        <p:txBody>
          <a:bodyPr tIns="36000">
            <a:noAutofit/>
          </a:bodyPr>
          <a:lstStyle>
            <a:lvl1pPr marL="0" indent="0" algn="l">
              <a:buNone/>
              <a:defRPr sz="24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val="428655545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vider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7"/>
            <a:ext cx="9144000" cy="6870192"/>
          </a:xfrm>
          <a:prstGeom prst="rect">
            <a:avLst/>
          </a:prstGeom>
        </p:spPr>
      </p:pic>
      <p:sp>
        <p:nvSpPr>
          <p:cNvPr id="9" name="Rectangle 8"/>
          <p:cNvSpPr/>
          <p:nvPr userDrawn="1"/>
        </p:nvSpPr>
        <p:spPr>
          <a:xfrm>
            <a:off x="0" y="2781486"/>
            <a:ext cx="9144000" cy="1295586"/>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2" name="Title 1"/>
          <p:cNvSpPr>
            <a:spLocks noGrp="1"/>
          </p:cNvSpPr>
          <p:nvPr>
            <p:ph type="ctrTitle"/>
          </p:nvPr>
        </p:nvSpPr>
        <p:spPr>
          <a:xfrm>
            <a:off x="683568" y="2780928"/>
            <a:ext cx="8207920" cy="720080"/>
          </a:xfrm>
        </p:spPr>
        <p:txBody>
          <a:bodyPr anchor="b"/>
          <a:lstStyle>
            <a:lvl1pPr algn="l">
              <a:defRPr sz="3200">
                <a:solidFill>
                  <a:schemeClr val="tx1"/>
                </a:solidFill>
              </a:defRPr>
            </a:lvl1pPr>
          </a:lstStyle>
          <a:p>
            <a:r>
              <a:rPr lang="en-US" dirty="0" smtClean="0"/>
              <a:t>Click to edit</a:t>
            </a:r>
            <a:endParaRPr lang="en-ZA" dirty="0"/>
          </a:p>
        </p:txBody>
      </p:sp>
      <p:sp>
        <p:nvSpPr>
          <p:cNvPr id="3" name="Subtitle 2"/>
          <p:cNvSpPr>
            <a:spLocks noGrp="1"/>
          </p:cNvSpPr>
          <p:nvPr>
            <p:ph type="subTitle" idx="1"/>
          </p:nvPr>
        </p:nvSpPr>
        <p:spPr>
          <a:xfrm>
            <a:off x="683568" y="3429000"/>
            <a:ext cx="8207920" cy="648072"/>
          </a:xfrm>
        </p:spPr>
        <p:txBody>
          <a:bodyPr tIns="36000">
            <a:noAutofit/>
          </a:bodyPr>
          <a:lstStyle>
            <a:lvl1pPr marL="0" indent="0" algn="l">
              <a:buNone/>
              <a:defRPr sz="24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val="256937440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Divider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35"/>
            <a:ext cx="9144001" cy="6856965"/>
          </a:xfrm>
          <a:prstGeom prst="rect">
            <a:avLst/>
          </a:prstGeom>
        </p:spPr>
      </p:pic>
      <p:sp>
        <p:nvSpPr>
          <p:cNvPr id="9" name="Rectangle 8"/>
          <p:cNvSpPr/>
          <p:nvPr userDrawn="1"/>
        </p:nvSpPr>
        <p:spPr>
          <a:xfrm>
            <a:off x="0" y="2781486"/>
            <a:ext cx="9144000" cy="1295586"/>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2" name="Title 1"/>
          <p:cNvSpPr>
            <a:spLocks noGrp="1"/>
          </p:cNvSpPr>
          <p:nvPr>
            <p:ph type="ctrTitle"/>
          </p:nvPr>
        </p:nvSpPr>
        <p:spPr>
          <a:xfrm>
            <a:off x="683568" y="2780928"/>
            <a:ext cx="8207920" cy="720080"/>
          </a:xfrm>
        </p:spPr>
        <p:txBody>
          <a:bodyPr anchor="b"/>
          <a:lstStyle>
            <a:lvl1pPr algn="l">
              <a:defRPr sz="3200">
                <a:solidFill>
                  <a:schemeClr val="tx1"/>
                </a:solidFill>
              </a:defRPr>
            </a:lvl1pPr>
          </a:lstStyle>
          <a:p>
            <a:r>
              <a:rPr lang="en-US" dirty="0" smtClean="0"/>
              <a:t>Click to edit</a:t>
            </a:r>
            <a:endParaRPr lang="en-ZA" dirty="0"/>
          </a:p>
        </p:txBody>
      </p:sp>
      <p:sp>
        <p:nvSpPr>
          <p:cNvPr id="3" name="Subtitle 2"/>
          <p:cNvSpPr>
            <a:spLocks noGrp="1"/>
          </p:cNvSpPr>
          <p:nvPr>
            <p:ph type="subTitle" idx="1"/>
          </p:nvPr>
        </p:nvSpPr>
        <p:spPr>
          <a:xfrm>
            <a:off x="683568" y="3429000"/>
            <a:ext cx="8207920" cy="648072"/>
          </a:xfrm>
        </p:spPr>
        <p:txBody>
          <a:bodyPr tIns="36000">
            <a:noAutofit/>
          </a:bodyPr>
          <a:lstStyle>
            <a:lvl1pPr marL="0" indent="0" algn="l">
              <a:buNone/>
              <a:defRPr sz="24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val="310247835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0" y="2781486"/>
            <a:ext cx="9144000" cy="1295586"/>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2" name="Title 1"/>
          <p:cNvSpPr>
            <a:spLocks noGrp="1"/>
          </p:cNvSpPr>
          <p:nvPr>
            <p:ph type="ctrTitle"/>
          </p:nvPr>
        </p:nvSpPr>
        <p:spPr>
          <a:xfrm>
            <a:off x="683568" y="2780928"/>
            <a:ext cx="8207920" cy="720080"/>
          </a:xfrm>
        </p:spPr>
        <p:txBody>
          <a:bodyPr anchor="b"/>
          <a:lstStyle>
            <a:lvl1pPr algn="l">
              <a:defRPr sz="3200">
                <a:solidFill>
                  <a:schemeClr val="tx1"/>
                </a:solidFill>
              </a:defRPr>
            </a:lvl1pPr>
          </a:lstStyle>
          <a:p>
            <a:r>
              <a:rPr lang="en-US" dirty="0" smtClean="0"/>
              <a:t>Click to edit</a:t>
            </a:r>
            <a:endParaRPr lang="en-ZA" dirty="0"/>
          </a:p>
        </p:txBody>
      </p:sp>
      <p:sp>
        <p:nvSpPr>
          <p:cNvPr id="3" name="Subtitle 2"/>
          <p:cNvSpPr>
            <a:spLocks noGrp="1"/>
          </p:cNvSpPr>
          <p:nvPr>
            <p:ph type="subTitle" idx="1"/>
          </p:nvPr>
        </p:nvSpPr>
        <p:spPr>
          <a:xfrm>
            <a:off x="683568" y="3429000"/>
            <a:ext cx="8207920" cy="648072"/>
          </a:xfrm>
        </p:spPr>
        <p:txBody>
          <a:bodyPr tIns="36000">
            <a:noAutofit/>
          </a:bodyPr>
          <a:lstStyle>
            <a:lvl1pPr marL="0" indent="0" algn="l">
              <a:buNone/>
              <a:defRPr sz="24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val="168926650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Platinum">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75" name="Freeform 43"/>
          <p:cNvSpPr>
            <a:spLocks noEditPoints="1"/>
          </p:cNvSpPr>
          <p:nvPr userDrawn="1"/>
        </p:nvSpPr>
        <p:spPr bwMode="auto">
          <a:xfrm>
            <a:off x="72440" y="698500"/>
            <a:ext cx="5460142" cy="1866404"/>
          </a:xfrm>
          <a:custGeom>
            <a:avLst/>
            <a:gdLst>
              <a:gd name="T0" fmla="*/ 1284 w 3460"/>
              <a:gd name="T1" fmla="*/ 957 h 1172"/>
              <a:gd name="T2" fmla="*/ 1405 w 3460"/>
              <a:gd name="T3" fmla="*/ 923 h 1172"/>
              <a:gd name="T4" fmla="*/ 1549 w 3460"/>
              <a:gd name="T5" fmla="*/ 952 h 1172"/>
              <a:gd name="T6" fmla="*/ 1665 w 3460"/>
              <a:gd name="T7" fmla="*/ 990 h 1172"/>
              <a:gd name="T8" fmla="*/ 3036 w 3460"/>
              <a:gd name="T9" fmla="*/ 1082 h 1172"/>
              <a:gd name="T10" fmla="*/ 2483 w 3460"/>
              <a:gd name="T11" fmla="*/ 1172 h 1172"/>
              <a:gd name="T12" fmla="*/ 1162 w 3460"/>
              <a:gd name="T13" fmla="*/ 1021 h 1172"/>
              <a:gd name="T14" fmla="*/ 945 w 3460"/>
              <a:gd name="T15" fmla="*/ 1146 h 1172"/>
              <a:gd name="T16" fmla="*/ 948 w 3460"/>
              <a:gd name="T17" fmla="*/ 819 h 1172"/>
              <a:gd name="T18" fmla="*/ 1363 w 3460"/>
              <a:gd name="T19" fmla="*/ 577 h 1172"/>
              <a:gd name="T20" fmla="*/ 1964 w 3460"/>
              <a:gd name="T21" fmla="*/ 725 h 1172"/>
              <a:gd name="T22" fmla="*/ 1903 w 3460"/>
              <a:gd name="T23" fmla="*/ 1172 h 1172"/>
              <a:gd name="T24" fmla="*/ 1816 w 3460"/>
              <a:gd name="T25" fmla="*/ 883 h 1172"/>
              <a:gd name="T26" fmla="*/ 1557 w 3460"/>
              <a:gd name="T27" fmla="*/ 698 h 1172"/>
              <a:gd name="T28" fmla="*/ 1229 w 3460"/>
              <a:gd name="T29" fmla="*/ 721 h 1172"/>
              <a:gd name="T30" fmla="*/ 998 w 3460"/>
              <a:gd name="T31" fmla="*/ 938 h 1172"/>
              <a:gd name="T32" fmla="*/ 631 w 3460"/>
              <a:gd name="T33" fmla="*/ 823 h 1172"/>
              <a:gd name="T34" fmla="*/ 313 w 3460"/>
              <a:gd name="T35" fmla="*/ 656 h 1172"/>
              <a:gd name="T36" fmla="*/ 86 w 3460"/>
              <a:gd name="T37" fmla="*/ 934 h 1172"/>
              <a:gd name="T38" fmla="*/ 190 w 3460"/>
              <a:gd name="T39" fmla="*/ 1153 h 1172"/>
              <a:gd name="T40" fmla="*/ 61 w 3460"/>
              <a:gd name="T41" fmla="*/ 888 h 1172"/>
              <a:gd name="T42" fmla="*/ 251 w 3460"/>
              <a:gd name="T43" fmla="*/ 583 h 1172"/>
              <a:gd name="T44" fmla="*/ 612 w 3460"/>
              <a:gd name="T45" fmla="*/ 652 h 1172"/>
              <a:gd name="T46" fmla="*/ 679 w 3460"/>
              <a:gd name="T47" fmla="*/ 1013 h 1172"/>
              <a:gd name="T48" fmla="*/ 608 w 3460"/>
              <a:gd name="T49" fmla="*/ 1088 h 1172"/>
              <a:gd name="T50" fmla="*/ 330 w 3460"/>
              <a:gd name="T51" fmla="*/ 234 h 1172"/>
              <a:gd name="T52" fmla="*/ 244 w 3460"/>
              <a:gd name="T53" fmla="*/ 291 h 1172"/>
              <a:gd name="T54" fmla="*/ 347 w 3460"/>
              <a:gd name="T55" fmla="*/ 270 h 1172"/>
              <a:gd name="T56" fmla="*/ 98 w 3460"/>
              <a:gd name="T57" fmla="*/ 397 h 1172"/>
              <a:gd name="T58" fmla="*/ 94 w 3460"/>
              <a:gd name="T59" fmla="*/ 153 h 1172"/>
              <a:gd name="T60" fmla="*/ 313 w 3460"/>
              <a:gd name="T61" fmla="*/ 0 h 1172"/>
              <a:gd name="T62" fmla="*/ 535 w 3460"/>
              <a:gd name="T63" fmla="*/ 151 h 1172"/>
              <a:gd name="T64" fmla="*/ 478 w 3460"/>
              <a:gd name="T65" fmla="*/ 412 h 1172"/>
              <a:gd name="T66" fmla="*/ 418 w 3460"/>
              <a:gd name="T67" fmla="*/ 1071 h 1172"/>
              <a:gd name="T68" fmla="*/ 318 w 3460"/>
              <a:gd name="T69" fmla="*/ 1084 h 1172"/>
              <a:gd name="T70" fmla="*/ 420 w 3460"/>
              <a:gd name="T71" fmla="*/ 1103 h 1172"/>
              <a:gd name="T72" fmla="*/ 509 w 3460"/>
              <a:gd name="T73" fmla="*/ 1000 h 1172"/>
              <a:gd name="T74" fmla="*/ 439 w 3460"/>
              <a:gd name="T75" fmla="*/ 1071 h 1172"/>
              <a:gd name="T76" fmla="*/ 553 w 3460"/>
              <a:gd name="T77" fmla="*/ 890 h 1172"/>
              <a:gd name="T78" fmla="*/ 507 w 3460"/>
              <a:gd name="T79" fmla="*/ 961 h 1172"/>
              <a:gd name="T80" fmla="*/ 516 w 3460"/>
              <a:gd name="T81" fmla="*/ 854 h 1172"/>
              <a:gd name="T82" fmla="*/ 443 w 3460"/>
              <a:gd name="T83" fmla="*/ 781 h 1172"/>
              <a:gd name="T84" fmla="*/ 493 w 3460"/>
              <a:gd name="T85" fmla="*/ 865 h 1172"/>
              <a:gd name="T86" fmla="*/ 318 w 3460"/>
              <a:gd name="T87" fmla="*/ 785 h 1172"/>
              <a:gd name="T88" fmla="*/ 416 w 3460"/>
              <a:gd name="T89" fmla="*/ 796 h 1172"/>
              <a:gd name="T90" fmla="*/ 182 w 3460"/>
              <a:gd name="T91" fmla="*/ 971 h 1172"/>
              <a:gd name="T92" fmla="*/ 232 w 3460"/>
              <a:gd name="T93" fmla="*/ 913 h 1172"/>
              <a:gd name="T94" fmla="*/ 374 w 3460"/>
              <a:gd name="T95" fmla="*/ 1040 h 1172"/>
              <a:gd name="T96" fmla="*/ 478 w 3460"/>
              <a:gd name="T97" fmla="*/ 956 h 1172"/>
              <a:gd name="T98" fmla="*/ 414 w 3460"/>
              <a:gd name="T99" fmla="*/ 836 h 1172"/>
              <a:gd name="T100" fmla="*/ 286 w 3460"/>
              <a:gd name="T101" fmla="*/ 875 h 1172"/>
              <a:gd name="T102" fmla="*/ 299 w 3460"/>
              <a:gd name="T103" fmla="*/ 1009 h 1172"/>
              <a:gd name="T104" fmla="*/ 207 w 3460"/>
              <a:gd name="T105" fmla="*/ 1038 h 1172"/>
              <a:gd name="T106" fmla="*/ 303 w 3460"/>
              <a:gd name="T107" fmla="*/ 1059 h 1172"/>
              <a:gd name="T108" fmla="*/ 261 w 3460"/>
              <a:gd name="T109" fmla="*/ 773 h 1172"/>
              <a:gd name="T110" fmla="*/ 244 w 3460"/>
              <a:gd name="T111" fmla="*/ 863 h 1172"/>
              <a:gd name="T112" fmla="*/ 284 w 3460"/>
              <a:gd name="T113" fmla="*/ 775 h 1172"/>
              <a:gd name="T114" fmla="*/ 207 w 3460"/>
              <a:gd name="T115" fmla="*/ 735 h 1172"/>
              <a:gd name="T116" fmla="*/ 535 w 3460"/>
              <a:gd name="T117" fmla="*/ 735 h 1172"/>
              <a:gd name="T118" fmla="*/ 610 w 3460"/>
              <a:gd name="T119" fmla="*/ 1030 h 1172"/>
              <a:gd name="T120" fmla="*/ 240 w 3460"/>
              <a:gd name="T121" fmla="*/ 1157 h 1172"/>
              <a:gd name="T122" fmla="*/ 113 w 3460"/>
              <a:gd name="T123" fmla="*/ 9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0" h="1172">
                <a:moveTo>
                  <a:pt x="1179" y="998"/>
                </a:moveTo>
                <a:lnTo>
                  <a:pt x="1185" y="992"/>
                </a:lnTo>
                <a:lnTo>
                  <a:pt x="1188" y="992"/>
                </a:lnTo>
                <a:lnTo>
                  <a:pt x="1192" y="992"/>
                </a:lnTo>
                <a:lnTo>
                  <a:pt x="1198" y="990"/>
                </a:lnTo>
                <a:lnTo>
                  <a:pt x="1208" y="984"/>
                </a:lnTo>
                <a:lnTo>
                  <a:pt x="1215" y="977"/>
                </a:lnTo>
                <a:lnTo>
                  <a:pt x="1227" y="973"/>
                </a:lnTo>
                <a:lnTo>
                  <a:pt x="1240" y="973"/>
                </a:lnTo>
                <a:lnTo>
                  <a:pt x="1248" y="969"/>
                </a:lnTo>
                <a:lnTo>
                  <a:pt x="1254" y="965"/>
                </a:lnTo>
                <a:lnTo>
                  <a:pt x="1261" y="965"/>
                </a:lnTo>
                <a:lnTo>
                  <a:pt x="1267" y="965"/>
                </a:lnTo>
                <a:lnTo>
                  <a:pt x="1284" y="957"/>
                </a:lnTo>
                <a:lnTo>
                  <a:pt x="1300" y="950"/>
                </a:lnTo>
                <a:lnTo>
                  <a:pt x="1309" y="948"/>
                </a:lnTo>
                <a:lnTo>
                  <a:pt x="1317" y="948"/>
                </a:lnTo>
                <a:lnTo>
                  <a:pt x="1325" y="944"/>
                </a:lnTo>
                <a:lnTo>
                  <a:pt x="1332" y="938"/>
                </a:lnTo>
                <a:lnTo>
                  <a:pt x="1350" y="938"/>
                </a:lnTo>
                <a:lnTo>
                  <a:pt x="1365" y="938"/>
                </a:lnTo>
                <a:lnTo>
                  <a:pt x="1371" y="931"/>
                </a:lnTo>
                <a:lnTo>
                  <a:pt x="1375" y="927"/>
                </a:lnTo>
                <a:lnTo>
                  <a:pt x="1377" y="925"/>
                </a:lnTo>
                <a:lnTo>
                  <a:pt x="1380" y="923"/>
                </a:lnTo>
                <a:lnTo>
                  <a:pt x="1384" y="923"/>
                </a:lnTo>
                <a:lnTo>
                  <a:pt x="1390" y="923"/>
                </a:lnTo>
                <a:lnTo>
                  <a:pt x="1405" y="923"/>
                </a:lnTo>
                <a:lnTo>
                  <a:pt x="1421" y="921"/>
                </a:lnTo>
                <a:lnTo>
                  <a:pt x="1432" y="927"/>
                </a:lnTo>
                <a:lnTo>
                  <a:pt x="1446" y="932"/>
                </a:lnTo>
                <a:lnTo>
                  <a:pt x="1453" y="929"/>
                </a:lnTo>
                <a:lnTo>
                  <a:pt x="1459" y="927"/>
                </a:lnTo>
                <a:lnTo>
                  <a:pt x="1465" y="925"/>
                </a:lnTo>
                <a:lnTo>
                  <a:pt x="1473" y="927"/>
                </a:lnTo>
                <a:lnTo>
                  <a:pt x="1480" y="931"/>
                </a:lnTo>
                <a:lnTo>
                  <a:pt x="1486" y="934"/>
                </a:lnTo>
                <a:lnTo>
                  <a:pt x="1494" y="932"/>
                </a:lnTo>
                <a:lnTo>
                  <a:pt x="1501" y="931"/>
                </a:lnTo>
                <a:lnTo>
                  <a:pt x="1513" y="936"/>
                </a:lnTo>
                <a:lnTo>
                  <a:pt x="1525" y="942"/>
                </a:lnTo>
                <a:lnTo>
                  <a:pt x="1549" y="952"/>
                </a:lnTo>
                <a:lnTo>
                  <a:pt x="1576" y="963"/>
                </a:lnTo>
                <a:lnTo>
                  <a:pt x="1582" y="965"/>
                </a:lnTo>
                <a:lnTo>
                  <a:pt x="1586" y="967"/>
                </a:lnTo>
                <a:lnTo>
                  <a:pt x="1592" y="971"/>
                </a:lnTo>
                <a:lnTo>
                  <a:pt x="1597" y="975"/>
                </a:lnTo>
                <a:lnTo>
                  <a:pt x="1611" y="975"/>
                </a:lnTo>
                <a:lnTo>
                  <a:pt x="1624" y="975"/>
                </a:lnTo>
                <a:lnTo>
                  <a:pt x="1630" y="980"/>
                </a:lnTo>
                <a:lnTo>
                  <a:pt x="1636" y="984"/>
                </a:lnTo>
                <a:lnTo>
                  <a:pt x="1642" y="986"/>
                </a:lnTo>
                <a:lnTo>
                  <a:pt x="1647" y="986"/>
                </a:lnTo>
                <a:lnTo>
                  <a:pt x="1655" y="986"/>
                </a:lnTo>
                <a:lnTo>
                  <a:pt x="1661" y="988"/>
                </a:lnTo>
                <a:lnTo>
                  <a:pt x="1665" y="990"/>
                </a:lnTo>
                <a:lnTo>
                  <a:pt x="1670" y="996"/>
                </a:lnTo>
                <a:lnTo>
                  <a:pt x="1171" y="1013"/>
                </a:lnTo>
                <a:lnTo>
                  <a:pt x="1175" y="1005"/>
                </a:lnTo>
                <a:lnTo>
                  <a:pt x="1179" y="998"/>
                </a:lnTo>
                <a:close/>
                <a:moveTo>
                  <a:pt x="3460" y="1172"/>
                </a:moveTo>
                <a:lnTo>
                  <a:pt x="3441" y="1151"/>
                </a:lnTo>
                <a:lnTo>
                  <a:pt x="3401" y="1172"/>
                </a:lnTo>
                <a:lnTo>
                  <a:pt x="3460" y="1172"/>
                </a:lnTo>
                <a:close/>
                <a:moveTo>
                  <a:pt x="3261" y="1172"/>
                </a:moveTo>
                <a:lnTo>
                  <a:pt x="3284" y="1040"/>
                </a:lnTo>
                <a:lnTo>
                  <a:pt x="3161" y="984"/>
                </a:lnTo>
                <a:lnTo>
                  <a:pt x="3076" y="1094"/>
                </a:lnTo>
                <a:lnTo>
                  <a:pt x="3055" y="1088"/>
                </a:lnTo>
                <a:lnTo>
                  <a:pt x="3036" y="1082"/>
                </a:lnTo>
                <a:lnTo>
                  <a:pt x="3015" y="1078"/>
                </a:lnTo>
                <a:lnTo>
                  <a:pt x="2994" y="1075"/>
                </a:lnTo>
                <a:lnTo>
                  <a:pt x="2963" y="938"/>
                </a:lnTo>
                <a:lnTo>
                  <a:pt x="2829" y="936"/>
                </a:lnTo>
                <a:lnTo>
                  <a:pt x="2792" y="1067"/>
                </a:lnTo>
                <a:lnTo>
                  <a:pt x="2771" y="1069"/>
                </a:lnTo>
                <a:lnTo>
                  <a:pt x="2748" y="1073"/>
                </a:lnTo>
                <a:lnTo>
                  <a:pt x="2727" y="1076"/>
                </a:lnTo>
                <a:lnTo>
                  <a:pt x="2706" y="1080"/>
                </a:lnTo>
                <a:lnTo>
                  <a:pt x="2625" y="971"/>
                </a:lnTo>
                <a:lnTo>
                  <a:pt x="2500" y="1021"/>
                </a:lnTo>
                <a:lnTo>
                  <a:pt x="2519" y="1153"/>
                </a:lnTo>
                <a:lnTo>
                  <a:pt x="2500" y="1163"/>
                </a:lnTo>
                <a:lnTo>
                  <a:pt x="2483" y="1172"/>
                </a:lnTo>
                <a:lnTo>
                  <a:pt x="3261" y="1172"/>
                </a:lnTo>
                <a:close/>
                <a:moveTo>
                  <a:pt x="2421" y="1172"/>
                </a:moveTo>
                <a:lnTo>
                  <a:pt x="2341" y="1122"/>
                </a:lnTo>
                <a:lnTo>
                  <a:pt x="2287" y="1172"/>
                </a:lnTo>
                <a:lnTo>
                  <a:pt x="2421" y="1172"/>
                </a:lnTo>
                <a:close/>
                <a:moveTo>
                  <a:pt x="1200" y="1172"/>
                </a:moveTo>
                <a:lnTo>
                  <a:pt x="1167" y="1048"/>
                </a:lnTo>
                <a:lnTo>
                  <a:pt x="1163" y="1046"/>
                </a:lnTo>
                <a:lnTo>
                  <a:pt x="1158" y="1044"/>
                </a:lnTo>
                <a:lnTo>
                  <a:pt x="1156" y="1040"/>
                </a:lnTo>
                <a:lnTo>
                  <a:pt x="1154" y="1034"/>
                </a:lnTo>
                <a:lnTo>
                  <a:pt x="1154" y="1028"/>
                </a:lnTo>
                <a:lnTo>
                  <a:pt x="1158" y="1025"/>
                </a:lnTo>
                <a:lnTo>
                  <a:pt x="1162" y="1021"/>
                </a:lnTo>
                <a:lnTo>
                  <a:pt x="1167" y="1019"/>
                </a:lnTo>
                <a:lnTo>
                  <a:pt x="1674" y="1002"/>
                </a:lnTo>
                <a:lnTo>
                  <a:pt x="1680" y="1002"/>
                </a:lnTo>
                <a:lnTo>
                  <a:pt x="1684" y="1005"/>
                </a:lnTo>
                <a:lnTo>
                  <a:pt x="1688" y="1009"/>
                </a:lnTo>
                <a:lnTo>
                  <a:pt x="1688" y="1015"/>
                </a:lnTo>
                <a:lnTo>
                  <a:pt x="1688" y="1021"/>
                </a:lnTo>
                <a:lnTo>
                  <a:pt x="1684" y="1025"/>
                </a:lnTo>
                <a:lnTo>
                  <a:pt x="1680" y="1028"/>
                </a:lnTo>
                <a:lnTo>
                  <a:pt x="1674" y="1028"/>
                </a:lnTo>
                <a:lnTo>
                  <a:pt x="1669" y="1028"/>
                </a:lnTo>
                <a:lnTo>
                  <a:pt x="1640" y="1172"/>
                </a:lnTo>
                <a:lnTo>
                  <a:pt x="1200" y="1172"/>
                </a:lnTo>
                <a:close/>
                <a:moveTo>
                  <a:pt x="945" y="1146"/>
                </a:moveTo>
                <a:lnTo>
                  <a:pt x="945" y="1159"/>
                </a:lnTo>
                <a:lnTo>
                  <a:pt x="945" y="1172"/>
                </a:lnTo>
                <a:lnTo>
                  <a:pt x="743" y="1172"/>
                </a:lnTo>
                <a:lnTo>
                  <a:pt x="745" y="1086"/>
                </a:lnTo>
                <a:lnTo>
                  <a:pt x="848" y="1063"/>
                </a:lnTo>
                <a:lnTo>
                  <a:pt x="850" y="1046"/>
                </a:lnTo>
                <a:lnTo>
                  <a:pt x="854" y="1028"/>
                </a:lnTo>
                <a:lnTo>
                  <a:pt x="858" y="1011"/>
                </a:lnTo>
                <a:lnTo>
                  <a:pt x="864" y="996"/>
                </a:lnTo>
                <a:lnTo>
                  <a:pt x="779" y="932"/>
                </a:lnTo>
                <a:lnTo>
                  <a:pt x="824" y="833"/>
                </a:lnTo>
                <a:lnTo>
                  <a:pt x="929" y="848"/>
                </a:lnTo>
                <a:lnTo>
                  <a:pt x="939" y="835"/>
                </a:lnTo>
                <a:lnTo>
                  <a:pt x="948" y="819"/>
                </a:lnTo>
                <a:lnTo>
                  <a:pt x="960" y="806"/>
                </a:lnTo>
                <a:lnTo>
                  <a:pt x="969" y="790"/>
                </a:lnTo>
                <a:lnTo>
                  <a:pt x="918" y="698"/>
                </a:lnTo>
                <a:lnTo>
                  <a:pt x="996" y="623"/>
                </a:lnTo>
                <a:lnTo>
                  <a:pt x="1089" y="681"/>
                </a:lnTo>
                <a:lnTo>
                  <a:pt x="1115" y="664"/>
                </a:lnTo>
                <a:lnTo>
                  <a:pt x="1142" y="646"/>
                </a:lnTo>
                <a:lnTo>
                  <a:pt x="1127" y="541"/>
                </a:lnTo>
                <a:lnTo>
                  <a:pt x="1229" y="501"/>
                </a:lnTo>
                <a:lnTo>
                  <a:pt x="1294" y="589"/>
                </a:lnTo>
                <a:lnTo>
                  <a:pt x="1311" y="585"/>
                </a:lnTo>
                <a:lnTo>
                  <a:pt x="1329" y="583"/>
                </a:lnTo>
                <a:lnTo>
                  <a:pt x="1346" y="579"/>
                </a:lnTo>
                <a:lnTo>
                  <a:pt x="1363" y="577"/>
                </a:lnTo>
                <a:lnTo>
                  <a:pt x="1392" y="472"/>
                </a:lnTo>
                <a:lnTo>
                  <a:pt x="1501" y="474"/>
                </a:lnTo>
                <a:lnTo>
                  <a:pt x="1528" y="583"/>
                </a:lnTo>
                <a:lnTo>
                  <a:pt x="1544" y="587"/>
                </a:lnTo>
                <a:lnTo>
                  <a:pt x="1561" y="591"/>
                </a:lnTo>
                <a:lnTo>
                  <a:pt x="1578" y="595"/>
                </a:lnTo>
                <a:lnTo>
                  <a:pt x="1594" y="600"/>
                </a:lnTo>
                <a:lnTo>
                  <a:pt x="1663" y="512"/>
                </a:lnTo>
                <a:lnTo>
                  <a:pt x="1763" y="556"/>
                </a:lnTo>
                <a:lnTo>
                  <a:pt x="1743" y="669"/>
                </a:lnTo>
                <a:lnTo>
                  <a:pt x="1766" y="687"/>
                </a:lnTo>
                <a:lnTo>
                  <a:pt x="1790" y="704"/>
                </a:lnTo>
                <a:lnTo>
                  <a:pt x="1889" y="646"/>
                </a:lnTo>
                <a:lnTo>
                  <a:pt x="1964" y="725"/>
                </a:lnTo>
                <a:lnTo>
                  <a:pt x="1903" y="825"/>
                </a:lnTo>
                <a:lnTo>
                  <a:pt x="1912" y="840"/>
                </a:lnTo>
                <a:lnTo>
                  <a:pt x="1922" y="854"/>
                </a:lnTo>
                <a:lnTo>
                  <a:pt x="1932" y="869"/>
                </a:lnTo>
                <a:lnTo>
                  <a:pt x="1939" y="884"/>
                </a:lnTo>
                <a:lnTo>
                  <a:pt x="2056" y="873"/>
                </a:lnTo>
                <a:lnTo>
                  <a:pt x="2093" y="975"/>
                </a:lnTo>
                <a:lnTo>
                  <a:pt x="1997" y="1042"/>
                </a:lnTo>
                <a:lnTo>
                  <a:pt x="2001" y="1067"/>
                </a:lnTo>
                <a:lnTo>
                  <a:pt x="2005" y="1090"/>
                </a:lnTo>
                <a:lnTo>
                  <a:pt x="2118" y="1121"/>
                </a:lnTo>
                <a:lnTo>
                  <a:pt x="2116" y="1172"/>
                </a:lnTo>
                <a:lnTo>
                  <a:pt x="1903" y="1172"/>
                </a:lnTo>
                <a:lnTo>
                  <a:pt x="1903" y="1172"/>
                </a:lnTo>
                <a:lnTo>
                  <a:pt x="1903" y="1170"/>
                </a:lnTo>
                <a:lnTo>
                  <a:pt x="1903" y="1147"/>
                </a:lnTo>
                <a:lnTo>
                  <a:pt x="1903" y="1122"/>
                </a:lnTo>
                <a:lnTo>
                  <a:pt x="1899" y="1098"/>
                </a:lnTo>
                <a:lnTo>
                  <a:pt x="1897" y="1075"/>
                </a:lnTo>
                <a:lnTo>
                  <a:pt x="1891" y="1051"/>
                </a:lnTo>
                <a:lnTo>
                  <a:pt x="1886" y="1028"/>
                </a:lnTo>
                <a:lnTo>
                  <a:pt x="1878" y="1005"/>
                </a:lnTo>
                <a:lnTo>
                  <a:pt x="1870" y="984"/>
                </a:lnTo>
                <a:lnTo>
                  <a:pt x="1863" y="963"/>
                </a:lnTo>
                <a:lnTo>
                  <a:pt x="1851" y="942"/>
                </a:lnTo>
                <a:lnTo>
                  <a:pt x="1841" y="921"/>
                </a:lnTo>
                <a:lnTo>
                  <a:pt x="1828" y="902"/>
                </a:lnTo>
                <a:lnTo>
                  <a:pt x="1816" y="883"/>
                </a:lnTo>
                <a:lnTo>
                  <a:pt x="1803" y="863"/>
                </a:lnTo>
                <a:lnTo>
                  <a:pt x="1788" y="846"/>
                </a:lnTo>
                <a:lnTo>
                  <a:pt x="1772" y="829"/>
                </a:lnTo>
                <a:lnTo>
                  <a:pt x="1757" y="813"/>
                </a:lnTo>
                <a:lnTo>
                  <a:pt x="1740" y="796"/>
                </a:lnTo>
                <a:lnTo>
                  <a:pt x="1722" y="783"/>
                </a:lnTo>
                <a:lnTo>
                  <a:pt x="1703" y="769"/>
                </a:lnTo>
                <a:lnTo>
                  <a:pt x="1684" y="756"/>
                </a:lnTo>
                <a:lnTo>
                  <a:pt x="1665" y="742"/>
                </a:lnTo>
                <a:lnTo>
                  <a:pt x="1644" y="733"/>
                </a:lnTo>
                <a:lnTo>
                  <a:pt x="1622" y="721"/>
                </a:lnTo>
                <a:lnTo>
                  <a:pt x="1601" y="714"/>
                </a:lnTo>
                <a:lnTo>
                  <a:pt x="1578" y="704"/>
                </a:lnTo>
                <a:lnTo>
                  <a:pt x="1557" y="698"/>
                </a:lnTo>
                <a:lnTo>
                  <a:pt x="1534" y="693"/>
                </a:lnTo>
                <a:lnTo>
                  <a:pt x="1509" y="687"/>
                </a:lnTo>
                <a:lnTo>
                  <a:pt x="1486" y="683"/>
                </a:lnTo>
                <a:lnTo>
                  <a:pt x="1461" y="681"/>
                </a:lnTo>
                <a:lnTo>
                  <a:pt x="1438" y="679"/>
                </a:lnTo>
                <a:lnTo>
                  <a:pt x="1413" y="679"/>
                </a:lnTo>
                <a:lnTo>
                  <a:pt x="1388" y="681"/>
                </a:lnTo>
                <a:lnTo>
                  <a:pt x="1363" y="683"/>
                </a:lnTo>
                <a:lnTo>
                  <a:pt x="1340" y="687"/>
                </a:lnTo>
                <a:lnTo>
                  <a:pt x="1317" y="691"/>
                </a:lnTo>
                <a:lnTo>
                  <a:pt x="1294" y="696"/>
                </a:lnTo>
                <a:lnTo>
                  <a:pt x="1271" y="704"/>
                </a:lnTo>
                <a:lnTo>
                  <a:pt x="1250" y="712"/>
                </a:lnTo>
                <a:lnTo>
                  <a:pt x="1229" y="721"/>
                </a:lnTo>
                <a:lnTo>
                  <a:pt x="1208" y="731"/>
                </a:lnTo>
                <a:lnTo>
                  <a:pt x="1186" y="742"/>
                </a:lnTo>
                <a:lnTo>
                  <a:pt x="1167" y="754"/>
                </a:lnTo>
                <a:lnTo>
                  <a:pt x="1148" y="767"/>
                </a:lnTo>
                <a:lnTo>
                  <a:pt x="1129" y="781"/>
                </a:lnTo>
                <a:lnTo>
                  <a:pt x="1112" y="794"/>
                </a:lnTo>
                <a:lnTo>
                  <a:pt x="1094" y="810"/>
                </a:lnTo>
                <a:lnTo>
                  <a:pt x="1079" y="827"/>
                </a:lnTo>
                <a:lnTo>
                  <a:pt x="1062" y="844"/>
                </a:lnTo>
                <a:lnTo>
                  <a:pt x="1048" y="861"/>
                </a:lnTo>
                <a:lnTo>
                  <a:pt x="1035" y="879"/>
                </a:lnTo>
                <a:lnTo>
                  <a:pt x="1021" y="898"/>
                </a:lnTo>
                <a:lnTo>
                  <a:pt x="1008" y="919"/>
                </a:lnTo>
                <a:lnTo>
                  <a:pt x="998" y="938"/>
                </a:lnTo>
                <a:lnTo>
                  <a:pt x="987" y="959"/>
                </a:lnTo>
                <a:lnTo>
                  <a:pt x="979" y="980"/>
                </a:lnTo>
                <a:lnTo>
                  <a:pt x="969" y="1003"/>
                </a:lnTo>
                <a:lnTo>
                  <a:pt x="964" y="1027"/>
                </a:lnTo>
                <a:lnTo>
                  <a:pt x="958" y="1050"/>
                </a:lnTo>
                <a:lnTo>
                  <a:pt x="952" y="1073"/>
                </a:lnTo>
                <a:lnTo>
                  <a:pt x="948" y="1096"/>
                </a:lnTo>
                <a:lnTo>
                  <a:pt x="946" y="1121"/>
                </a:lnTo>
                <a:lnTo>
                  <a:pt x="945" y="1146"/>
                </a:lnTo>
                <a:close/>
                <a:moveTo>
                  <a:pt x="655" y="934"/>
                </a:moveTo>
                <a:lnTo>
                  <a:pt x="653" y="906"/>
                </a:lnTo>
                <a:lnTo>
                  <a:pt x="649" y="877"/>
                </a:lnTo>
                <a:lnTo>
                  <a:pt x="641" y="850"/>
                </a:lnTo>
                <a:lnTo>
                  <a:pt x="631" y="823"/>
                </a:lnTo>
                <a:lnTo>
                  <a:pt x="620" y="798"/>
                </a:lnTo>
                <a:lnTo>
                  <a:pt x="606" y="775"/>
                </a:lnTo>
                <a:lnTo>
                  <a:pt x="589" y="754"/>
                </a:lnTo>
                <a:lnTo>
                  <a:pt x="572" y="733"/>
                </a:lnTo>
                <a:lnTo>
                  <a:pt x="551" y="716"/>
                </a:lnTo>
                <a:lnTo>
                  <a:pt x="530" y="698"/>
                </a:lnTo>
                <a:lnTo>
                  <a:pt x="505" y="685"/>
                </a:lnTo>
                <a:lnTo>
                  <a:pt x="482" y="673"/>
                </a:lnTo>
                <a:lnTo>
                  <a:pt x="455" y="664"/>
                </a:lnTo>
                <a:lnTo>
                  <a:pt x="428" y="656"/>
                </a:lnTo>
                <a:lnTo>
                  <a:pt x="399" y="652"/>
                </a:lnTo>
                <a:lnTo>
                  <a:pt x="370" y="650"/>
                </a:lnTo>
                <a:lnTo>
                  <a:pt x="341" y="652"/>
                </a:lnTo>
                <a:lnTo>
                  <a:pt x="313" y="656"/>
                </a:lnTo>
                <a:lnTo>
                  <a:pt x="286" y="664"/>
                </a:lnTo>
                <a:lnTo>
                  <a:pt x="261" y="673"/>
                </a:lnTo>
                <a:lnTo>
                  <a:pt x="236" y="685"/>
                </a:lnTo>
                <a:lnTo>
                  <a:pt x="211" y="698"/>
                </a:lnTo>
                <a:lnTo>
                  <a:pt x="190" y="716"/>
                </a:lnTo>
                <a:lnTo>
                  <a:pt x="171" y="733"/>
                </a:lnTo>
                <a:lnTo>
                  <a:pt x="151" y="754"/>
                </a:lnTo>
                <a:lnTo>
                  <a:pt x="136" y="775"/>
                </a:lnTo>
                <a:lnTo>
                  <a:pt x="121" y="798"/>
                </a:lnTo>
                <a:lnTo>
                  <a:pt x="109" y="823"/>
                </a:lnTo>
                <a:lnTo>
                  <a:pt x="99" y="850"/>
                </a:lnTo>
                <a:lnTo>
                  <a:pt x="92" y="877"/>
                </a:lnTo>
                <a:lnTo>
                  <a:pt x="88" y="906"/>
                </a:lnTo>
                <a:lnTo>
                  <a:pt x="86" y="934"/>
                </a:lnTo>
                <a:lnTo>
                  <a:pt x="88" y="954"/>
                </a:lnTo>
                <a:lnTo>
                  <a:pt x="90" y="971"/>
                </a:lnTo>
                <a:lnTo>
                  <a:pt x="92" y="990"/>
                </a:lnTo>
                <a:lnTo>
                  <a:pt x="96" y="1007"/>
                </a:lnTo>
                <a:lnTo>
                  <a:pt x="101" y="1025"/>
                </a:lnTo>
                <a:lnTo>
                  <a:pt x="107" y="1040"/>
                </a:lnTo>
                <a:lnTo>
                  <a:pt x="115" y="1057"/>
                </a:lnTo>
                <a:lnTo>
                  <a:pt x="123" y="1073"/>
                </a:lnTo>
                <a:lnTo>
                  <a:pt x="132" y="1088"/>
                </a:lnTo>
                <a:lnTo>
                  <a:pt x="142" y="1101"/>
                </a:lnTo>
                <a:lnTo>
                  <a:pt x="153" y="1117"/>
                </a:lnTo>
                <a:lnTo>
                  <a:pt x="165" y="1128"/>
                </a:lnTo>
                <a:lnTo>
                  <a:pt x="176" y="1142"/>
                </a:lnTo>
                <a:lnTo>
                  <a:pt x="190" y="1153"/>
                </a:lnTo>
                <a:lnTo>
                  <a:pt x="203" y="1163"/>
                </a:lnTo>
                <a:lnTo>
                  <a:pt x="219" y="1172"/>
                </a:lnTo>
                <a:lnTo>
                  <a:pt x="88" y="1172"/>
                </a:lnTo>
                <a:lnTo>
                  <a:pt x="119" y="1121"/>
                </a:lnTo>
                <a:lnTo>
                  <a:pt x="107" y="1105"/>
                </a:lnTo>
                <a:lnTo>
                  <a:pt x="98" y="1088"/>
                </a:lnTo>
                <a:lnTo>
                  <a:pt x="36" y="1098"/>
                </a:lnTo>
                <a:lnTo>
                  <a:pt x="13" y="1042"/>
                </a:lnTo>
                <a:lnTo>
                  <a:pt x="65" y="1005"/>
                </a:lnTo>
                <a:lnTo>
                  <a:pt x="63" y="992"/>
                </a:lnTo>
                <a:lnTo>
                  <a:pt x="61" y="979"/>
                </a:lnTo>
                <a:lnTo>
                  <a:pt x="0" y="963"/>
                </a:lnTo>
                <a:lnTo>
                  <a:pt x="0" y="906"/>
                </a:lnTo>
                <a:lnTo>
                  <a:pt x="61" y="888"/>
                </a:lnTo>
                <a:lnTo>
                  <a:pt x="63" y="873"/>
                </a:lnTo>
                <a:lnTo>
                  <a:pt x="67" y="858"/>
                </a:lnTo>
                <a:lnTo>
                  <a:pt x="15" y="821"/>
                </a:lnTo>
                <a:lnTo>
                  <a:pt x="38" y="767"/>
                </a:lnTo>
                <a:lnTo>
                  <a:pt x="101" y="775"/>
                </a:lnTo>
                <a:lnTo>
                  <a:pt x="109" y="762"/>
                </a:lnTo>
                <a:lnTo>
                  <a:pt x="119" y="748"/>
                </a:lnTo>
                <a:lnTo>
                  <a:pt x="86" y="694"/>
                </a:lnTo>
                <a:lnTo>
                  <a:pt x="128" y="652"/>
                </a:lnTo>
                <a:lnTo>
                  <a:pt x="182" y="683"/>
                </a:lnTo>
                <a:lnTo>
                  <a:pt x="194" y="675"/>
                </a:lnTo>
                <a:lnTo>
                  <a:pt x="207" y="666"/>
                </a:lnTo>
                <a:lnTo>
                  <a:pt x="197" y="606"/>
                </a:lnTo>
                <a:lnTo>
                  <a:pt x="251" y="583"/>
                </a:lnTo>
                <a:lnTo>
                  <a:pt x="290" y="631"/>
                </a:lnTo>
                <a:lnTo>
                  <a:pt x="307" y="627"/>
                </a:lnTo>
                <a:lnTo>
                  <a:pt x="326" y="623"/>
                </a:lnTo>
                <a:lnTo>
                  <a:pt x="340" y="564"/>
                </a:lnTo>
                <a:lnTo>
                  <a:pt x="399" y="564"/>
                </a:lnTo>
                <a:lnTo>
                  <a:pt x="414" y="622"/>
                </a:lnTo>
                <a:lnTo>
                  <a:pt x="434" y="625"/>
                </a:lnTo>
                <a:lnTo>
                  <a:pt x="453" y="629"/>
                </a:lnTo>
                <a:lnTo>
                  <a:pt x="487" y="581"/>
                </a:lnTo>
                <a:lnTo>
                  <a:pt x="541" y="604"/>
                </a:lnTo>
                <a:lnTo>
                  <a:pt x="534" y="662"/>
                </a:lnTo>
                <a:lnTo>
                  <a:pt x="549" y="671"/>
                </a:lnTo>
                <a:lnTo>
                  <a:pt x="562" y="681"/>
                </a:lnTo>
                <a:lnTo>
                  <a:pt x="612" y="652"/>
                </a:lnTo>
                <a:lnTo>
                  <a:pt x="655" y="693"/>
                </a:lnTo>
                <a:lnTo>
                  <a:pt x="624" y="742"/>
                </a:lnTo>
                <a:lnTo>
                  <a:pt x="637" y="760"/>
                </a:lnTo>
                <a:lnTo>
                  <a:pt x="649" y="779"/>
                </a:lnTo>
                <a:lnTo>
                  <a:pt x="704" y="771"/>
                </a:lnTo>
                <a:lnTo>
                  <a:pt x="727" y="825"/>
                </a:lnTo>
                <a:lnTo>
                  <a:pt x="681" y="860"/>
                </a:lnTo>
                <a:lnTo>
                  <a:pt x="685" y="875"/>
                </a:lnTo>
                <a:lnTo>
                  <a:pt x="687" y="890"/>
                </a:lnTo>
                <a:lnTo>
                  <a:pt x="743" y="904"/>
                </a:lnTo>
                <a:lnTo>
                  <a:pt x="743" y="963"/>
                </a:lnTo>
                <a:lnTo>
                  <a:pt x="687" y="977"/>
                </a:lnTo>
                <a:lnTo>
                  <a:pt x="683" y="996"/>
                </a:lnTo>
                <a:lnTo>
                  <a:pt x="679" y="1013"/>
                </a:lnTo>
                <a:lnTo>
                  <a:pt x="726" y="1046"/>
                </a:lnTo>
                <a:lnTo>
                  <a:pt x="703" y="1101"/>
                </a:lnTo>
                <a:lnTo>
                  <a:pt x="647" y="1094"/>
                </a:lnTo>
                <a:lnTo>
                  <a:pt x="635" y="1109"/>
                </a:lnTo>
                <a:lnTo>
                  <a:pt x="624" y="1124"/>
                </a:lnTo>
                <a:lnTo>
                  <a:pt x="655" y="1172"/>
                </a:lnTo>
                <a:lnTo>
                  <a:pt x="522" y="1172"/>
                </a:lnTo>
                <a:lnTo>
                  <a:pt x="537" y="1163"/>
                </a:lnTo>
                <a:lnTo>
                  <a:pt x="551" y="1153"/>
                </a:lnTo>
                <a:lnTo>
                  <a:pt x="564" y="1142"/>
                </a:lnTo>
                <a:lnTo>
                  <a:pt x="576" y="1128"/>
                </a:lnTo>
                <a:lnTo>
                  <a:pt x="587" y="1117"/>
                </a:lnTo>
                <a:lnTo>
                  <a:pt x="599" y="1101"/>
                </a:lnTo>
                <a:lnTo>
                  <a:pt x="608" y="1088"/>
                </a:lnTo>
                <a:lnTo>
                  <a:pt x="618" y="1073"/>
                </a:lnTo>
                <a:lnTo>
                  <a:pt x="626" y="1057"/>
                </a:lnTo>
                <a:lnTo>
                  <a:pt x="633" y="1040"/>
                </a:lnTo>
                <a:lnTo>
                  <a:pt x="639" y="1025"/>
                </a:lnTo>
                <a:lnTo>
                  <a:pt x="645" y="1007"/>
                </a:lnTo>
                <a:lnTo>
                  <a:pt x="649" y="990"/>
                </a:lnTo>
                <a:lnTo>
                  <a:pt x="653" y="971"/>
                </a:lnTo>
                <a:lnTo>
                  <a:pt x="653" y="954"/>
                </a:lnTo>
                <a:lnTo>
                  <a:pt x="655" y="934"/>
                </a:lnTo>
                <a:close/>
                <a:moveTo>
                  <a:pt x="347" y="270"/>
                </a:moveTo>
                <a:lnTo>
                  <a:pt x="345" y="261"/>
                </a:lnTo>
                <a:lnTo>
                  <a:pt x="341" y="251"/>
                </a:lnTo>
                <a:lnTo>
                  <a:pt x="338" y="241"/>
                </a:lnTo>
                <a:lnTo>
                  <a:pt x="330" y="234"/>
                </a:lnTo>
                <a:lnTo>
                  <a:pt x="322" y="226"/>
                </a:lnTo>
                <a:lnTo>
                  <a:pt x="315" y="222"/>
                </a:lnTo>
                <a:lnTo>
                  <a:pt x="303" y="218"/>
                </a:lnTo>
                <a:lnTo>
                  <a:pt x="293" y="218"/>
                </a:lnTo>
                <a:lnTo>
                  <a:pt x="282" y="218"/>
                </a:lnTo>
                <a:lnTo>
                  <a:pt x="272" y="222"/>
                </a:lnTo>
                <a:lnTo>
                  <a:pt x="263" y="226"/>
                </a:lnTo>
                <a:lnTo>
                  <a:pt x="255" y="234"/>
                </a:lnTo>
                <a:lnTo>
                  <a:pt x="249" y="241"/>
                </a:lnTo>
                <a:lnTo>
                  <a:pt x="244" y="251"/>
                </a:lnTo>
                <a:lnTo>
                  <a:pt x="242" y="261"/>
                </a:lnTo>
                <a:lnTo>
                  <a:pt x="240" y="270"/>
                </a:lnTo>
                <a:lnTo>
                  <a:pt x="242" y="282"/>
                </a:lnTo>
                <a:lnTo>
                  <a:pt x="244" y="291"/>
                </a:lnTo>
                <a:lnTo>
                  <a:pt x="249" y="301"/>
                </a:lnTo>
                <a:lnTo>
                  <a:pt x="255" y="309"/>
                </a:lnTo>
                <a:lnTo>
                  <a:pt x="263" y="314"/>
                </a:lnTo>
                <a:lnTo>
                  <a:pt x="272" y="320"/>
                </a:lnTo>
                <a:lnTo>
                  <a:pt x="282" y="322"/>
                </a:lnTo>
                <a:lnTo>
                  <a:pt x="293" y="324"/>
                </a:lnTo>
                <a:lnTo>
                  <a:pt x="303" y="322"/>
                </a:lnTo>
                <a:lnTo>
                  <a:pt x="315" y="320"/>
                </a:lnTo>
                <a:lnTo>
                  <a:pt x="322" y="314"/>
                </a:lnTo>
                <a:lnTo>
                  <a:pt x="330" y="309"/>
                </a:lnTo>
                <a:lnTo>
                  <a:pt x="338" y="301"/>
                </a:lnTo>
                <a:lnTo>
                  <a:pt x="341" y="291"/>
                </a:lnTo>
                <a:lnTo>
                  <a:pt x="345" y="282"/>
                </a:lnTo>
                <a:lnTo>
                  <a:pt x="347" y="270"/>
                </a:lnTo>
                <a:close/>
                <a:moveTo>
                  <a:pt x="313" y="543"/>
                </a:moveTo>
                <a:lnTo>
                  <a:pt x="270" y="543"/>
                </a:lnTo>
                <a:lnTo>
                  <a:pt x="259" y="501"/>
                </a:lnTo>
                <a:lnTo>
                  <a:pt x="245" y="497"/>
                </a:lnTo>
                <a:lnTo>
                  <a:pt x="232" y="495"/>
                </a:lnTo>
                <a:lnTo>
                  <a:pt x="205" y="529"/>
                </a:lnTo>
                <a:lnTo>
                  <a:pt x="165" y="514"/>
                </a:lnTo>
                <a:lnTo>
                  <a:pt x="172" y="468"/>
                </a:lnTo>
                <a:lnTo>
                  <a:pt x="163" y="462"/>
                </a:lnTo>
                <a:lnTo>
                  <a:pt x="153" y="455"/>
                </a:lnTo>
                <a:lnTo>
                  <a:pt x="113" y="479"/>
                </a:lnTo>
                <a:lnTo>
                  <a:pt x="82" y="449"/>
                </a:lnTo>
                <a:lnTo>
                  <a:pt x="107" y="408"/>
                </a:lnTo>
                <a:lnTo>
                  <a:pt x="98" y="397"/>
                </a:lnTo>
                <a:lnTo>
                  <a:pt x="92" y="385"/>
                </a:lnTo>
                <a:lnTo>
                  <a:pt x="46" y="391"/>
                </a:lnTo>
                <a:lnTo>
                  <a:pt x="30" y="351"/>
                </a:lnTo>
                <a:lnTo>
                  <a:pt x="67" y="324"/>
                </a:lnTo>
                <a:lnTo>
                  <a:pt x="65" y="314"/>
                </a:lnTo>
                <a:lnTo>
                  <a:pt x="63" y="305"/>
                </a:lnTo>
                <a:lnTo>
                  <a:pt x="19" y="293"/>
                </a:lnTo>
                <a:lnTo>
                  <a:pt x="19" y="249"/>
                </a:lnTo>
                <a:lnTo>
                  <a:pt x="63" y="238"/>
                </a:lnTo>
                <a:lnTo>
                  <a:pt x="65" y="226"/>
                </a:lnTo>
                <a:lnTo>
                  <a:pt x="69" y="215"/>
                </a:lnTo>
                <a:lnTo>
                  <a:pt x="30" y="188"/>
                </a:lnTo>
                <a:lnTo>
                  <a:pt x="48" y="147"/>
                </a:lnTo>
                <a:lnTo>
                  <a:pt x="94" y="153"/>
                </a:lnTo>
                <a:lnTo>
                  <a:pt x="99" y="144"/>
                </a:lnTo>
                <a:lnTo>
                  <a:pt x="107" y="134"/>
                </a:lnTo>
                <a:lnTo>
                  <a:pt x="82" y="94"/>
                </a:lnTo>
                <a:lnTo>
                  <a:pt x="113" y="63"/>
                </a:lnTo>
                <a:lnTo>
                  <a:pt x="153" y="86"/>
                </a:lnTo>
                <a:lnTo>
                  <a:pt x="161" y="80"/>
                </a:lnTo>
                <a:lnTo>
                  <a:pt x="171" y="74"/>
                </a:lnTo>
                <a:lnTo>
                  <a:pt x="165" y="28"/>
                </a:lnTo>
                <a:lnTo>
                  <a:pt x="203" y="11"/>
                </a:lnTo>
                <a:lnTo>
                  <a:pt x="232" y="48"/>
                </a:lnTo>
                <a:lnTo>
                  <a:pt x="245" y="44"/>
                </a:lnTo>
                <a:lnTo>
                  <a:pt x="259" y="42"/>
                </a:lnTo>
                <a:lnTo>
                  <a:pt x="268" y="0"/>
                </a:lnTo>
                <a:lnTo>
                  <a:pt x="313" y="0"/>
                </a:lnTo>
                <a:lnTo>
                  <a:pt x="322" y="42"/>
                </a:lnTo>
                <a:lnTo>
                  <a:pt x="338" y="44"/>
                </a:lnTo>
                <a:lnTo>
                  <a:pt x="351" y="46"/>
                </a:lnTo>
                <a:lnTo>
                  <a:pt x="376" y="11"/>
                </a:lnTo>
                <a:lnTo>
                  <a:pt x="416" y="28"/>
                </a:lnTo>
                <a:lnTo>
                  <a:pt x="411" y="71"/>
                </a:lnTo>
                <a:lnTo>
                  <a:pt x="420" y="78"/>
                </a:lnTo>
                <a:lnTo>
                  <a:pt x="432" y="84"/>
                </a:lnTo>
                <a:lnTo>
                  <a:pt x="468" y="63"/>
                </a:lnTo>
                <a:lnTo>
                  <a:pt x="499" y="94"/>
                </a:lnTo>
                <a:lnTo>
                  <a:pt x="478" y="130"/>
                </a:lnTo>
                <a:lnTo>
                  <a:pt x="485" y="144"/>
                </a:lnTo>
                <a:lnTo>
                  <a:pt x="495" y="157"/>
                </a:lnTo>
                <a:lnTo>
                  <a:pt x="535" y="151"/>
                </a:lnTo>
                <a:lnTo>
                  <a:pt x="553" y="192"/>
                </a:lnTo>
                <a:lnTo>
                  <a:pt x="518" y="216"/>
                </a:lnTo>
                <a:lnTo>
                  <a:pt x="520" y="228"/>
                </a:lnTo>
                <a:lnTo>
                  <a:pt x="522" y="240"/>
                </a:lnTo>
                <a:lnTo>
                  <a:pt x="562" y="249"/>
                </a:lnTo>
                <a:lnTo>
                  <a:pt x="562" y="291"/>
                </a:lnTo>
                <a:lnTo>
                  <a:pt x="522" y="303"/>
                </a:lnTo>
                <a:lnTo>
                  <a:pt x="520" y="316"/>
                </a:lnTo>
                <a:lnTo>
                  <a:pt x="518" y="330"/>
                </a:lnTo>
                <a:lnTo>
                  <a:pt x="551" y="355"/>
                </a:lnTo>
                <a:lnTo>
                  <a:pt x="535" y="393"/>
                </a:lnTo>
                <a:lnTo>
                  <a:pt x="493" y="387"/>
                </a:lnTo>
                <a:lnTo>
                  <a:pt x="485" y="401"/>
                </a:lnTo>
                <a:lnTo>
                  <a:pt x="478" y="412"/>
                </a:lnTo>
                <a:lnTo>
                  <a:pt x="499" y="447"/>
                </a:lnTo>
                <a:lnTo>
                  <a:pt x="468" y="478"/>
                </a:lnTo>
                <a:lnTo>
                  <a:pt x="432" y="456"/>
                </a:lnTo>
                <a:lnTo>
                  <a:pt x="422" y="464"/>
                </a:lnTo>
                <a:lnTo>
                  <a:pt x="411" y="470"/>
                </a:lnTo>
                <a:lnTo>
                  <a:pt x="418" y="512"/>
                </a:lnTo>
                <a:lnTo>
                  <a:pt x="378" y="529"/>
                </a:lnTo>
                <a:lnTo>
                  <a:pt x="351" y="495"/>
                </a:lnTo>
                <a:lnTo>
                  <a:pt x="338" y="499"/>
                </a:lnTo>
                <a:lnTo>
                  <a:pt x="324" y="501"/>
                </a:lnTo>
                <a:lnTo>
                  <a:pt x="313" y="543"/>
                </a:lnTo>
                <a:close/>
                <a:moveTo>
                  <a:pt x="422" y="1082"/>
                </a:moveTo>
                <a:lnTo>
                  <a:pt x="420" y="1075"/>
                </a:lnTo>
                <a:lnTo>
                  <a:pt x="418" y="1071"/>
                </a:lnTo>
                <a:lnTo>
                  <a:pt x="414" y="1067"/>
                </a:lnTo>
                <a:lnTo>
                  <a:pt x="411" y="1067"/>
                </a:lnTo>
                <a:lnTo>
                  <a:pt x="405" y="1069"/>
                </a:lnTo>
                <a:lnTo>
                  <a:pt x="401" y="1071"/>
                </a:lnTo>
                <a:lnTo>
                  <a:pt x="395" y="1073"/>
                </a:lnTo>
                <a:lnTo>
                  <a:pt x="372" y="1075"/>
                </a:lnTo>
                <a:lnTo>
                  <a:pt x="349" y="1073"/>
                </a:lnTo>
                <a:lnTo>
                  <a:pt x="341" y="1069"/>
                </a:lnTo>
                <a:lnTo>
                  <a:pt x="340" y="1069"/>
                </a:lnTo>
                <a:lnTo>
                  <a:pt x="332" y="1067"/>
                </a:lnTo>
                <a:lnTo>
                  <a:pt x="328" y="1069"/>
                </a:lnTo>
                <a:lnTo>
                  <a:pt x="324" y="1071"/>
                </a:lnTo>
                <a:lnTo>
                  <a:pt x="320" y="1076"/>
                </a:lnTo>
                <a:lnTo>
                  <a:pt x="318" y="1084"/>
                </a:lnTo>
                <a:lnTo>
                  <a:pt x="318" y="1094"/>
                </a:lnTo>
                <a:lnTo>
                  <a:pt x="320" y="1101"/>
                </a:lnTo>
                <a:lnTo>
                  <a:pt x="322" y="1109"/>
                </a:lnTo>
                <a:lnTo>
                  <a:pt x="326" y="1113"/>
                </a:lnTo>
                <a:lnTo>
                  <a:pt x="332" y="1119"/>
                </a:lnTo>
                <a:lnTo>
                  <a:pt x="336" y="1121"/>
                </a:lnTo>
                <a:lnTo>
                  <a:pt x="345" y="1124"/>
                </a:lnTo>
                <a:lnTo>
                  <a:pt x="370" y="1128"/>
                </a:lnTo>
                <a:lnTo>
                  <a:pt x="395" y="1126"/>
                </a:lnTo>
                <a:lnTo>
                  <a:pt x="405" y="1122"/>
                </a:lnTo>
                <a:lnTo>
                  <a:pt x="409" y="1121"/>
                </a:lnTo>
                <a:lnTo>
                  <a:pt x="414" y="1117"/>
                </a:lnTo>
                <a:lnTo>
                  <a:pt x="418" y="1111"/>
                </a:lnTo>
                <a:lnTo>
                  <a:pt x="420" y="1103"/>
                </a:lnTo>
                <a:lnTo>
                  <a:pt x="422" y="1094"/>
                </a:lnTo>
                <a:lnTo>
                  <a:pt x="422" y="1082"/>
                </a:lnTo>
                <a:close/>
                <a:moveTo>
                  <a:pt x="480" y="1092"/>
                </a:moveTo>
                <a:lnTo>
                  <a:pt x="491" y="1088"/>
                </a:lnTo>
                <a:lnTo>
                  <a:pt x="510" y="1073"/>
                </a:lnTo>
                <a:lnTo>
                  <a:pt x="528" y="1053"/>
                </a:lnTo>
                <a:lnTo>
                  <a:pt x="532" y="1046"/>
                </a:lnTo>
                <a:lnTo>
                  <a:pt x="534" y="1042"/>
                </a:lnTo>
                <a:lnTo>
                  <a:pt x="534" y="1032"/>
                </a:lnTo>
                <a:lnTo>
                  <a:pt x="532" y="1027"/>
                </a:lnTo>
                <a:lnTo>
                  <a:pt x="530" y="1021"/>
                </a:lnTo>
                <a:lnTo>
                  <a:pt x="524" y="1013"/>
                </a:lnTo>
                <a:lnTo>
                  <a:pt x="516" y="1003"/>
                </a:lnTo>
                <a:lnTo>
                  <a:pt x="509" y="1000"/>
                </a:lnTo>
                <a:lnTo>
                  <a:pt x="505" y="998"/>
                </a:lnTo>
                <a:lnTo>
                  <a:pt x="499" y="998"/>
                </a:lnTo>
                <a:lnTo>
                  <a:pt x="497" y="1000"/>
                </a:lnTo>
                <a:lnTo>
                  <a:pt x="493" y="1007"/>
                </a:lnTo>
                <a:lnTo>
                  <a:pt x="491" y="1009"/>
                </a:lnTo>
                <a:lnTo>
                  <a:pt x="489" y="1017"/>
                </a:lnTo>
                <a:lnTo>
                  <a:pt x="476" y="1034"/>
                </a:lnTo>
                <a:lnTo>
                  <a:pt x="457" y="1048"/>
                </a:lnTo>
                <a:lnTo>
                  <a:pt x="449" y="1051"/>
                </a:lnTo>
                <a:lnTo>
                  <a:pt x="447" y="1053"/>
                </a:lnTo>
                <a:lnTo>
                  <a:pt x="441" y="1057"/>
                </a:lnTo>
                <a:lnTo>
                  <a:pt x="439" y="1061"/>
                </a:lnTo>
                <a:lnTo>
                  <a:pt x="437" y="1065"/>
                </a:lnTo>
                <a:lnTo>
                  <a:pt x="439" y="1071"/>
                </a:lnTo>
                <a:lnTo>
                  <a:pt x="443" y="1078"/>
                </a:lnTo>
                <a:lnTo>
                  <a:pt x="449" y="1086"/>
                </a:lnTo>
                <a:lnTo>
                  <a:pt x="457" y="1090"/>
                </a:lnTo>
                <a:lnTo>
                  <a:pt x="462" y="1094"/>
                </a:lnTo>
                <a:lnTo>
                  <a:pt x="468" y="1094"/>
                </a:lnTo>
                <a:lnTo>
                  <a:pt x="478" y="1094"/>
                </a:lnTo>
                <a:lnTo>
                  <a:pt x="480" y="1092"/>
                </a:lnTo>
                <a:close/>
                <a:moveTo>
                  <a:pt x="557" y="969"/>
                </a:moveTo>
                <a:lnTo>
                  <a:pt x="560" y="957"/>
                </a:lnTo>
                <a:lnTo>
                  <a:pt x="564" y="934"/>
                </a:lnTo>
                <a:lnTo>
                  <a:pt x="562" y="908"/>
                </a:lnTo>
                <a:lnTo>
                  <a:pt x="560" y="900"/>
                </a:lnTo>
                <a:lnTo>
                  <a:pt x="558" y="896"/>
                </a:lnTo>
                <a:lnTo>
                  <a:pt x="553" y="890"/>
                </a:lnTo>
                <a:lnTo>
                  <a:pt x="547" y="886"/>
                </a:lnTo>
                <a:lnTo>
                  <a:pt x="541" y="884"/>
                </a:lnTo>
                <a:lnTo>
                  <a:pt x="532" y="883"/>
                </a:lnTo>
                <a:lnTo>
                  <a:pt x="520" y="883"/>
                </a:lnTo>
                <a:lnTo>
                  <a:pt x="512" y="883"/>
                </a:lnTo>
                <a:lnTo>
                  <a:pt x="507" y="886"/>
                </a:lnTo>
                <a:lnTo>
                  <a:pt x="505" y="888"/>
                </a:lnTo>
                <a:lnTo>
                  <a:pt x="503" y="892"/>
                </a:lnTo>
                <a:lnTo>
                  <a:pt x="505" y="900"/>
                </a:lnTo>
                <a:lnTo>
                  <a:pt x="507" y="904"/>
                </a:lnTo>
                <a:lnTo>
                  <a:pt x="509" y="909"/>
                </a:lnTo>
                <a:lnTo>
                  <a:pt x="512" y="932"/>
                </a:lnTo>
                <a:lnTo>
                  <a:pt x="509" y="956"/>
                </a:lnTo>
                <a:lnTo>
                  <a:pt x="507" y="961"/>
                </a:lnTo>
                <a:lnTo>
                  <a:pt x="505" y="965"/>
                </a:lnTo>
                <a:lnTo>
                  <a:pt x="505" y="973"/>
                </a:lnTo>
                <a:lnTo>
                  <a:pt x="505" y="977"/>
                </a:lnTo>
                <a:lnTo>
                  <a:pt x="509" y="980"/>
                </a:lnTo>
                <a:lnTo>
                  <a:pt x="512" y="982"/>
                </a:lnTo>
                <a:lnTo>
                  <a:pt x="520" y="986"/>
                </a:lnTo>
                <a:lnTo>
                  <a:pt x="530" y="986"/>
                </a:lnTo>
                <a:lnTo>
                  <a:pt x="539" y="984"/>
                </a:lnTo>
                <a:lnTo>
                  <a:pt x="545" y="982"/>
                </a:lnTo>
                <a:lnTo>
                  <a:pt x="551" y="979"/>
                </a:lnTo>
                <a:lnTo>
                  <a:pt x="555" y="973"/>
                </a:lnTo>
                <a:lnTo>
                  <a:pt x="557" y="969"/>
                </a:lnTo>
                <a:close/>
                <a:moveTo>
                  <a:pt x="509" y="861"/>
                </a:moveTo>
                <a:lnTo>
                  <a:pt x="516" y="854"/>
                </a:lnTo>
                <a:lnTo>
                  <a:pt x="522" y="848"/>
                </a:lnTo>
                <a:lnTo>
                  <a:pt x="526" y="842"/>
                </a:lnTo>
                <a:lnTo>
                  <a:pt x="526" y="836"/>
                </a:lnTo>
                <a:lnTo>
                  <a:pt x="526" y="827"/>
                </a:lnTo>
                <a:lnTo>
                  <a:pt x="524" y="823"/>
                </a:lnTo>
                <a:lnTo>
                  <a:pt x="520" y="813"/>
                </a:lnTo>
                <a:lnTo>
                  <a:pt x="505" y="794"/>
                </a:lnTo>
                <a:lnTo>
                  <a:pt x="485" y="777"/>
                </a:lnTo>
                <a:lnTo>
                  <a:pt x="476" y="773"/>
                </a:lnTo>
                <a:lnTo>
                  <a:pt x="474" y="771"/>
                </a:lnTo>
                <a:lnTo>
                  <a:pt x="464" y="771"/>
                </a:lnTo>
                <a:lnTo>
                  <a:pt x="459" y="771"/>
                </a:lnTo>
                <a:lnTo>
                  <a:pt x="451" y="775"/>
                </a:lnTo>
                <a:lnTo>
                  <a:pt x="443" y="781"/>
                </a:lnTo>
                <a:lnTo>
                  <a:pt x="436" y="789"/>
                </a:lnTo>
                <a:lnTo>
                  <a:pt x="432" y="794"/>
                </a:lnTo>
                <a:lnTo>
                  <a:pt x="430" y="800"/>
                </a:lnTo>
                <a:lnTo>
                  <a:pt x="430" y="804"/>
                </a:lnTo>
                <a:lnTo>
                  <a:pt x="432" y="808"/>
                </a:lnTo>
                <a:lnTo>
                  <a:pt x="439" y="812"/>
                </a:lnTo>
                <a:lnTo>
                  <a:pt x="441" y="812"/>
                </a:lnTo>
                <a:lnTo>
                  <a:pt x="447" y="815"/>
                </a:lnTo>
                <a:lnTo>
                  <a:pt x="466" y="829"/>
                </a:lnTo>
                <a:lnTo>
                  <a:pt x="480" y="848"/>
                </a:lnTo>
                <a:lnTo>
                  <a:pt x="484" y="854"/>
                </a:lnTo>
                <a:lnTo>
                  <a:pt x="484" y="858"/>
                </a:lnTo>
                <a:lnTo>
                  <a:pt x="489" y="863"/>
                </a:lnTo>
                <a:lnTo>
                  <a:pt x="493" y="865"/>
                </a:lnTo>
                <a:lnTo>
                  <a:pt x="497" y="867"/>
                </a:lnTo>
                <a:lnTo>
                  <a:pt x="503" y="865"/>
                </a:lnTo>
                <a:lnTo>
                  <a:pt x="509" y="861"/>
                </a:lnTo>
                <a:close/>
                <a:moveTo>
                  <a:pt x="405" y="748"/>
                </a:moveTo>
                <a:lnTo>
                  <a:pt x="395" y="744"/>
                </a:lnTo>
                <a:lnTo>
                  <a:pt x="370" y="741"/>
                </a:lnTo>
                <a:lnTo>
                  <a:pt x="345" y="742"/>
                </a:lnTo>
                <a:lnTo>
                  <a:pt x="336" y="744"/>
                </a:lnTo>
                <a:lnTo>
                  <a:pt x="334" y="746"/>
                </a:lnTo>
                <a:lnTo>
                  <a:pt x="326" y="752"/>
                </a:lnTo>
                <a:lnTo>
                  <a:pt x="322" y="758"/>
                </a:lnTo>
                <a:lnTo>
                  <a:pt x="320" y="764"/>
                </a:lnTo>
                <a:lnTo>
                  <a:pt x="318" y="773"/>
                </a:lnTo>
                <a:lnTo>
                  <a:pt x="318" y="785"/>
                </a:lnTo>
                <a:lnTo>
                  <a:pt x="320" y="792"/>
                </a:lnTo>
                <a:lnTo>
                  <a:pt x="322" y="798"/>
                </a:lnTo>
                <a:lnTo>
                  <a:pt x="326" y="800"/>
                </a:lnTo>
                <a:lnTo>
                  <a:pt x="330" y="800"/>
                </a:lnTo>
                <a:lnTo>
                  <a:pt x="336" y="800"/>
                </a:lnTo>
                <a:lnTo>
                  <a:pt x="340" y="798"/>
                </a:lnTo>
                <a:lnTo>
                  <a:pt x="345" y="794"/>
                </a:lnTo>
                <a:lnTo>
                  <a:pt x="368" y="792"/>
                </a:lnTo>
                <a:lnTo>
                  <a:pt x="391" y="794"/>
                </a:lnTo>
                <a:lnTo>
                  <a:pt x="399" y="798"/>
                </a:lnTo>
                <a:lnTo>
                  <a:pt x="401" y="800"/>
                </a:lnTo>
                <a:lnTo>
                  <a:pt x="409" y="800"/>
                </a:lnTo>
                <a:lnTo>
                  <a:pt x="413" y="800"/>
                </a:lnTo>
                <a:lnTo>
                  <a:pt x="416" y="796"/>
                </a:lnTo>
                <a:lnTo>
                  <a:pt x="420" y="792"/>
                </a:lnTo>
                <a:lnTo>
                  <a:pt x="422" y="785"/>
                </a:lnTo>
                <a:lnTo>
                  <a:pt x="422" y="775"/>
                </a:lnTo>
                <a:lnTo>
                  <a:pt x="422" y="765"/>
                </a:lnTo>
                <a:lnTo>
                  <a:pt x="418" y="760"/>
                </a:lnTo>
                <a:lnTo>
                  <a:pt x="416" y="754"/>
                </a:lnTo>
                <a:lnTo>
                  <a:pt x="409" y="748"/>
                </a:lnTo>
                <a:lnTo>
                  <a:pt x="405" y="748"/>
                </a:lnTo>
                <a:close/>
                <a:moveTo>
                  <a:pt x="184" y="898"/>
                </a:moveTo>
                <a:lnTo>
                  <a:pt x="180" y="909"/>
                </a:lnTo>
                <a:lnTo>
                  <a:pt x="176" y="934"/>
                </a:lnTo>
                <a:lnTo>
                  <a:pt x="178" y="959"/>
                </a:lnTo>
                <a:lnTo>
                  <a:pt x="182" y="969"/>
                </a:lnTo>
                <a:lnTo>
                  <a:pt x="182" y="971"/>
                </a:lnTo>
                <a:lnTo>
                  <a:pt x="188" y="979"/>
                </a:lnTo>
                <a:lnTo>
                  <a:pt x="194" y="980"/>
                </a:lnTo>
                <a:lnTo>
                  <a:pt x="201" y="984"/>
                </a:lnTo>
                <a:lnTo>
                  <a:pt x="209" y="986"/>
                </a:lnTo>
                <a:lnTo>
                  <a:pt x="222" y="986"/>
                </a:lnTo>
                <a:lnTo>
                  <a:pt x="230" y="984"/>
                </a:lnTo>
                <a:lnTo>
                  <a:pt x="234" y="982"/>
                </a:lnTo>
                <a:lnTo>
                  <a:pt x="236" y="979"/>
                </a:lnTo>
                <a:lnTo>
                  <a:pt x="238" y="975"/>
                </a:lnTo>
                <a:lnTo>
                  <a:pt x="236" y="967"/>
                </a:lnTo>
                <a:lnTo>
                  <a:pt x="234" y="965"/>
                </a:lnTo>
                <a:lnTo>
                  <a:pt x="232" y="959"/>
                </a:lnTo>
                <a:lnTo>
                  <a:pt x="228" y="936"/>
                </a:lnTo>
                <a:lnTo>
                  <a:pt x="232" y="913"/>
                </a:lnTo>
                <a:lnTo>
                  <a:pt x="234" y="906"/>
                </a:lnTo>
                <a:lnTo>
                  <a:pt x="236" y="902"/>
                </a:lnTo>
                <a:lnTo>
                  <a:pt x="238" y="896"/>
                </a:lnTo>
                <a:lnTo>
                  <a:pt x="236" y="892"/>
                </a:lnTo>
                <a:lnTo>
                  <a:pt x="234" y="888"/>
                </a:lnTo>
                <a:lnTo>
                  <a:pt x="228" y="884"/>
                </a:lnTo>
                <a:lnTo>
                  <a:pt x="220" y="883"/>
                </a:lnTo>
                <a:lnTo>
                  <a:pt x="211" y="883"/>
                </a:lnTo>
                <a:lnTo>
                  <a:pt x="203" y="883"/>
                </a:lnTo>
                <a:lnTo>
                  <a:pt x="195" y="886"/>
                </a:lnTo>
                <a:lnTo>
                  <a:pt x="192" y="888"/>
                </a:lnTo>
                <a:lnTo>
                  <a:pt x="186" y="896"/>
                </a:lnTo>
                <a:lnTo>
                  <a:pt x="184" y="898"/>
                </a:lnTo>
                <a:close/>
                <a:moveTo>
                  <a:pt x="374" y="1040"/>
                </a:moveTo>
                <a:lnTo>
                  <a:pt x="384" y="1038"/>
                </a:lnTo>
                <a:lnTo>
                  <a:pt x="395" y="1038"/>
                </a:lnTo>
                <a:lnTo>
                  <a:pt x="405" y="1034"/>
                </a:lnTo>
                <a:lnTo>
                  <a:pt x="414" y="1030"/>
                </a:lnTo>
                <a:lnTo>
                  <a:pt x="424" y="1027"/>
                </a:lnTo>
                <a:lnTo>
                  <a:pt x="434" y="1021"/>
                </a:lnTo>
                <a:lnTo>
                  <a:pt x="441" y="1015"/>
                </a:lnTo>
                <a:lnTo>
                  <a:pt x="449" y="1009"/>
                </a:lnTo>
                <a:lnTo>
                  <a:pt x="455" y="1002"/>
                </a:lnTo>
                <a:lnTo>
                  <a:pt x="462" y="992"/>
                </a:lnTo>
                <a:lnTo>
                  <a:pt x="466" y="984"/>
                </a:lnTo>
                <a:lnTo>
                  <a:pt x="472" y="975"/>
                </a:lnTo>
                <a:lnTo>
                  <a:pt x="476" y="965"/>
                </a:lnTo>
                <a:lnTo>
                  <a:pt x="478" y="956"/>
                </a:lnTo>
                <a:lnTo>
                  <a:pt x="480" y="944"/>
                </a:lnTo>
                <a:lnTo>
                  <a:pt x="480" y="934"/>
                </a:lnTo>
                <a:lnTo>
                  <a:pt x="480" y="923"/>
                </a:lnTo>
                <a:lnTo>
                  <a:pt x="478" y="913"/>
                </a:lnTo>
                <a:lnTo>
                  <a:pt x="476" y="902"/>
                </a:lnTo>
                <a:lnTo>
                  <a:pt x="472" y="892"/>
                </a:lnTo>
                <a:lnTo>
                  <a:pt x="466" y="884"/>
                </a:lnTo>
                <a:lnTo>
                  <a:pt x="462" y="875"/>
                </a:lnTo>
                <a:lnTo>
                  <a:pt x="455" y="867"/>
                </a:lnTo>
                <a:lnTo>
                  <a:pt x="449" y="860"/>
                </a:lnTo>
                <a:lnTo>
                  <a:pt x="441" y="852"/>
                </a:lnTo>
                <a:lnTo>
                  <a:pt x="434" y="846"/>
                </a:lnTo>
                <a:lnTo>
                  <a:pt x="424" y="840"/>
                </a:lnTo>
                <a:lnTo>
                  <a:pt x="414" y="836"/>
                </a:lnTo>
                <a:lnTo>
                  <a:pt x="405" y="833"/>
                </a:lnTo>
                <a:lnTo>
                  <a:pt x="395" y="831"/>
                </a:lnTo>
                <a:lnTo>
                  <a:pt x="384" y="829"/>
                </a:lnTo>
                <a:lnTo>
                  <a:pt x="374" y="829"/>
                </a:lnTo>
                <a:lnTo>
                  <a:pt x="363" y="829"/>
                </a:lnTo>
                <a:lnTo>
                  <a:pt x="353" y="831"/>
                </a:lnTo>
                <a:lnTo>
                  <a:pt x="341" y="833"/>
                </a:lnTo>
                <a:lnTo>
                  <a:pt x="332" y="836"/>
                </a:lnTo>
                <a:lnTo>
                  <a:pt x="322" y="840"/>
                </a:lnTo>
                <a:lnTo>
                  <a:pt x="315" y="846"/>
                </a:lnTo>
                <a:lnTo>
                  <a:pt x="307" y="852"/>
                </a:lnTo>
                <a:lnTo>
                  <a:pt x="299" y="860"/>
                </a:lnTo>
                <a:lnTo>
                  <a:pt x="292" y="867"/>
                </a:lnTo>
                <a:lnTo>
                  <a:pt x="286" y="875"/>
                </a:lnTo>
                <a:lnTo>
                  <a:pt x="280" y="884"/>
                </a:lnTo>
                <a:lnTo>
                  <a:pt x="276" y="892"/>
                </a:lnTo>
                <a:lnTo>
                  <a:pt x="272" y="902"/>
                </a:lnTo>
                <a:lnTo>
                  <a:pt x="270" y="913"/>
                </a:lnTo>
                <a:lnTo>
                  <a:pt x="268" y="923"/>
                </a:lnTo>
                <a:lnTo>
                  <a:pt x="267" y="934"/>
                </a:lnTo>
                <a:lnTo>
                  <a:pt x="268" y="944"/>
                </a:lnTo>
                <a:lnTo>
                  <a:pt x="270" y="956"/>
                </a:lnTo>
                <a:lnTo>
                  <a:pt x="272" y="965"/>
                </a:lnTo>
                <a:lnTo>
                  <a:pt x="276" y="975"/>
                </a:lnTo>
                <a:lnTo>
                  <a:pt x="280" y="984"/>
                </a:lnTo>
                <a:lnTo>
                  <a:pt x="286" y="992"/>
                </a:lnTo>
                <a:lnTo>
                  <a:pt x="292" y="1002"/>
                </a:lnTo>
                <a:lnTo>
                  <a:pt x="299" y="1009"/>
                </a:lnTo>
                <a:lnTo>
                  <a:pt x="307" y="1015"/>
                </a:lnTo>
                <a:lnTo>
                  <a:pt x="315" y="1021"/>
                </a:lnTo>
                <a:lnTo>
                  <a:pt x="322" y="1027"/>
                </a:lnTo>
                <a:lnTo>
                  <a:pt x="332" y="1030"/>
                </a:lnTo>
                <a:lnTo>
                  <a:pt x="341" y="1034"/>
                </a:lnTo>
                <a:lnTo>
                  <a:pt x="353" y="1038"/>
                </a:lnTo>
                <a:lnTo>
                  <a:pt x="363" y="1038"/>
                </a:lnTo>
                <a:lnTo>
                  <a:pt x="374" y="1040"/>
                </a:lnTo>
                <a:close/>
                <a:moveTo>
                  <a:pt x="224" y="1003"/>
                </a:moveTo>
                <a:lnTo>
                  <a:pt x="217" y="1009"/>
                </a:lnTo>
                <a:lnTo>
                  <a:pt x="211" y="1017"/>
                </a:lnTo>
                <a:lnTo>
                  <a:pt x="209" y="1023"/>
                </a:lnTo>
                <a:lnTo>
                  <a:pt x="207" y="1028"/>
                </a:lnTo>
                <a:lnTo>
                  <a:pt x="207" y="1038"/>
                </a:lnTo>
                <a:lnTo>
                  <a:pt x="209" y="1040"/>
                </a:lnTo>
                <a:lnTo>
                  <a:pt x="215" y="1051"/>
                </a:lnTo>
                <a:lnTo>
                  <a:pt x="228" y="1071"/>
                </a:lnTo>
                <a:lnTo>
                  <a:pt x="249" y="1088"/>
                </a:lnTo>
                <a:lnTo>
                  <a:pt x="257" y="1092"/>
                </a:lnTo>
                <a:lnTo>
                  <a:pt x="261" y="1094"/>
                </a:lnTo>
                <a:lnTo>
                  <a:pt x="268" y="1094"/>
                </a:lnTo>
                <a:lnTo>
                  <a:pt x="274" y="1092"/>
                </a:lnTo>
                <a:lnTo>
                  <a:pt x="282" y="1090"/>
                </a:lnTo>
                <a:lnTo>
                  <a:pt x="290" y="1084"/>
                </a:lnTo>
                <a:lnTo>
                  <a:pt x="297" y="1076"/>
                </a:lnTo>
                <a:lnTo>
                  <a:pt x="303" y="1069"/>
                </a:lnTo>
                <a:lnTo>
                  <a:pt x="303" y="1065"/>
                </a:lnTo>
                <a:lnTo>
                  <a:pt x="303" y="1059"/>
                </a:lnTo>
                <a:lnTo>
                  <a:pt x="301" y="1057"/>
                </a:lnTo>
                <a:lnTo>
                  <a:pt x="295" y="1053"/>
                </a:lnTo>
                <a:lnTo>
                  <a:pt x="292" y="1051"/>
                </a:lnTo>
                <a:lnTo>
                  <a:pt x="286" y="1050"/>
                </a:lnTo>
                <a:lnTo>
                  <a:pt x="268" y="1036"/>
                </a:lnTo>
                <a:lnTo>
                  <a:pt x="253" y="1017"/>
                </a:lnTo>
                <a:lnTo>
                  <a:pt x="249" y="1009"/>
                </a:lnTo>
                <a:lnTo>
                  <a:pt x="249" y="1007"/>
                </a:lnTo>
                <a:lnTo>
                  <a:pt x="244" y="1002"/>
                </a:lnTo>
                <a:lnTo>
                  <a:pt x="242" y="1000"/>
                </a:lnTo>
                <a:lnTo>
                  <a:pt x="236" y="998"/>
                </a:lnTo>
                <a:lnTo>
                  <a:pt x="230" y="1000"/>
                </a:lnTo>
                <a:lnTo>
                  <a:pt x="224" y="1003"/>
                </a:lnTo>
                <a:close/>
                <a:moveTo>
                  <a:pt x="261" y="773"/>
                </a:moveTo>
                <a:lnTo>
                  <a:pt x="249" y="777"/>
                </a:lnTo>
                <a:lnTo>
                  <a:pt x="230" y="792"/>
                </a:lnTo>
                <a:lnTo>
                  <a:pt x="213" y="812"/>
                </a:lnTo>
                <a:lnTo>
                  <a:pt x="209" y="819"/>
                </a:lnTo>
                <a:lnTo>
                  <a:pt x="207" y="823"/>
                </a:lnTo>
                <a:lnTo>
                  <a:pt x="207" y="831"/>
                </a:lnTo>
                <a:lnTo>
                  <a:pt x="209" y="838"/>
                </a:lnTo>
                <a:lnTo>
                  <a:pt x="211" y="844"/>
                </a:lnTo>
                <a:lnTo>
                  <a:pt x="217" y="852"/>
                </a:lnTo>
                <a:lnTo>
                  <a:pt x="224" y="861"/>
                </a:lnTo>
                <a:lnTo>
                  <a:pt x="232" y="865"/>
                </a:lnTo>
                <a:lnTo>
                  <a:pt x="238" y="867"/>
                </a:lnTo>
                <a:lnTo>
                  <a:pt x="242" y="865"/>
                </a:lnTo>
                <a:lnTo>
                  <a:pt x="244" y="863"/>
                </a:lnTo>
                <a:lnTo>
                  <a:pt x="247" y="858"/>
                </a:lnTo>
                <a:lnTo>
                  <a:pt x="249" y="854"/>
                </a:lnTo>
                <a:lnTo>
                  <a:pt x="251" y="848"/>
                </a:lnTo>
                <a:lnTo>
                  <a:pt x="265" y="831"/>
                </a:lnTo>
                <a:lnTo>
                  <a:pt x="284" y="815"/>
                </a:lnTo>
                <a:lnTo>
                  <a:pt x="292" y="813"/>
                </a:lnTo>
                <a:lnTo>
                  <a:pt x="293" y="812"/>
                </a:lnTo>
                <a:lnTo>
                  <a:pt x="299" y="808"/>
                </a:lnTo>
                <a:lnTo>
                  <a:pt x="303" y="804"/>
                </a:lnTo>
                <a:lnTo>
                  <a:pt x="303" y="800"/>
                </a:lnTo>
                <a:lnTo>
                  <a:pt x="301" y="794"/>
                </a:lnTo>
                <a:lnTo>
                  <a:pt x="297" y="787"/>
                </a:lnTo>
                <a:lnTo>
                  <a:pt x="292" y="779"/>
                </a:lnTo>
                <a:lnTo>
                  <a:pt x="284" y="775"/>
                </a:lnTo>
                <a:lnTo>
                  <a:pt x="278" y="771"/>
                </a:lnTo>
                <a:lnTo>
                  <a:pt x="272" y="771"/>
                </a:lnTo>
                <a:lnTo>
                  <a:pt x="263" y="771"/>
                </a:lnTo>
                <a:lnTo>
                  <a:pt x="261" y="773"/>
                </a:lnTo>
                <a:close/>
                <a:moveTo>
                  <a:pt x="113" y="934"/>
                </a:moveTo>
                <a:lnTo>
                  <a:pt x="113" y="908"/>
                </a:lnTo>
                <a:lnTo>
                  <a:pt x="117" y="883"/>
                </a:lnTo>
                <a:lnTo>
                  <a:pt x="124" y="858"/>
                </a:lnTo>
                <a:lnTo>
                  <a:pt x="132" y="833"/>
                </a:lnTo>
                <a:lnTo>
                  <a:pt x="144" y="812"/>
                </a:lnTo>
                <a:lnTo>
                  <a:pt x="157" y="790"/>
                </a:lnTo>
                <a:lnTo>
                  <a:pt x="171" y="769"/>
                </a:lnTo>
                <a:lnTo>
                  <a:pt x="188" y="752"/>
                </a:lnTo>
                <a:lnTo>
                  <a:pt x="207" y="735"/>
                </a:lnTo>
                <a:lnTo>
                  <a:pt x="226" y="719"/>
                </a:lnTo>
                <a:lnTo>
                  <a:pt x="247" y="708"/>
                </a:lnTo>
                <a:lnTo>
                  <a:pt x="270" y="696"/>
                </a:lnTo>
                <a:lnTo>
                  <a:pt x="293" y="687"/>
                </a:lnTo>
                <a:lnTo>
                  <a:pt x="318" y="681"/>
                </a:lnTo>
                <a:lnTo>
                  <a:pt x="343" y="677"/>
                </a:lnTo>
                <a:lnTo>
                  <a:pt x="370" y="675"/>
                </a:lnTo>
                <a:lnTo>
                  <a:pt x="397" y="677"/>
                </a:lnTo>
                <a:lnTo>
                  <a:pt x="422" y="681"/>
                </a:lnTo>
                <a:lnTo>
                  <a:pt x="447" y="687"/>
                </a:lnTo>
                <a:lnTo>
                  <a:pt x="470" y="696"/>
                </a:lnTo>
                <a:lnTo>
                  <a:pt x="493" y="708"/>
                </a:lnTo>
                <a:lnTo>
                  <a:pt x="514" y="719"/>
                </a:lnTo>
                <a:lnTo>
                  <a:pt x="535" y="735"/>
                </a:lnTo>
                <a:lnTo>
                  <a:pt x="553" y="752"/>
                </a:lnTo>
                <a:lnTo>
                  <a:pt x="570" y="769"/>
                </a:lnTo>
                <a:lnTo>
                  <a:pt x="585" y="790"/>
                </a:lnTo>
                <a:lnTo>
                  <a:pt x="597" y="812"/>
                </a:lnTo>
                <a:lnTo>
                  <a:pt x="608" y="833"/>
                </a:lnTo>
                <a:lnTo>
                  <a:pt x="618" y="858"/>
                </a:lnTo>
                <a:lnTo>
                  <a:pt x="624" y="883"/>
                </a:lnTo>
                <a:lnTo>
                  <a:pt x="628" y="908"/>
                </a:lnTo>
                <a:lnTo>
                  <a:pt x="630" y="934"/>
                </a:lnTo>
                <a:lnTo>
                  <a:pt x="628" y="954"/>
                </a:lnTo>
                <a:lnTo>
                  <a:pt x="626" y="975"/>
                </a:lnTo>
                <a:lnTo>
                  <a:pt x="622" y="994"/>
                </a:lnTo>
                <a:lnTo>
                  <a:pt x="616" y="1011"/>
                </a:lnTo>
                <a:lnTo>
                  <a:pt x="610" y="1030"/>
                </a:lnTo>
                <a:lnTo>
                  <a:pt x="603" y="1048"/>
                </a:lnTo>
                <a:lnTo>
                  <a:pt x="593" y="1065"/>
                </a:lnTo>
                <a:lnTo>
                  <a:pt x="583" y="1080"/>
                </a:lnTo>
                <a:lnTo>
                  <a:pt x="572" y="1096"/>
                </a:lnTo>
                <a:lnTo>
                  <a:pt x="560" y="1109"/>
                </a:lnTo>
                <a:lnTo>
                  <a:pt x="547" y="1122"/>
                </a:lnTo>
                <a:lnTo>
                  <a:pt x="532" y="1136"/>
                </a:lnTo>
                <a:lnTo>
                  <a:pt x="516" y="1146"/>
                </a:lnTo>
                <a:lnTo>
                  <a:pt x="501" y="1157"/>
                </a:lnTo>
                <a:lnTo>
                  <a:pt x="484" y="1165"/>
                </a:lnTo>
                <a:lnTo>
                  <a:pt x="466" y="1172"/>
                </a:lnTo>
                <a:lnTo>
                  <a:pt x="274" y="1172"/>
                </a:lnTo>
                <a:lnTo>
                  <a:pt x="257" y="1165"/>
                </a:lnTo>
                <a:lnTo>
                  <a:pt x="240" y="1157"/>
                </a:lnTo>
                <a:lnTo>
                  <a:pt x="224" y="1146"/>
                </a:lnTo>
                <a:lnTo>
                  <a:pt x="209" y="1136"/>
                </a:lnTo>
                <a:lnTo>
                  <a:pt x="194" y="1122"/>
                </a:lnTo>
                <a:lnTo>
                  <a:pt x="182" y="1109"/>
                </a:lnTo>
                <a:lnTo>
                  <a:pt x="169" y="1096"/>
                </a:lnTo>
                <a:lnTo>
                  <a:pt x="157" y="1080"/>
                </a:lnTo>
                <a:lnTo>
                  <a:pt x="147" y="1065"/>
                </a:lnTo>
                <a:lnTo>
                  <a:pt x="138" y="1048"/>
                </a:lnTo>
                <a:lnTo>
                  <a:pt x="130" y="1030"/>
                </a:lnTo>
                <a:lnTo>
                  <a:pt x="124" y="1011"/>
                </a:lnTo>
                <a:lnTo>
                  <a:pt x="119" y="994"/>
                </a:lnTo>
                <a:lnTo>
                  <a:pt x="115" y="975"/>
                </a:lnTo>
                <a:lnTo>
                  <a:pt x="113" y="954"/>
                </a:lnTo>
                <a:lnTo>
                  <a:pt x="113" y="934"/>
                </a:lnTo>
                <a:close/>
              </a:path>
            </a:pathLst>
          </a:custGeom>
          <a:solidFill>
            <a:srgbClr val="DFBD5C"/>
          </a:solidFill>
          <a:ln>
            <a:noFill/>
          </a:ln>
        </p:spPr>
        <p:txBody>
          <a:bodyPr vert="horz" wrap="square" lIns="91440" tIns="45720" rIns="91440" bIns="45720" numCol="1" anchor="t" anchorCtr="0" compatLnSpc="1">
            <a:prstTxWarp prst="textNoShape">
              <a:avLst/>
            </a:prstTxWarp>
          </a:bodyPr>
          <a:lstStyle/>
          <a:p>
            <a:endParaRPr lang="en-ZA"/>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4904"/>
            <a:ext cx="9144000" cy="1726681"/>
          </a:xfrm>
          <a:prstGeom prst="rect">
            <a:avLst/>
          </a:prstGeom>
        </p:spPr>
      </p:pic>
      <p:sp>
        <p:nvSpPr>
          <p:cNvPr id="2" name="Title 1"/>
          <p:cNvSpPr>
            <a:spLocks noGrp="1"/>
          </p:cNvSpPr>
          <p:nvPr>
            <p:ph type="ctrTitle"/>
          </p:nvPr>
        </p:nvSpPr>
        <p:spPr>
          <a:xfrm>
            <a:off x="1116608" y="332656"/>
            <a:ext cx="4895255" cy="720080"/>
          </a:xfrm>
        </p:spPr>
        <p:txBody>
          <a:bodyPr anchor="b"/>
          <a:lstStyle>
            <a:lvl1pPr algn="l">
              <a:defRPr sz="2400">
                <a:solidFill>
                  <a:schemeClr val="bg1"/>
                </a:solidFill>
              </a:defRPr>
            </a:lvl1pPr>
          </a:lstStyle>
          <a:p>
            <a:r>
              <a:rPr lang="en-US" dirty="0" smtClean="0"/>
              <a:t>Click to edit</a:t>
            </a:r>
            <a:endParaRPr lang="en-ZA" dirty="0"/>
          </a:p>
        </p:txBody>
      </p:sp>
      <p:sp>
        <p:nvSpPr>
          <p:cNvPr id="3" name="Subtitle 2"/>
          <p:cNvSpPr>
            <a:spLocks noGrp="1"/>
          </p:cNvSpPr>
          <p:nvPr>
            <p:ph type="subTitle" idx="1"/>
          </p:nvPr>
        </p:nvSpPr>
        <p:spPr>
          <a:xfrm>
            <a:off x="1116608" y="1097036"/>
            <a:ext cx="4895255" cy="648072"/>
          </a:xfrm>
        </p:spPr>
        <p:txBody>
          <a:bodyPr tIns="36000">
            <a:noAutofit/>
          </a:bodyPr>
          <a:lstStyle>
            <a:lvl1pPr marL="0" indent="0" algn="l">
              <a:buNone/>
              <a:defRPr sz="18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51" name="Freeform 26"/>
          <p:cNvSpPr>
            <a:spLocks/>
          </p:cNvSpPr>
          <p:nvPr userDrawn="1"/>
        </p:nvSpPr>
        <p:spPr bwMode="auto">
          <a:xfrm>
            <a:off x="1905000" y="2640013"/>
            <a:ext cx="36513" cy="36513"/>
          </a:xfrm>
          <a:custGeom>
            <a:avLst/>
            <a:gdLst>
              <a:gd name="T0" fmla="*/ 13 w 23"/>
              <a:gd name="T1" fmla="*/ 23 h 23"/>
              <a:gd name="T2" fmla="*/ 17 w 23"/>
              <a:gd name="T3" fmla="*/ 21 h 23"/>
              <a:gd name="T4" fmla="*/ 21 w 23"/>
              <a:gd name="T5" fmla="*/ 19 h 23"/>
              <a:gd name="T6" fmla="*/ 23 w 23"/>
              <a:gd name="T7" fmla="*/ 15 h 23"/>
              <a:gd name="T8" fmla="*/ 23 w 23"/>
              <a:gd name="T9" fmla="*/ 11 h 23"/>
              <a:gd name="T10" fmla="*/ 23 w 23"/>
              <a:gd name="T11" fmla="*/ 7 h 23"/>
              <a:gd name="T12" fmla="*/ 19 w 23"/>
              <a:gd name="T13" fmla="*/ 4 h 23"/>
              <a:gd name="T14" fmla="*/ 15 w 23"/>
              <a:gd name="T15" fmla="*/ 2 h 23"/>
              <a:gd name="T16" fmla="*/ 11 w 23"/>
              <a:gd name="T17" fmla="*/ 0 h 23"/>
              <a:gd name="T18" fmla="*/ 8 w 23"/>
              <a:gd name="T19" fmla="*/ 2 h 23"/>
              <a:gd name="T20" fmla="*/ 4 w 23"/>
              <a:gd name="T21" fmla="*/ 4 h 23"/>
              <a:gd name="T22" fmla="*/ 2 w 23"/>
              <a:gd name="T23" fmla="*/ 7 h 23"/>
              <a:gd name="T24" fmla="*/ 0 w 23"/>
              <a:gd name="T25" fmla="*/ 11 h 23"/>
              <a:gd name="T26" fmla="*/ 2 w 23"/>
              <a:gd name="T27" fmla="*/ 17 h 23"/>
              <a:gd name="T28" fmla="*/ 4 w 23"/>
              <a:gd name="T29" fmla="*/ 19 h 23"/>
              <a:gd name="T30" fmla="*/ 8 w 23"/>
              <a:gd name="T31" fmla="*/ 23 h 23"/>
              <a:gd name="T32" fmla="*/ 13 w 23"/>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3">
                <a:moveTo>
                  <a:pt x="13" y="23"/>
                </a:moveTo>
                <a:lnTo>
                  <a:pt x="17" y="21"/>
                </a:lnTo>
                <a:lnTo>
                  <a:pt x="21" y="19"/>
                </a:lnTo>
                <a:lnTo>
                  <a:pt x="23" y="15"/>
                </a:lnTo>
                <a:lnTo>
                  <a:pt x="23" y="11"/>
                </a:lnTo>
                <a:lnTo>
                  <a:pt x="23" y="7"/>
                </a:lnTo>
                <a:lnTo>
                  <a:pt x="19" y="4"/>
                </a:lnTo>
                <a:lnTo>
                  <a:pt x="15" y="2"/>
                </a:lnTo>
                <a:lnTo>
                  <a:pt x="11" y="0"/>
                </a:lnTo>
                <a:lnTo>
                  <a:pt x="8" y="2"/>
                </a:lnTo>
                <a:lnTo>
                  <a:pt x="4" y="4"/>
                </a:lnTo>
                <a:lnTo>
                  <a:pt x="2" y="7"/>
                </a:lnTo>
                <a:lnTo>
                  <a:pt x="0" y="11"/>
                </a:lnTo>
                <a:lnTo>
                  <a:pt x="2" y="17"/>
                </a:lnTo>
                <a:lnTo>
                  <a:pt x="4" y="19"/>
                </a:lnTo>
                <a:lnTo>
                  <a:pt x="8" y="23"/>
                </a:lnTo>
                <a:lnTo>
                  <a:pt x="13"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2" name="Freeform 27"/>
          <p:cNvSpPr>
            <a:spLocks/>
          </p:cNvSpPr>
          <p:nvPr userDrawn="1"/>
        </p:nvSpPr>
        <p:spPr bwMode="auto">
          <a:xfrm>
            <a:off x="2132013" y="2727325"/>
            <a:ext cx="66675" cy="66675"/>
          </a:xfrm>
          <a:custGeom>
            <a:avLst/>
            <a:gdLst>
              <a:gd name="T0" fmla="*/ 23 w 42"/>
              <a:gd name="T1" fmla="*/ 42 h 42"/>
              <a:gd name="T2" fmla="*/ 31 w 42"/>
              <a:gd name="T3" fmla="*/ 40 h 42"/>
              <a:gd name="T4" fmla="*/ 36 w 42"/>
              <a:gd name="T5" fmla="*/ 35 h 42"/>
              <a:gd name="T6" fmla="*/ 42 w 42"/>
              <a:gd name="T7" fmla="*/ 29 h 42"/>
              <a:gd name="T8" fmla="*/ 42 w 42"/>
              <a:gd name="T9" fmla="*/ 19 h 42"/>
              <a:gd name="T10" fmla="*/ 40 w 42"/>
              <a:gd name="T11" fmla="*/ 12 h 42"/>
              <a:gd name="T12" fmla="*/ 36 w 42"/>
              <a:gd name="T13" fmla="*/ 6 h 42"/>
              <a:gd name="T14" fmla="*/ 29 w 42"/>
              <a:gd name="T15" fmla="*/ 0 h 42"/>
              <a:gd name="T16" fmla="*/ 21 w 42"/>
              <a:gd name="T17" fmla="*/ 0 h 42"/>
              <a:gd name="T18" fmla="*/ 12 w 42"/>
              <a:gd name="T19" fmla="*/ 2 h 42"/>
              <a:gd name="T20" fmla="*/ 6 w 42"/>
              <a:gd name="T21" fmla="*/ 6 h 42"/>
              <a:gd name="T22" fmla="*/ 2 w 42"/>
              <a:gd name="T23" fmla="*/ 14 h 42"/>
              <a:gd name="T24" fmla="*/ 0 w 42"/>
              <a:gd name="T25" fmla="*/ 21 h 42"/>
              <a:gd name="T26" fmla="*/ 2 w 42"/>
              <a:gd name="T27" fmla="*/ 31 h 42"/>
              <a:gd name="T28" fmla="*/ 6 w 42"/>
              <a:gd name="T29" fmla="*/ 36 h 42"/>
              <a:gd name="T30" fmla="*/ 13 w 42"/>
              <a:gd name="T31" fmla="*/ 40 h 42"/>
              <a:gd name="T32" fmla="*/ 23 w 42"/>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23" y="42"/>
                </a:moveTo>
                <a:lnTo>
                  <a:pt x="31" y="40"/>
                </a:lnTo>
                <a:lnTo>
                  <a:pt x="36" y="35"/>
                </a:lnTo>
                <a:lnTo>
                  <a:pt x="42" y="29"/>
                </a:lnTo>
                <a:lnTo>
                  <a:pt x="42" y="19"/>
                </a:lnTo>
                <a:lnTo>
                  <a:pt x="40" y="12"/>
                </a:lnTo>
                <a:lnTo>
                  <a:pt x="36" y="6"/>
                </a:lnTo>
                <a:lnTo>
                  <a:pt x="29" y="0"/>
                </a:lnTo>
                <a:lnTo>
                  <a:pt x="21" y="0"/>
                </a:lnTo>
                <a:lnTo>
                  <a:pt x="12" y="2"/>
                </a:lnTo>
                <a:lnTo>
                  <a:pt x="6" y="6"/>
                </a:lnTo>
                <a:lnTo>
                  <a:pt x="2" y="14"/>
                </a:lnTo>
                <a:lnTo>
                  <a:pt x="0" y="21"/>
                </a:lnTo>
                <a:lnTo>
                  <a:pt x="2" y="31"/>
                </a:lnTo>
                <a:lnTo>
                  <a:pt x="6" y="36"/>
                </a:lnTo>
                <a:lnTo>
                  <a:pt x="13" y="40"/>
                </a:lnTo>
                <a:lnTo>
                  <a:pt x="23"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3" name="Freeform 28"/>
          <p:cNvSpPr>
            <a:spLocks/>
          </p:cNvSpPr>
          <p:nvPr userDrawn="1"/>
        </p:nvSpPr>
        <p:spPr bwMode="auto">
          <a:xfrm>
            <a:off x="2455863" y="2716213"/>
            <a:ext cx="66675" cy="66675"/>
          </a:xfrm>
          <a:custGeom>
            <a:avLst/>
            <a:gdLst>
              <a:gd name="T0" fmla="*/ 23 w 42"/>
              <a:gd name="T1" fmla="*/ 42 h 42"/>
              <a:gd name="T2" fmla="*/ 31 w 42"/>
              <a:gd name="T3" fmla="*/ 40 h 42"/>
              <a:gd name="T4" fmla="*/ 37 w 42"/>
              <a:gd name="T5" fmla="*/ 36 h 42"/>
              <a:gd name="T6" fmla="*/ 42 w 42"/>
              <a:gd name="T7" fmla="*/ 28 h 42"/>
              <a:gd name="T8" fmla="*/ 42 w 42"/>
              <a:gd name="T9" fmla="*/ 21 h 42"/>
              <a:gd name="T10" fmla="*/ 40 w 42"/>
              <a:gd name="T11" fmla="*/ 11 h 42"/>
              <a:gd name="T12" fmla="*/ 37 w 42"/>
              <a:gd name="T13" fmla="*/ 5 h 42"/>
              <a:gd name="T14" fmla="*/ 29 w 42"/>
              <a:gd name="T15" fmla="*/ 1 h 42"/>
              <a:gd name="T16" fmla="*/ 21 w 42"/>
              <a:gd name="T17" fmla="*/ 0 h 42"/>
              <a:gd name="T18" fmla="*/ 12 w 42"/>
              <a:gd name="T19" fmla="*/ 1 h 42"/>
              <a:gd name="T20" fmla="*/ 6 w 42"/>
              <a:gd name="T21" fmla="*/ 5 h 42"/>
              <a:gd name="T22" fmla="*/ 2 w 42"/>
              <a:gd name="T23" fmla="*/ 13 h 42"/>
              <a:gd name="T24" fmla="*/ 0 w 42"/>
              <a:gd name="T25" fmla="*/ 21 h 42"/>
              <a:gd name="T26" fmla="*/ 2 w 42"/>
              <a:gd name="T27" fmla="*/ 30 h 42"/>
              <a:gd name="T28" fmla="*/ 8 w 42"/>
              <a:gd name="T29" fmla="*/ 36 h 42"/>
              <a:gd name="T30" fmla="*/ 14 w 42"/>
              <a:gd name="T31" fmla="*/ 40 h 42"/>
              <a:gd name="T32" fmla="*/ 23 w 42"/>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23" y="42"/>
                </a:moveTo>
                <a:lnTo>
                  <a:pt x="31" y="40"/>
                </a:lnTo>
                <a:lnTo>
                  <a:pt x="37" y="36"/>
                </a:lnTo>
                <a:lnTo>
                  <a:pt x="42" y="28"/>
                </a:lnTo>
                <a:lnTo>
                  <a:pt x="42" y="21"/>
                </a:lnTo>
                <a:lnTo>
                  <a:pt x="40" y="11"/>
                </a:lnTo>
                <a:lnTo>
                  <a:pt x="37" y="5"/>
                </a:lnTo>
                <a:lnTo>
                  <a:pt x="29" y="1"/>
                </a:lnTo>
                <a:lnTo>
                  <a:pt x="21" y="0"/>
                </a:lnTo>
                <a:lnTo>
                  <a:pt x="12" y="1"/>
                </a:lnTo>
                <a:lnTo>
                  <a:pt x="6" y="5"/>
                </a:lnTo>
                <a:lnTo>
                  <a:pt x="2" y="13"/>
                </a:lnTo>
                <a:lnTo>
                  <a:pt x="0" y="21"/>
                </a:lnTo>
                <a:lnTo>
                  <a:pt x="2" y="30"/>
                </a:lnTo>
                <a:lnTo>
                  <a:pt x="8" y="36"/>
                </a:lnTo>
                <a:lnTo>
                  <a:pt x="14" y="40"/>
                </a:lnTo>
                <a:lnTo>
                  <a:pt x="23"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4" name="Freeform 29"/>
          <p:cNvSpPr>
            <a:spLocks/>
          </p:cNvSpPr>
          <p:nvPr userDrawn="1"/>
        </p:nvSpPr>
        <p:spPr bwMode="auto">
          <a:xfrm>
            <a:off x="2705100" y="2606675"/>
            <a:ext cx="36513" cy="36513"/>
          </a:xfrm>
          <a:custGeom>
            <a:avLst/>
            <a:gdLst>
              <a:gd name="T0" fmla="*/ 11 w 23"/>
              <a:gd name="T1" fmla="*/ 23 h 23"/>
              <a:gd name="T2" fmla="*/ 15 w 23"/>
              <a:gd name="T3" fmla="*/ 21 h 23"/>
              <a:gd name="T4" fmla="*/ 19 w 23"/>
              <a:gd name="T5" fmla="*/ 19 h 23"/>
              <a:gd name="T6" fmla="*/ 23 w 23"/>
              <a:gd name="T7" fmla="*/ 15 h 23"/>
              <a:gd name="T8" fmla="*/ 23 w 23"/>
              <a:gd name="T9" fmla="*/ 11 h 23"/>
              <a:gd name="T10" fmla="*/ 21 w 23"/>
              <a:gd name="T11" fmla="*/ 8 h 23"/>
              <a:gd name="T12" fmla="*/ 19 w 23"/>
              <a:gd name="T13" fmla="*/ 4 h 23"/>
              <a:gd name="T14" fmla="*/ 15 w 23"/>
              <a:gd name="T15" fmla="*/ 2 h 23"/>
              <a:gd name="T16" fmla="*/ 11 w 23"/>
              <a:gd name="T17" fmla="*/ 0 h 23"/>
              <a:gd name="T18" fmla="*/ 7 w 23"/>
              <a:gd name="T19" fmla="*/ 2 h 23"/>
              <a:gd name="T20" fmla="*/ 4 w 23"/>
              <a:gd name="T21" fmla="*/ 2 h 23"/>
              <a:gd name="T22" fmla="*/ 2 w 23"/>
              <a:gd name="T23" fmla="*/ 6 h 23"/>
              <a:gd name="T24" fmla="*/ 0 w 23"/>
              <a:gd name="T25" fmla="*/ 9 h 23"/>
              <a:gd name="T26" fmla="*/ 0 w 23"/>
              <a:gd name="T27" fmla="*/ 15 h 23"/>
              <a:gd name="T28" fmla="*/ 2 w 23"/>
              <a:gd name="T29" fmla="*/ 19 h 23"/>
              <a:gd name="T30" fmla="*/ 5 w 23"/>
              <a:gd name="T31" fmla="*/ 21 h 23"/>
              <a:gd name="T32" fmla="*/ 7 w 23"/>
              <a:gd name="T33" fmla="*/ 23 h 23"/>
              <a:gd name="T34" fmla="*/ 11 w 23"/>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3">
                <a:moveTo>
                  <a:pt x="11" y="23"/>
                </a:moveTo>
                <a:lnTo>
                  <a:pt x="15" y="21"/>
                </a:lnTo>
                <a:lnTo>
                  <a:pt x="19" y="19"/>
                </a:lnTo>
                <a:lnTo>
                  <a:pt x="23" y="15"/>
                </a:lnTo>
                <a:lnTo>
                  <a:pt x="23" y="11"/>
                </a:lnTo>
                <a:lnTo>
                  <a:pt x="21" y="8"/>
                </a:lnTo>
                <a:lnTo>
                  <a:pt x="19" y="4"/>
                </a:lnTo>
                <a:lnTo>
                  <a:pt x="15" y="2"/>
                </a:lnTo>
                <a:lnTo>
                  <a:pt x="11" y="0"/>
                </a:lnTo>
                <a:lnTo>
                  <a:pt x="7" y="2"/>
                </a:lnTo>
                <a:lnTo>
                  <a:pt x="4" y="2"/>
                </a:lnTo>
                <a:lnTo>
                  <a:pt x="2" y="6"/>
                </a:lnTo>
                <a:lnTo>
                  <a:pt x="0" y="9"/>
                </a:lnTo>
                <a:lnTo>
                  <a:pt x="0" y="15"/>
                </a:lnTo>
                <a:lnTo>
                  <a:pt x="2" y="19"/>
                </a:lnTo>
                <a:lnTo>
                  <a:pt x="5" y="21"/>
                </a:lnTo>
                <a:lnTo>
                  <a:pt x="7" y="23"/>
                </a:lnTo>
                <a:lnTo>
                  <a:pt x="1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103217387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Barbert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16" name="Freeform 43"/>
          <p:cNvSpPr>
            <a:spLocks noEditPoints="1"/>
          </p:cNvSpPr>
          <p:nvPr userDrawn="1"/>
        </p:nvSpPr>
        <p:spPr bwMode="auto">
          <a:xfrm>
            <a:off x="72440" y="698500"/>
            <a:ext cx="5460142" cy="1866404"/>
          </a:xfrm>
          <a:custGeom>
            <a:avLst/>
            <a:gdLst>
              <a:gd name="T0" fmla="*/ 1284 w 3460"/>
              <a:gd name="T1" fmla="*/ 957 h 1172"/>
              <a:gd name="T2" fmla="*/ 1405 w 3460"/>
              <a:gd name="T3" fmla="*/ 923 h 1172"/>
              <a:gd name="T4" fmla="*/ 1549 w 3460"/>
              <a:gd name="T5" fmla="*/ 952 h 1172"/>
              <a:gd name="T6" fmla="*/ 1665 w 3460"/>
              <a:gd name="T7" fmla="*/ 990 h 1172"/>
              <a:gd name="T8" fmla="*/ 3036 w 3460"/>
              <a:gd name="T9" fmla="*/ 1082 h 1172"/>
              <a:gd name="T10" fmla="*/ 2483 w 3460"/>
              <a:gd name="T11" fmla="*/ 1172 h 1172"/>
              <a:gd name="T12" fmla="*/ 1162 w 3460"/>
              <a:gd name="T13" fmla="*/ 1021 h 1172"/>
              <a:gd name="T14" fmla="*/ 945 w 3460"/>
              <a:gd name="T15" fmla="*/ 1146 h 1172"/>
              <a:gd name="T16" fmla="*/ 948 w 3460"/>
              <a:gd name="T17" fmla="*/ 819 h 1172"/>
              <a:gd name="T18" fmla="*/ 1363 w 3460"/>
              <a:gd name="T19" fmla="*/ 577 h 1172"/>
              <a:gd name="T20" fmla="*/ 1964 w 3460"/>
              <a:gd name="T21" fmla="*/ 725 h 1172"/>
              <a:gd name="T22" fmla="*/ 1903 w 3460"/>
              <a:gd name="T23" fmla="*/ 1172 h 1172"/>
              <a:gd name="T24" fmla="*/ 1816 w 3460"/>
              <a:gd name="T25" fmla="*/ 883 h 1172"/>
              <a:gd name="T26" fmla="*/ 1557 w 3460"/>
              <a:gd name="T27" fmla="*/ 698 h 1172"/>
              <a:gd name="T28" fmla="*/ 1229 w 3460"/>
              <a:gd name="T29" fmla="*/ 721 h 1172"/>
              <a:gd name="T30" fmla="*/ 998 w 3460"/>
              <a:gd name="T31" fmla="*/ 938 h 1172"/>
              <a:gd name="T32" fmla="*/ 631 w 3460"/>
              <a:gd name="T33" fmla="*/ 823 h 1172"/>
              <a:gd name="T34" fmla="*/ 313 w 3460"/>
              <a:gd name="T35" fmla="*/ 656 h 1172"/>
              <a:gd name="T36" fmla="*/ 86 w 3460"/>
              <a:gd name="T37" fmla="*/ 934 h 1172"/>
              <a:gd name="T38" fmla="*/ 190 w 3460"/>
              <a:gd name="T39" fmla="*/ 1153 h 1172"/>
              <a:gd name="T40" fmla="*/ 61 w 3460"/>
              <a:gd name="T41" fmla="*/ 888 h 1172"/>
              <a:gd name="T42" fmla="*/ 251 w 3460"/>
              <a:gd name="T43" fmla="*/ 583 h 1172"/>
              <a:gd name="T44" fmla="*/ 612 w 3460"/>
              <a:gd name="T45" fmla="*/ 652 h 1172"/>
              <a:gd name="T46" fmla="*/ 679 w 3460"/>
              <a:gd name="T47" fmla="*/ 1013 h 1172"/>
              <a:gd name="T48" fmla="*/ 608 w 3460"/>
              <a:gd name="T49" fmla="*/ 1088 h 1172"/>
              <a:gd name="T50" fmla="*/ 330 w 3460"/>
              <a:gd name="T51" fmla="*/ 234 h 1172"/>
              <a:gd name="T52" fmla="*/ 244 w 3460"/>
              <a:gd name="T53" fmla="*/ 291 h 1172"/>
              <a:gd name="T54" fmla="*/ 347 w 3460"/>
              <a:gd name="T55" fmla="*/ 270 h 1172"/>
              <a:gd name="T56" fmla="*/ 98 w 3460"/>
              <a:gd name="T57" fmla="*/ 397 h 1172"/>
              <a:gd name="T58" fmla="*/ 94 w 3460"/>
              <a:gd name="T59" fmla="*/ 153 h 1172"/>
              <a:gd name="T60" fmla="*/ 313 w 3460"/>
              <a:gd name="T61" fmla="*/ 0 h 1172"/>
              <a:gd name="T62" fmla="*/ 535 w 3460"/>
              <a:gd name="T63" fmla="*/ 151 h 1172"/>
              <a:gd name="T64" fmla="*/ 478 w 3460"/>
              <a:gd name="T65" fmla="*/ 412 h 1172"/>
              <a:gd name="T66" fmla="*/ 418 w 3460"/>
              <a:gd name="T67" fmla="*/ 1071 h 1172"/>
              <a:gd name="T68" fmla="*/ 318 w 3460"/>
              <a:gd name="T69" fmla="*/ 1084 h 1172"/>
              <a:gd name="T70" fmla="*/ 420 w 3460"/>
              <a:gd name="T71" fmla="*/ 1103 h 1172"/>
              <a:gd name="T72" fmla="*/ 509 w 3460"/>
              <a:gd name="T73" fmla="*/ 1000 h 1172"/>
              <a:gd name="T74" fmla="*/ 439 w 3460"/>
              <a:gd name="T75" fmla="*/ 1071 h 1172"/>
              <a:gd name="T76" fmla="*/ 553 w 3460"/>
              <a:gd name="T77" fmla="*/ 890 h 1172"/>
              <a:gd name="T78" fmla="*/ 507 w 3460"/>
              <a:gd name="T79" fmla="*/ 961 h 1172"/>
              <a:gd name="T80" fmla="*/ 516 w 3460"/>
              <a:gd name="T81" fmla="*/ 854 h 1172"/>
              <a:gd name="T82" fmla="*/ 443 w 3460"/>
              <a:gd name="T83" fmla="*/ 781 h 1172"/>
              <a:gd name="T84" fmla="*/ 493 w 3460"/>
              <a:gd name="T85" fmla="*/ 865 h 1172"/>
              <a:gd name="T86" fmla="*/ 318 w 3460"/>
              <a:gd name="T87" fmla="*/ 785 h 1172"/>
              <a:gd name="T88" fmla="*/ 416 w 3460"/>
              <a:gd name="T89" fmla="*/ 796 h 1172"/>
              <a:gd name="T90" fmla="*/ 182 w 3460"/>
              <a:gd name="T91" fmla="*/ 971 h 1172"/>
              <a:gd name="T92" fmla="*/ 232 w 3460"/>
              <a:gd name="T93" fmla="*/ 913 h 1172"/>
              <a:gd name="T94" fmla="*/ 374 w 3460"/>
              <a:gd name="T95" fmla="*/ 1040 h 1172"/>
              <a:gd name="T96" fmla="*/ 478 w 3460"/>
              <a:gd name="T97" fmla="*/ 956 h 1172"/>
              <a:gd name="T98" fmla="*/ 414 w 3460"/>
              <a:gd name="T99" fmla="*/ 836 h 1172"/>
              <a:gd name="T100" fmla="*/ 286 w 3460"/>
              <a:gd name="T101" fmla="*/ 875 h 1172"/>
              <a:gd name="T102" fmla="*/ 299 w 3460"/>
              <a:gd name="T103" fmla="*/ 1009 h 1172"/>
              <a:gd name="T104" fmla="*/ 207 w 3460"/>
              <a:gd name="T105" fmla="*/ 1038 h 1172"/>
              <a:gd name="T106" fmla="*/ 303 w 3460"/>
              <a:gd name="T107" fmla="*/ 1059 h 1172"/>
              <a:gd name="T108" fmla="*/ 261 w 3460"/>
              <a:gd name="T109" fmla="*/ 773 h 1172"/>
              <a:gd name="T110" fmla="*/ 244 w 3460"/>
              <a:gd name="T111" fmla="*/ 863 h 1172"/>
              <a:gd name="T112" fmla="*/ 284 w 3460"/>
              <a:gd name="T113" fmla="*/ 775 h 1172"/>
              <a:gd name="T114" fmla="*/ 207 w 3460"/>
              <a:gd name="T115" fmla="*/ 735 h 1172"/>
              <a:gd name="T116" fmla="*/ 535 w 3460"/>
              <a:gd name="T117" fmla="*/ 735 h 1172"/>
              <a:gd name="T118" fmla="*/ 610 w 3460"/>
              <a:gd name="T119" fmla="*/ 1030 h 1172"/>
              <a:gd name="T120" fmla="*/ 240 w 3460"/>
              <a:gd name="T121" fmla="*/ 1157 h 1172"/>
              <a:gd name="T122" fmla="*/ 113 w 3460"/>
              <a:gd name="T123" fmla="*/ 9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0" h="1172">
                <a:moveTo>
                  <a:pt x="1179" y="998"/>
                </a:moveTo>
                <a:lnTo>
                  <a:pt x="1185" y="992"/>
                </a:lnTo>
                <a:lnTo>
                  <a:pt x="1188" y="992"/>
                </a:lnTo>
                <a:lnTo>
                  <a:pt x="1192" y="992"/>
                </a:lnTo>
                <a:lnTo>
                  <a:pt x="1198" y="990"/>
                </a:lnTo>
                <a:lnTo>
                  <a:pt x="1208" y="984"/>
                </a:lnTo>
                <a:lnTo>
                  <a:pt x="1215" y="977"/>
                </a:lnTo>
                <a:lnTo>
                  <a:pt x="1227" y="973"/>
                </a:lnTo>
                <a:lnTo>
                  <a:pt x="1240" y="973"/>
                </a:lnTo>
                <a:lnTo>
                  <a:pt x="1248" y="969"/>
                </a:lnTo>
                <a:lnTo>
                  <a:pt x="1254" y="965"/>
                </a:lnTo>
                <a:lnTo>
                  <a:pt x="1261" y="965"/>
                </a:lnTo>
                <a:lnTo>
                  <a:pt x="1267" y="965"/>
                </a:lnTo>
                <a:lnTo>
                  <a:pt x="1284" y="957"/>
                </a:lnTo>
                <a:lnTo>
                  <a:pt x="1300" y="950"/>
                </a:lnTo>
                <a:lnTo>
                  <a:pt x="1309" y="948"/>
                </a:lnTo>
                <a:lnTo>
                  <a:pt x="1317" y="948"/>
                </a:lnTo>
                <a:lnTo>
                  <a:pt x="1325" y="944"/>
                </a:lnTo>
                <a:lnTo>
                  <a:pt x="1332" y="938"/>
                </a:lnTo>
                <a:lnTo>
                  <a:pt x="1350" y="938"/>
                </a:lnTo>
                <a:lnTo>
                  <a:pt x="1365" y="938"/>
                </a:lnTo>
                <a:lnTo>
                  <a:pt x="1371" y="931"/>
                </a:lnTo>
                <a:lnTo>
                  <a:pt x="1375" y="927"/>
                </a:lnTo>
                <a:lnTo>
                  <a:pt x="1377" y="925"/>
                </a:lnTo>
                <a:lnTo>
                  <a:pt x="1380" y="923"/>
                </a:lnTo>
                <a:lnTo>
                  <a:pt x="1384" y="923"/>
                </a:lnTo>
                <a:lnTo>
                  <a:pt x="1390" y="923"/>
                </a:lnTo>
                <a:lnTo>
                  <a:pt x="1405" y="923"/>
                </a:lnTo>
                <a:lnTo>
                  <a:pt x="1421" y="921"/>
                </a:lnTo>
                <a:lnTo>
                  <a:pt x="1432" y="927"/>
                </a:lnTo>
                <a:lnTo>
                  <a:pt x="1446" y="932"/>
                </a:lnTo>
                <a:lnTo>
                  <a:pt x="1453" y="929"/>
                </a:lnTo>
                <a:lnTo>
                  <a:pt x="1459" y="927"/>
                </a:lnTo>
                <a:lnTo>
                  <a:pt x="1465" y="925"/>
                </a:lnTo>
                <a:lnTo>
                  <a:pt x="1473" y="927"/>
                </a:lnTo>
                <a:lnTo>
                  <a:pt x="1480" y="931"/>
                </a:lnTo>
                <a:lnTo>
                  <a:pt x="1486" y="934"/>
                </a:lnTo>
                <a:lnTo>
                  <a:pt x="1494" y="932"/>
                </a:lnTo>
                <a:lnTo>
                  <a:pt x="1501" y="931"/>
                </a:lnTo>
                <a:lnTo>
                  <a:pt x="1513" y="936"/>
                </a:lnTo>
                <a:lnTo>
                  <a:pt x="1525" y="942"/>
                </a:lnTo>
                <a:lnTo>
                  <a:pt x="1549" y="952"/>
                </a:lnTo>
                <a:lnTo>
                  <a:pt x="1576" y="963"/>
                </a:lnTo>
                <a:lnTo>
                  <a:pt x="1582" y="965"/>
                </a:lnTo>
                <a:lnTo>
                  <a:pt x="1586" y="967"/>
                </a:lnTo>
                <a:lnTo>
                  <a:pt x="1592" y="971"/>
                </a:lnTo>
                <a:lnTo>
                  <a:pt x="1597" y="975"/>
                </a:lnTo>
                <a:lnTo>
                  <a:pt x="1611" y="975"/>
                </a:lnTo>
                <a:lnTo>
                  <a:pt x="1624" y="975"/>
                </a:lnTo>
                <a:lnTo>
                  <a:pt x="1630" y="980"/>
                </a:lnTo>
                <a:lnTo>
                  <a:pt x="1636" y="984"/>
                </a:lnTo>
                <a:lnTo>
                  <a:pt x="1642" y="986"/>
                </a:lnTo>
                <a:lnTo>
                  <a:pt x="1647" y="986"/>
                </a:lnTo>
                <a:lnTo>
                  <a:pt x="1655" y="986"/>
                </a:lnTo>
                <a:lnTo>
                  <a:pt x="1661" y="988"/>
                </a:lnTo>
                <a:lnTo>
                  <a:pt x="1665" y="990"/>
                </a:lnTo>
                <a:lnTo>
                  <a:pt x="1670" y="996"/>
                </a:lnTo>
                <a:lnTo>
                  <a:pt x="1171" y="1013"/>
                </a:lnTo>
                <a:lnTo>
                  <a:pt x="1175" y="1005"/>
                </a:lnTo>
                <a:lnTo>
                  <a:pt x="1179" y="998"/>
                </a:lnTo>
                <a:close/>
                <a:moveTo>
                  <a:pt x="3460" y="1172"/>
                </a:moveTo>
                <a:lnTo>
                  <a:pt x="3441" y="1151"/>
                </a:lnTo>
                <a:lnTo>
                  <a:pt x="3401" y="1172"/>
                </a:lnTo>
                <a:lnTo>
                  <a:pt x="3460" y="1172"/>
                </a:lnTo>
                <a:close/>
                <a:moveTo>
                  <a:pt x="3261" y="1172"/>
                </a:moveTo>
                <a:lnTo>
                  <a:pt x="3284" y="1040"/>
                </a:lnTo>
                <a:lnTo>
                  <a:pt x="3161" y="984"/>
                </a:lnTo>
                <a:lnTo>
                  <a:pt x="3076" y="1094"/>
                </a:lnTo>
                <a:lnTo>
                  <a:pt x="3055" y="1088"/>
                </a:lnTo>
                <a:lnTo>
                  <a:pt x="3036" y="1082"/>
                </a:lnTo>
                <a:lnTo>
                  <a:pt x="3015" y="1078"/>
                </a:lnTo>
                <a:lnTo>
                  <a:pt x="2994" y="1075"/>
                </a:lnTo>
                <a:lnTo>
                  <a:pt x="2963" y="938"/>
                </a:lnTo>
                <a:lnTo>
                  <a:pt x="2829" y="936"/>
                </a:lnTo>
                <a:lnTo>
                  <a:pt x="2792" y="1067"/>
                </a:lnTo>
                <a:lnTo>
                  <a:pt x="2771" y="1069"/>
                </a:lnTo>
                <a:lnTo>
                  <a:pt x="2748" y="1073"/>
                </a:lnTo>
                <a:lnTo>
                  <a:pt x="2727" y="1076"/>
                </a:lnTo>
                <a:lnTo>
                  <a:pt x="2706" y="1080"/>
                </a:lnTo>
                <a:lnTo>
                  <a:pt x="2625" y="971"/>
                </a:lnTo>
                <a:lnTo>
                  <a:pt x="2500" y="1021"/>
                </a:lnTo>
                <a:lnTo>
                  <a:pt x="2519" y="1153"/>
                </a:lnTo>
                <a:lnTo>
                  <a:pt x="2500" y="1163"/>
                </a:lnTo>
                <a:lnTo>
                  <a:pt x="2483" y="1172"/>
                </a:lnTo>
                <a:lnTo>
                  <a:pt x="3261" y="1172"/>
                </a:lnTo>
                <a:close/>
                <a:moveTo>
                  <a:pt x="2421" y="1172"/>
                </a:moveTo>
                <a:lnTo>
                  <a:pt x="2341" y="1122"/>
                </a:lnTo>
                <a:lnTo>
                  <a:pt x="2287" y="1172"/>
                </a:lnTo>
                <a:lnTo>
                  <a:pt x="2421" y="1172"/>
                </a:lnTo>
                <a:close/>
                <a:moveTo>
                  <a:pt x="1200" y="1172"/>
                </a:moveTo>
                <a:lnTo>
                  <a:pt x="1167" y="1048"/>
                </a:lnTo>
                <a:lnTo>
                  <a:pt x="1163" y="1046"/>
                </a:lnTo>
                <a:lnTo>
                  <a:pt x="1158" y="1044"/>
                </a:lnTo>
                <a:lnTo>
                  <a:pt x="1156" y="1040"/>
                </a:lnTo>
                <a:lnTo>
                  <a:pt x="1154" y="1034"/>
                </a:lnTo>
                <a:lnTo>
                  <a:pt x="1154" y="1028"/>
                </a:lnTo>
                <a:lnTo>
                  <a:pt x="1158" y="1025"/>
                </a:lnTo>
                <a:lnTo>
                  <a:pt x="1162" y="1021"/>
                </a:lnTo>
                <a:lnTo>
                  <a:pt x="1167" y="1019"/>
                </a:lnTo>
                <a:lnTo>
                  <a:pt x="1674" y="1002"/>
                </a:lnTo>
                <a:lnTo>
                  <a:pt x="1680" y="1002"/>
                </a:lnTo>
                <a:lnTo>
                  <a:pt x="1684" y="1005"/>
                </a:lnTo>
                <a:lnTo>
                  <a:pt x="1688" y="1009"/>
                </a:lnTo>
                <a:lnTo>
                  <a:pt x="1688" y="1015"/>
                </a:lnTo>
                <a:lnTo>
                  <a:pt x="1688" y="1021"/>
                </a:lnTo>
                <a:lnTo>
                  <a:pt x="1684" y="1025"/>
                </a:lnTo>
                <a:lnTo>
                  <a:pt x="1680" y="1028"/>
                </a:lnTo>
                <a:lnTo>
                  <a:pt x="1674" y="1028"/>
                </a:lnTo>
                <a:lnTo>
                  <a:pt x="1669" y="1028"/>
                </a:lnTo>
                <a:lnTo>
                  <a:pt x="1640" y="1172"/>
                </a:lnTo>
                <a:lnTo>
                  <a:pt x="1200" y="1172"/>
                </a:lnTo>
                <a:close/>
                <a:moveTo>
                  <a:pt x="945" y="1146"/>
                </a:moveTo>
                <a:lnTo>
                  <a:pt x="945" y="1159"/>
                </a:lnTo>
                <a:lnTo>
                  <a:pt x="945" y="1172"/>
                </a:lnTo>
                <a:lnTo>
                  <a:pt x="743" y="1172"/>
                </a:lnTo>
                <a:lnTo>
                  <a:pt x="745" y="1086"/>
                </a:lnTo>
                <a:lnTo>
                  <a:pt x="848" y="1063"/>
                </a:lnTo>
                <a:lnTo>
                  <a:pt x="850" y="1046"/>
                </a:lnTo>
                <a:lnTo>
                  <a:pt x="854" y="1028"/>
                </a:lnTo>
                <a:lnTo>
                  <a:pt x="858" y="1011"/>
                </a:lnTo>
                <a:lnTo>
                  <a:pt x="864" y="996"/>
                </a:lnTo>
                <a:lnTo>
                  <a:pt x="779" y="932"/>
                </a:lnTo>
                <a:lnTo>
                  <a:pt x="824" y="833"/>
                </a:lnTo>
                <a:lnTo>
                  <a:pt x="929" y="848"/>
                </a:lnTo>
                <a:lnTo>
                  <a:pt x="939" y="835"/>
                </a:lnTo>
                <a:lnTo>
                  <a:pt x="948" y="819"/>
                </a:lnTo>
                <a:lnTo>
                  <a:pt x="960" y="806"/>
                </a:lnTo>
                <a:lnTo>
                  <a:pt x="969" y="790"/>
                </a:lnTo>
                <a:lnTo>
                  <a:pt x="918" y="698"/>
                </a:lnTo>
                <a:lnTo>
                  <a:pt x="996" y="623"/>
                </a:lnTo>
                <a:lnTo>
                  <a:pt x="1089" y="681"/>
                </a:lnTo>
                <a:lnTo>
                  <a:pt x="1115" y="664"/>
                </a:lnTo>
                <a:lnTo>
                  <a:pt x="1142" y="646"/>
                </a:lnTo>
                <a:lnTo>
                  <a:pt x="1127" y="541"/>
                </a:lnTo>
                <a:lnTo>
                  <a:pt x="1229" y="501"/>
                </a:lnTo>
                <a:lnTo>
                  <a:pt x="1294" y="589"/>
                </a:lnTo>
                <a:lnTo>
                  <a:pt x="1311" y="585"/>
                </a:lnTo>
                <a:lnTo>
                  <a:pt x="1329" y="583"/>
                </a:lnTo>
                <a:lnTo>
                  <a:pt x="1346" y="579"/>
                </a:lnTo>
                <a:lnTo>
                  <a:pt x="1363" y="577"/>
                </a:lnTo>
                <a:lnTo>
                  <a:pt x="1392" y="472"/>
                </a:lnTo>
                <a:lnTo>
                  <a:pt x="1501" y="474"/>
                </a:lnTo>
                <a:lnTo>
                  <a:pt x="1528" y="583"/>
                </a:lnTo>
                <a:lnTo>
                  <a:pt x="1544" y="587"/>
                </a:lnTo>
                <a:lnTo>
                  <a:pt x="1561" y="591"/>
                </a:lnTo>
                <a:lnTo>
                  <a:pt x="1578" y="595"/>
                </a:lnTo>
                <a:lnTo>
                  <a:pt x="1594" y="600"/>
                </a:lnTo>
                <a:lnTo>
                  <a:pt x="1663" y="512"/>
                </a:lnTo>
                <a:lnTo>
                  <a:pt x="1763" y="556"/>
                </a:lnTo>
                <a:lnTo>
                  <a:pt x="1743" y="669"/>
                </a:lnTo>
                <a:lnTo>
                  <a:pt x="1766" y="687"/>
                </a:lnTo>
                <a:lnTo>
                  <a:pt x="1790" y="704"/>
                </a:lnTo>
                <a:lnTo>
                  <a:pt x="1889" y="646"/>
                </a:lnTo>
                <a:lnTo>
                  <a:pt x="1964" y="725"/>
                </a:lnTo>
                <a:lnTo>
                  <a:pt x="1903" y="825"/>
                </a:lnTo>
                <a:lnTo>
                  <a:pt x="1912" y="840"/>
                </a:lnTo>
                <a:lnTo>
                  <a:pt x="1922" y="854"/>
                </a:lnTo>
                <a:lnTo>
                  <a:pt x="1932" y="869"/>
                </a:lnTo>
                <a:lnTo>
                  <a:pt x="1939" y="884"/>
                </a:lnTo>
                <a:lnTo>
                  <a:pt x="2056" y="873"/>
                </a:lnTo>
                <a:lnTo>
                  <a:pt x="2093" y="975"/>
                </a:lnTo>
                <a:lnTo>
                  <a:pt x="1997" y="1042"/>
                </a:lnTo>
                <a:lnTo>
                  <a:pt x="2001" y="1067"/>
                </a:lnTo>
                <a:lnTo>
                  <a:pt x="2005" y="1090"/>
                </a:lnTo>
                <a:lnTo>
                  <a:pt x="2118" y="1121"/>
                </a:lnTo>
                <a:lnTo>
                  <a:pt x="2116" y="1172"/>
                </a:lnTo>
                <a:lnTo>
                  <a:pt x="1903" y="1172"/>
                </a:lnTo>
                <a:lnTo>
                  <a:pt x="1903" y="1172"/>
                </a:lnTo>
                <a:lnTo>
                  <a:pt x="1903" y="1170"/>
                </a:lnTo>
                <a:lnTo>
                  <a:pt x="1903" y="1147"/>
                </a:lnTo>
                <a:lnTo>
                  <a:pt x="1903" y="1122"/>
                </a:lnTo>
                <a:lnTo>
                  <a:pt x="1899" y="1098"/>
                </a:lnTo>
                <a:lnTo>
                  <a:pt x="1897" y="1075"/>
                </a:lnTo>
                <a:lnTo>
                  <a:pt x="1891" y="1051"/>
                </a:lnTo>
                <a:lnTo>
                  <a:pt x="1886" y="1028"/>
                </a:lnTo>
                <a:lnTo>
                  <a:pt x="1878" y="1005"/>
                </a:lnTo>
                <a:lnTo>
                  <a:pt x="1870" y="984"/>
                </a:lnTo>
                <a:lnTo>
                  <a:pt x="1863" y="963"/>
                </a:lnTo>
                <a:lnTo>
                  <a:pt x="1851" y="942"/>
                </a:lnTo>
                <a:lnTo>
                  <a:pt x="1841" y="921"/>
                </a:lnTo>
                <a:lnTo>
                  <a:pt x="1828" y="902"/>
                </a:lnTo>
                <a:lnTo>
                  <a:pt x="1816" y="883"/>
                </a:lnTo>
                <a:lnTo>
                  <a:pt x="1803" y="863"/>
                </a:lnTo>
                <a:lnTo>
                  <a:pt x="1788" y="846"/>
                </a:lnTo>
                <a:lnTo>
                  <a:pt x="1772" y="829"/>
                </a:lnTo>
                <a:lnTo>
                  <a:pt x="1757" y="813"/>
                </a:lnTo>
                <a:lnTo>
                  <a:pt x="1740" y="796"/>
                </a:lnTo>
                <a:lnTo>
                  <a:pt x="1722" y="783"/>
                </a:lnTo>
                <a:lnTo>
                  <a:pt x="1703" y="769"/>
                </a:lnTo>
                <a:lnTo>
                  <a:pt x="1684" y="756"/>
                </a:lnTo>
                <a:lnTo>
                  <a:pt x="1665" y="742"/>
                </a:lnTo>
                <a:lnTo>
                  <a:pt x="1644" y="733"/>
                </a:lnTo>
                <a:lnTo>
                  <a:pt x="1622" y="721"/>
                </a:lnTo>
                <a:lnTo>
                  <a:pt x="1601" y="714"/>
                </a:lnTo>
                <a:lnTo>
                  <a:pt x="1578" y="704"/>
                </a:lnTo>
                <a:lnTo>
                  <a:pt x="1557" y="698"/>
                </a:lnTo>
                <a:lnTo>
                  <a:pt x="1534" y="693"/>
                </a:lnTo>
                <a:lnTo>
                  <a:pt x="1509" y="687"/>
                </a:lnTo>
                <a:lnTo>
                  <a:pt x="1486" y="683"/>
                </a:lnTo>
                <a:lnTo>
                  <a:pt x="1461" y="681"/>
                </a:lnTo>
                <a:lnTo>
                  <a:pt x="1438" y="679"/>
                </a:lnTo>
                <a:lnTo>
                  <a:pt x="1413" y="679"/>
                </a:lnTo>
                <a:lnTo>
                  <a:pt x="1388" y="681"/>
                </a:lnTo>
                <a:lnTo>
                  <a:pt x="1363" y="683"/>
                </a:lnTo>
                <a:lnTo>
                  <a:pt x="1340" y="687"/>
                </a:lnTo>
                <a:lnTo>
                  <a:pt x="1317" y="691"/>
                </a:lnTo>
                <a:lnTo>
                  <a:pt x="1294" y="696"/>
                </a:lnTo>
                <a:lnTo>
                  <a:pt x="1271" y="704"/>
                </a:lnTo>
                <a:lnTo>
                  <a:pt x="1250" y="712"/>
                </a:lnTo>
                <a:lnTo>
                  <a:pt x="1229" y="721"/>
                </a:lnTo>
                <a:lnTo>
                  <a:pt x="1208" y="731"/>
                </a:lnTo>
                <a:lnTo>
                  <a:pt x="1186" y="742"/>
                </a:lnTo>
                <a:lnTo>
                  <a:pt x="1167" y="754"/>
                </a:lnTo>
                <a:lnTo>
                  <a:pt x="1148" y="767"/>
                </a:lnTo>
                <a:lnTo>
                  <a:pt x="1129" y="781"/>
                </a:lnTo>
                <a:lnTo>
                  <a:pt x="1112" y="794"/>
                </a:lnTo>
                <a:lnTo>
                  <a:pt x="1094" y="810"/>
                </a:lnTo>
                <a:lnTo>
                  <a:pt x="1079" y="827"/>
                </a:lnTo>
                <a:lnTo>
                  <a:pt x="1062" y="844"/>
                </a:lnTo>
                <a:lnTo>
                  <a:pt x="1048" y="861"/>
                </a:lnTo>
                <a:lnTo>
                  <a:pt x="1035" y="879"/>
                </a:lnTo>
                <a:lnTo>
                  <a:pt x="1021" y="898"/>
                </a:lnTo>
                <a:lnTo>
                  <a:pt x="1008" y="919"/>
                </a:lnTo>
                <a:lnTo>
                  <a:pt x="998" y="938"/>
                </a:lnTo>
                <a:lnTo>
                  <a:pt x="987" y="959"/>
                </a:lnTo>
                <a:lnTo>
                  <a:pt x="979" y="980"/>
                </a:lnTo>
                <a:lnTo>
                  <a:pt x="969" y="1003"/>
                </a:lnTo>
                <a:lnTo>
                  <a:pt x="964" y="1027"/>
                </a:lnTo>
                <a:lnTo>
                  <a:pt x="958" y="1050"/>
                </a:lnTo>
                <a:lnTo>
                  <a:pt x="952" y="1073"/>
                </a:lnTo>
                <a:lnTo>
                  <a:pt x="948" y="1096"/>
                </a:lnTo>
                <a:lnTo>
                  <a:pt x="946" y="1121"/>
                </a:lnTo>
                <a:lnTo>
                  <a:pt x="945" y="1146"/>
                </a:lnTo>
                <a:close/>
                <a:moveTo>
                  <a:pt x="655" y="934"/>
                </a:moveTo>
                <a:lnTo>
                  <a:pt x="653" y="906"/>
                </a:lnTo>
                <a:lnTo>
                  <a:pt x="649" y="877"/>
                </a:lnTo>
                <a:lnTo>
                  <a:pt x="641" y="850"/>
                </a:lnTo>
                <a:lnTo>
                  <a:pt x="631" y="823"/>
                </a:lnTo>
                <a:lnTo>
                  <a:pt x="620" y="798"/>
                </a:lnTo>
                <a:lnTo>
                  <a:pt x="606" y="775"/>
                </a:lnTo>
                <a:lnTo>
                  <a:pt x="589" y="754"/>
                </a:lnTo>
                <a:lnTo>
                  <a:pt x="572" y="733"/>
                </a:lnTo>
                <a:lnTo>
                  <a:pt x="551" y="716"/>
                </a:lnTo>
                <a:lnTo>
                  <a:pt x="530" y="698"/>
                </a:lnTo>
                <a:lnTo>
                  <a:pt x="505" y="685"/>
                </a:lnTo>
                <a:lnTo>
                  <a:pt x="482" y="673"/>
                </a:lnTo>
                <a:lnTo>
                  <a:pt x="455" y="664"/>
                </a:lnTo>
                <a:lnTo>
                  <a:pt x="428" y="656"/>
                </a:lnTo>
                <a:lnTo>
                  <a:pt x="399" y="652"/>
                </a:lnTo>
                <a:lnTo>
                  <a:pt x="370" y="650"/>
                </a:lnTo>
                <a:lnTo>
                  <a:pt x="341" y="652"/>
                </a:lnTo>
                <a:lnTo>
                  <a:pt x="313" y="656"/>
                </a:lnTo>
                <a:lnTo>
                  <a:pt x="286" y="664"/>
                </a:lnTo>
                <a:lnTo>
                  <a:pt x="261" y="673"/>
                </a:lnTo>
                <a:lnTo>
                  <a:pt x="236" y="685"/>
                </a:lnTo>
                <a:lnTo>
                  <a:pt x="211" y="698"/>
                </a:lnTo>
                <a:lnTo>
                  <a:pt x="190" y="716"/>
                </a:lnTo>
                <a:lnTo>
                  <a:pt x="171" y="733"/>
                </a:lnTo>
                <a:lnTo>
                  <a:pt x="151" y="754"/>
                </a:lnTo>
                <a:lnTo>
                  <a:pt x="136" y="775"/>
                </a:lnTo>
                <a:lnTo>
                  <a:pt x="121" y="798"/>
                </a:lnTo>
                <a:lnTo>
                  <a:pt x="109" y="823"/>
                </a:lnTo>
                <a:lnTo>
                  <a:pt x="99" y="850"/>
                </a:lnTo>
                <a:lnTo>
                  <a:pt x="92" y="877"/>
                </a:lnTo>
                <a:lnTo>
                  <a:pt x="88" y="906"/>
                </a:lnTo>
                <a:lnTo>
                  <a:pt x="86" y="934"/>
                </a:lnTo>
                <a:lnTo>
                  <a:pt x="88" y="954"/>
                </a:lnTo>
                <a:lnTo>
                  <a:pt x="90" y="971"/>
                </a:lnTo>
                <a:lnTo>
                  <a:pt x="92" y="990"/>
                </a:lnTo>
                <a:lnTo>
                  <a:pt x="96" y="1007"/>
                </a:lnTo>
                <a:lnTo>
                  <a:pt x="101" y="1025"/>
                </a:lnTo>
                <a:lnTo>
                  <a:pt x="107" y="1040"/>
                </a:lnTo>
                <a:lnTo>
                  <a:pt x="115" y="1057"/>
                </a:lnTo>
                <a:lnTo>
                  <a:pt x="123" y="1073"/>
                </a:lnTo>
                <a:lnTo>
                  <a:pt x="132" y="1088"/>
                </a:lnTo>
                <a:lnTo>
                  <a:pt x="142" y="1101"/>
                </a:lnTo>
                <a:lnTo>
                  <a:pt x="153" y="1117"/>
                </a:lnTo>
                <a:lnTo>
                  <a:pt x="165" y="1128"/>
                </a:lnTo>
                <a:lnTo>
                  <a:pt x="176" y="1142"/>
                </a:lnTo>
                <a:lnTo>
                  <a:pt x="190" y="1153"/>
                </a:lnTo>
                <a:lnTo>
                  <a:pt x="203" y="1163"/>
                </a:lnTo>
                <a:lnTo>
                  <a:pt x="219" y="1172"/>
                </a:lnTo>
                <a:lnTo>
                  <a:pt x="88" y="1172"/>
                </a:lnTo>
                <a:lnTo>
                  <a:pt x="119" y="1121"/>
                </a:lnTo>
                <a:lnTo>
                  <a:pt x="107" y="1105"/>
                </a:lnTo>
                <a:lnTo>
                  <a:pt x="98" y="1088"/>
                </a:lnTo>
                <a:lnTo>
                  <a:pt x="36" y="1098"/>
                </a:lnTo>
                <a:lnTo>
                  <a:pt x="13" y="1042"/>
                </a:lnTo>
                <a:lnTo>
                  <a:pt x="65" y="1005"/>
                </a:lnTo>
                <a:lnTo>
                  <a:pt x="63" y="992"/>
                </a:lnTo>
                <a:lnTo>
                  <a:pt x="61" y="979"/>
                </a:lnTo>
                <a:lnTo>
                  <a:pt x="0" y="963"/>
                </a:lnTo>
                <a:lnTo>
                  <a:pt x="0" y="906"/>
                </a:lnTo>
                <a:lnTo>
                  <a:pt x="61" y="888"/>
                </a:lnTo>
                <a:lnTo>
                  <a:pt x="63" y="873"/>
                </a:lnTo>
                <a:lnTo>
                  <a:pt x="67" y="858"/>
                </a:lnTo>
                <a:lnTo>
                  <a:pt x="15" y="821"/>
                </a:lnTo>
                <a:lnTo>
                  <a:pt x="38" y="767"/>
                </a:lnTo>
                <a:lnTo>
                  <a:pt x="101" y="775"/>
                </a:lnTo>
                <a:lnTo>
                  <a:pt x="109" y="762"/>
                </a:lnTo>
                <a:lnTo>
                  <a:pt x="119" y="748"/>
                </a:lnTo>
                <a:lnTo>
                  <a:pt x="86" y="694"/>
                </a:lnTo>
                <a:lnTo>
                  <a:pt x="128" y="652"/>
                </a:lnTo>
                <a:lnTo>
                  <a:pt x="182" y="683"/>
                </a:lnTo>
                <a:lnTo>
                  <a:pt x="194" y="675"/>
                </a:lnTo>
                <a:lnTo>
                  <a:pt x="207" y="666"/>
                </a:lnTo>
                <a:lnTo>
                  <a:pt x="197" y="606"/>
                </a:lnTo>
                <a:lnTo>
                  <a:pt x="251" y="583"/>
                </a:lnTo>
                <a:lnTo>
                  <a:pt x="290" y="631"/>
                </a:lnTo>
                <a:lnTo>
                  <a:pt x="307" y="627"/>
                </a:lnTo>
                <a:lnTo>
                  <a:pt x="326" y="623"/>
                </a:lnTo>
                <a:lnTo>
                  <a:pt x="340" y="564"/>
                </a:lnTo>
                <a:lnTo>
                  <a:pt x="399" y="564"/>
                </a:lnTo>
                <a:lnTo>
                  <a:pt x="414" y="622"/>
                </a:lnTo>
                <a:lnTo>
                  <a:pt x="434" y="625"/>
                </a:lnTo>
                <a:lnTo>
                  <a:pt x="453" y="629"/>
                </a:lnTo>
                <a:lnTo>
                  <a:pt x="487" y="581"/>
                </a:lnTo>
                <a:lnTo>
                  <a:pt x="541" y="604"/>
                </a:lnTo>
                <a:lnTo>
                  <a:pt x="534" y="662"/>
                </a:lnTo>
                <a:lnTo>
                  <a:pt x="549" y="671"/>
                </a:lnTo>
                <a:lnTo>
                  <a:pt x="562" y="681"/>
                </a:lnTo>
                <a:lnTo>
                  <a:pt x="612" y="652"/>
                </a:lnTo>
                <a:lnTo>
                  <a:pt x="655" y="693"/>
                </a:lnTo>
                <a:lnTo>
                  <a:pt x="624" y="742"/>
                </a:lnTo>
                <a:lnTo>
                  <a:pt x="637" y="760"/>
                </a:lnTo>
                <a:lnTo>
                  <a:pt x="649" y="779"/>
                </a:lnTo>
                <a:lnTo>
                  <a:pt x="704" y="771"/>
                </a:lnTo>
                <a:lnTo>
                  <a:pt x="727" y="825"/>
                </a:lnTo>
                <a:lnTo>
                  <a:pt x="681" y="860"/>
                </a:lnTo>
                <a:lnTo>
                  <a:pt x="685" y="875"/>
                </a:lnTo>
                <a:lnTo>
                  <a:pt x="687" y="890"/>
                </a:lnTo>
                <a:lnTo>
                  <a:pt x="743" y="904"/>
                </a:lnTo>
                <a:lnTo>
                  <a:pt x="743" y="963"/>
                </a:lnTo>
                <a:lnTo>
                  <a:pt x="687" y="977"/>
                </a:lnTo>
                <a:lnTo>
                  <a:pt x="683" y="996"/>
                </a:lnTo>
                <a:lnTo>
                  <a:pt x="679" y="1013"/>
                </a:lnTo>
                <a:lnTo>
                  <a:pt x="726" y="1046"/>
                </a:lnTo>
                <a:lnTo>
                  <a:pt x="703" y="1101"/>
                </a:lnTo>
                <a:lnTo>
                  <a:pt x="647" y="1094"/>
                </a:lnTo>
                <a:lnTo>
                  <a:pt x="635" y="1109"/>
                </a:lnTo>
                <a:lnTo>
                  <a:pt x="624" y="1124"/>
                </a:lnTo>
                <a:lnTo>
                  <a:pt x="655" y="1172"/>
                </a:lnTo>
                <a:lnTo>
                  <a:pt x="522" y="1172"/>
                </a:lnTo>
                <a:lnTo>
                  <a:pt x="537" y="1163"/>
                </a:lnTo>
                <a:lnTo>
                  <a:pt x="551" y="1153"/>
                </a:lnTo>
                <a:lnTo>
                  <a:pt x="564" y="1142"/>
                </a:lnTo>
                <a:lnTo>
                  <a:pt x="576" y="1128"/>
                </a:lnTo>
                <a:lnTo>
                  <a:pt x="587" y="1117"/>
                </a:lnTo>
                <a:lnTo>
                  <a:pt x="599" y="1101"/>
                </a:lnTo>
                <a:lnTo>
                  <a:pt x="608" y="1088"/>
                </a:lnTo>
                <a:lnTo>
                  <a:pt x="618" y="1073"/>
                </a:lnTo>
                <a:lnTo>
                  <a:pt x="626" y="1057"/>
                </a:lnTo>
                <a:lnTo>
                  <a:pt x="633" y="1040"/>
                </a:lnTo>
                <a:lnTo>
                  <a:pt x="639" y="1025"/>
                </a:lnTo>
                <a:lnTo>
                  <a:pt x="645" y="1007"/>
                </a:lnTo>
                <a:lnTo>
                  <a:pt x="649" y="990"/>
                </a:lnTo>
                <a:lnTo>
                  <a:pt x="653" y="971"/>
                </a:lnTo>
                <a:lnTo>
                  <a:pt x="653" y="954"/>
                </a:lnTo>
                <a:lnTo>
                  <a:pt x="655" y="934"/>
                </a:lnTo>
                <a:close/>
                <a:moveTo>
                  <a:pt x="347" y="270"/>
                </a:moveTo>
                <a:lnTo>
                  <a:pt x="345" y="261"/>
                </a:lnTo>
                <a:lnTo>
                  <a:pt x="341" y="251"/>
                </a:lnTo>
                <a:lnTo>
                  <a:pt x="338" y="241"/>
                </a:lnTo>
                <a:lnTo>
                  <a:pt x="330" y="234"/>
                </a:lnTo>
                <a:lnTo>
                  <a:pt x="322" y="226"/>
                </a:lnTo>
                <a:lnTo>
                  <a:pt x="315" y="222"/>
                </a:lnTo>
                <a:lnTo>
                  <a:pt x="303" y="218"/>
                </a:lnTo>
                <a:lnTo>
                  <a:pt x="293" y="218"/>
                </a:lnTo>
                <a:lnTo>
                  <a:pt x="282" y="218"/>
                </a:lnTo>
                <a:lnTo>
                  <a:pt x="272" y="222"/>
                </a:lnTo>
                <a:lnTo>
                  <a:pt x="263" y="226"/>
                </a:lnTo>
                <a:lnTo>
                  <a:pt x="255" y="234"/>
                </a:lnTo>
                <a:lnTo>
                  <a:pt x="249" y="241"/>
                </a:lnTo>
                <a:lnTo>
                  <a:pt x="244" y="251"/>
                </a:lnTo>
                <a:lnTo>
                  <a:pt x="242" y="261"/>
                </a:lnTo>
                <a:lnTo>
                  <a:pt x="240" y="270"/>
                </a:lnTo>
                <a:lnTo>
                  <a:pt x="242" y="282"/>
                </a:lnTo>
                <a:lnTo>
                  <a:pt x="244" y="291"/>
                </a:lnTo>
                <a:lnTo>
                  <a:pt x="249" y="301"/>
                </a:lnTo>
                <a:lnTo>
                  <a:pt x="255" y="309"/>
                </a:lnTo>
                <a:lnTo>
                  <a:pt x="263" y="314"/>
                </a:lnTo>
                <a:lnTo>
                  <a:pt x="272" y="320"/>
                </a:lnTo>
                <a:lnTo>
                  <a:pt x="282" y="322"/>
                </a:lnTo>
                <a:lnTo>
                  <a:pt x="293" y="324"/>
                </a:lnTo>
                <a:lnTo>
                  <a:pt x="303" y="322"/>
                </a:lnTo>
                <a:lnTo>
                  <a:pt x="315" y="320"/>
                </a:lnTo>
                <a:lnTo>
                  <a:pt x="322" y="314"/>
                </a:lnTo>
                <a:lnTo>
                  <a:pt x="330" y="309"/>
                </a:lnTo>
                <a:lnTo>
                  <a:pt x="338" y="301"/>
                </a:lnTo>
                <a:lnTo>
                  <a:pt x="341" y="291"/>
                </a:lnTo>
                <a:lnTo>
                  <a:pt x="345" y="282"/>
                </a:lnTo>
                <a:lnTo>
                  <a:pt x="347" y="270"/>
                </a:lnTo>
                <a:close/>
                <a:moveTo>
                  <a:pt x="313" y="543"/>
                </a:moveTo>
                <a:lnTo>
                  <a:pt x="270" y="543"/>
                </a:lnTo>
                <a:lnTo>
                  <a:pt x="259" y="501"/>
                </a:lnTo>
                <a:lnTo>
                  <a:pt x="245" y="497"/>
                </a:lnTo>
                <a:lnTo>
                  <a:pt x="232" y="495"/>
                </a:lnTo>
                <a:lnTo>
                  <a:pt x="205" y="529"/>
                </a:lnTo>
                <a:lnTo>
                  <a:pt x="165" y="514"/>
                </a:lnTo>
                <a:lnTo>
                  <a:pt x="172" y="468"/>
                </a:lnTo>
                <a:lnTo>
                  <a:pt x="163" y="462"/>
                </a:lnTo>
                <a:lnTo>
                  <a:pt x="153" y="455"/>
                </a:lnTo>
                <a:lnTo>
                  <a:pt x="113" y="479"/>
                </a:lnTo>
                <a:lnTo>
                  <a:pt x="82" y="449"/>
                </a:lnTo>
                <a:lnTo>
                  <a:pt x="107" y="408"/>
                </a:lnTo>
                <a:lnTo>
                  <a:pt x="98" y="397"/>
                </a:lnTo>
                <a:lnTo>
                  <a:pt x="92" y="385"/>
                </a:lnTo>
                <a:lnTo>
                  <a:pt x="46" y="391"/>
                </a:lnTo>
                <a:lnTo>
                  <a:pt x="30" y="351"/>
                </a:lnTo>
                <a:lnTo>
                  <a:pt x="67" y="324"/>
                </a:lnTo>
                <a:lnTo>
                  <a:pt x="65" y="314"/>
                </a:lnTo>
                <a:lnTo>
                  <a:pt x="63" y="305"/>
                </a:lnTo>
                <a:lnTo>
                  <a:pt x="19" y="293"/>
                </a:lnTo>
                <a:lnTo>
                  <a:pt x="19" y="249"/>
                </a:lnTo>
                <a:lnTo>
                  <a:pt x="63" y="238"/>
                </a:lnTo>
                <a:lnTo>
                  <a:pt x="65" y="226"/>
                </a:lnTo>
                <a:lnTo>
                  <a:pt x="69" y="215"/>
                </a:lnTo>
                <a:lnTo>
                  <a:pt x="30" y="188"/>
                </a:lnTo>
                <a:lnTo>
                  <a:pt x="48" y="147"/>
                </a:lnTo>
                <a:lnTo>
                  <a:pt x="94" y="153"/>
                </a:lnTo>
                <a:lnTo>
                  <a:pt x="99" y="144"/>
                </a:lnTo>
                <a:lnTo>
                  <a:pt x="107" y="134"/>
                </a:lnTo>
                <a:lnTo>
                  <a:pt x="82" y="94"/>
                </a:lnTo>
                <a:lnTo>
                  <a:pt x="113" y="63"/>
                </a:lnTo>
                <a:lnTo>
                  <a:pt x="153" y="86"/>
                </a:lnTo>
                <a:lnTo>
                  <a:pt x="161" y="80"/>
                </a:lnTo>
                <a:lnTo>
                  <a:pt x="171" y="74"/>
                </a:lnTo>
                <a:lnTo>
                  <a:pt x="165" y="28"/>
                </a:lnTo>
                <a:lnTo>
                  <a:pt x="203" y="11"/>
                </a:lnTo>
                <a:lnTo>
                  <a:pt x="232" y="48"/>
                </a:lnTo>
                <a:lnTo>
                  <a:pt x="245" y="44"/>
                </a:lnTo>
                <a:lnTo>
                  <a:pt x="259" y="42"/>
                </a:lnTo>
                <a:lnTo>
                  <a:pt x="268" y="0"/>
                </a:lnTo>
                <a:lnTo>
                  <a:pt x="313" y="0"/>
                </a:lnTo>
                <a:lnTo>
                  <a:pt x="322" y="42"/>
                </a:lnTo>
                <a:lnTo>
                  <a:pt x="338" y="44"/>
                </a:lnTo>
                <a:lnTo>
                  <a:pt x="351" y="46"/>
                </a:lnTo>
                <a:lnTo>
                  <a:pt x="376" y="11"/>
                </a:lnTo>
                <a:lnTo>
                  <a:pt x="416" y="28"/>
                </a:lnTo>
                <a:lnTo>
                  <a:pt x="411" y="71"/>
                </a:lnTo>
                <a:lnTo>
                  <a:pt x="420" y="78"/>
                </a:lnTo>
                <a:lnTo>
                  <a:pt x="432" y="84"/>
                </a:lnTo>
                <a:lnTo>
                  <a:pt x="468" y="63"/>
                </a:lnTo>
                <a:lnTo>
                  <a:pt x="499" y="94"/>
                </a:lnTo>
                <a:lnTo>
                  <a:pt x="478" y="130"/>
                </a:lnTo>
                <a:lnTo>
                  <a:pt x="485" y="144"/>
                </a:lnTo>
                <a:lnTo>
                  <a:pt x="495" y="157"/>
                </a:lnTo>
                <a:lnTo>
                  <a:pt x="535" y="151"/>
                </a:lnTo>
                <a:lnTo>
                  <a:pt x="553" y="192"/>
                </a:lnTo>
                <a:lnTo>
                  <a:pt x="518" y="216"/>
                </a:lnTo>
                <a:lnTo>
                  <a:pt x="520" y="228"/>
                </a:lnTo>
                <a:lnTo>
                  <a:pt x="522" y="240"/>
                </a:lnTo>
                <a:lnTo>
                  <a:pt x="562" y="249"/>
                </a:lnTo>
                <a:lnTo>
                  <a:pt x="562" y="291"/>
                </a:lnTo>
                <a:lnTo>
                  <a:pt x="522" y="303"/>
                </a:lnTo>
                <a:lnTo>
                  <a:pt x="520" y="316"/>
                </a:lnTo>
                <a:lnTo>
                  <a:pt x="518" y="330"/>
                </a:lnTo>
                <a:lnTo>
                  <a:pt x="551" y="355"/>
                </a:lnTo>
                <a:lnTo>
                  <a:pt x="535" y="393"/>
                </a:lnTo>
                <a:lnTo>
                  <a:pt x="493" y="387"/>
                </a:lnTo>
                <a:lnTo>
                  <a:pt x="485" y="401"/>
                </a:lnTo>
                <a:lnTo>
                  <a:pt x="478" y="412"/>
                </a:lnTo>
                <a:lnTo>
                  <a:pt x="499" y="447"/>
                </a:lnTo>
                <a:lnTo>
                  <a:pt x="468" y="478"/>
                </a:lnTo>
                <a:lnTo>
                  <a:pt x="432" y="456"/>
                </a:lnTo>
                <a:lnTo>
                  <a:pt x="422" y="464"/>
                </a:lnTo>
                <a:lnTo>
                  <a:pt x="411" y="470"/>
                </a:lnTo>
                <a:lnTo>
                  <a:pt x="418" y="512"/>
                </a:lnTo>
                <a:lnTo>
                  <a:pt x="378" y="529"/>
                </a:lnTo>
                <a:lnTo>
                  <a:pt x="351" y="495"/>
                </a:lnTo>
                <a:lnTo>
                  <a:pt x="338" y="499"/>
                </a:lnTo>
                <a:lnTo>
                  <a:pt x="324" y="501"/>
                </a:lnTo>
                <a:lnTo>
                  <a:pt x="313" y="543"/>
                </a:lnTo>
                <a:close/>
                <a:moveTo>
                  <a:pt x="422" y="1082"/>
                </a:moveTo>
                <a:lnTo>
                  <a:pt x="420" y="1075"/>
                </a:lnTo>
                <a:lnTo>
                  <a:pt x="418" y="1071"/>
                </a:lnTo>
                <a:lnTo>
                  <a:pt x="414" y="1067"/>
                </a:lnTo>
                <a:lnTo>
                  <a:pt x="411" y="1067"/>
                </a:lnTo>
                <a:lnTo>
                  <a:pt x="405" y="1069"/>
                </a:lnTo>
                <a:lnTo>
                  <a:pt x="401" y="1071"/>
                </a:lnTo>
                <a:lnTo>
                  <a:pt x="395" y="1073"/>
                </a:lnTo>
                <a:lnTo>
                  <a:pt x="372" y="1075"/>
                </a:lnTo>
                <a:lnTo>
                  <a:pt x="349" y="1073"/>
                </a:lnTo>
                <a:lnTo>
                  <a:pt x="341" y="1069"/>
                </a:lnTo>
                <a:lnTo>
                  <a:pt x="340" y="1069"/>
                </a:lnTo>
                <a:lnTo>
                  <a:pt x="332" y="1067"/>
                </a:lnTo>
                <a:lnTo>
                  <a:pt x="328" y="1069"/>
                </a:lnTo>
                <a:lnTo>
                  <a:pt x="324" y="1071"/>
                </a:lnTo>
                <a:lnTo>
                  <a:pt x="320" y="1076"/>
                </a:lnTo>
                <a:lnTo>
                  <a:pt x="318" y="1084"/>
                </a:lnTo>
                <a:lnTo>
                  <a:pt x="318" y="1094"/>
                </a:lnTo>
                <a:lnTo>
                  <a:pt x="320" y="1101"/>
                </a:lnTo>
                <a:lnTo>
                  <a:pt x="322" y="1109"/>
                </a:lnTo>
                <a:lnTo>
                  <a:pt x="326" y="1113"/>
                </a:lnTo>
                <a:lnTo>
                  <a:pt x="332" y="1119"/>
                </a:lnTo>
                <a:lnTo>
                  <a:pt x="336" y="1121"/>
                </a:lnTo>
                <a:lnTo>
                  <a:pt x="345" y="1124"/>
                </a:lnTo>
                <a:lnTo>
                  <a:pt x="370" y="1128"/>
                </a:lnTo>
                <a:lnTo>
                  <a:pt x="395" y="1126"/>
                </a:lnTo>
                <a:lnTo>
                  <a:pt x="405" y="1122"/>
                </a:lnTo>
                <a:lnTo>
                  <a:pt x="409" y="1121"/>
                </a:lnTo>
                <a:lnTo>
                  <a:pt x="414" y="1117"/>
                </a:lnTo>
                <a:lnTo>
                  <a:pt x="418" y="1111"/>
                </a:lnTo>
                <a:lnTo>
                  <a:pt x="420" y="1103"/>
                </a:lnTo>
                <a:lnTo>
                  <a:pt x="422" y="1094"/>
                </a:lnTo>
                <a:lnTo>
                  <a:pt x="422" y="1082"/>
                </a:lnTo>
                <a:close/>
                <a:moveTo>
                  <a:pt x="480" y="1092"/>
                </a:moveTo>
                <a:lnTo>
                  <a:pt x="491" y="1088"/>
                </a:lnTo>
                <a:lnTo>
                  <a:pt x="510" y="1073"/>
                </a:lnTo>
                <a:lnTo>
                  <a:pt x="528" y="1053"/>
                </a:lnTo>
                <a:lnTo>
                  <a:pt x="532" y="1046"/>
                </a:lnTo>
                <a:lnTo>
                  <a:pt x="534" y="1042"/>
                </a:lnTo>
                <a:lnTo>
                  <a:pt x="534" y="1032"/>
                </a:lnTo>
                <a:lnTo>
                  <a:pt x="532" y="1027"/>
                </a:lnTo>
                <a:lnTo>
                  <a:pt x="530" y="1021"/>
                </a:lnTo>
                <a:lnTo>
                  <a:pt x="524" y="1013"/>
                </a:lnTo>
                <a:lnTo>
                  <a:pt x="516" y="1003"/>
                </a:lnTo>
                <a:lnTo>
                  <a:pt x="509" y="1000"/>
                </a:lnTo>
                <a:lnTo>
                  <a:pt x="505" y="998"/>
                </a:lnTo>
                <a:lnTo>
                  <a:pt x="499" y="998"/>
                </a:lnTo>
                <a:lnTo>
                  <a:pt x="497" y="1000"/>
                </a:lnTo>
                <a:lnTo>
                  <a:pt x="493" y="1007"/>
                </a:lnTo>
                <a:lnTo>
                  <a:pt x="491" y="1009"/>
                </a:lnTo>
                <a:lnTo>
                  <a:pt x="489" y="1017"/>
                </a:lnTo>
                <a:lnTo>
                  <a:pt x="476" y="1034"/>
                </a:lnTo>
                <a:lnTo>
                  <a:pt x="457" y="1048"/>
                </a:lnTo>
                <a:lnTo>
                  <a:pt x="449" y="1051"/>
                </a:lnTo>
                <a:lnTo>
                  <a:pt x="447" y="1053"/>
                </a:lnTo>
                <a:lnTo>
                  <a:pt x="441" y="1057"/>
                </a:lnTo>
                <a:lnTo>
                  <a:pt x="439" y="1061"/>
                </a:lnTo>
                <a:lnTo>
                  <a:pt x="437" y="1065"/>
                </a:lnTo>
                <a:lnTo>
                  <a:pt x="439" y="1071"/>
                </a:lnTo>
                <a:lnTo>
                  <a:pt x="443" y="1078"/>
                </a:lnTo>
                <a:lnTo>
                  <a:pt x="449" y="1086"/>
                </a:lnTo>
                <a:lnTo>
                  <a:pt x="457" y="1090"/>
                </a:lnTo>
                <a:lnTo>
                  <a:pt x="462" y="1094"/>
                </a:lnTo>
                <a:lnTo>
                  <a:pt x="468" y="1094"/>
                </a:lnTo>
                <a:lnTo>
                  <a:pt x="478" y="1094"/>
                </a:lnTo>
                <a:lnTo>
                  <a:pt x="480" y="1092"/>
                </a:lnTo>
                <a:close/>
                <a:moveTo>
                  <a:pt x="557" y="969"/>
                </a:moveTo>
                <a:lnTo>
                  <a:pt x="560" y="957"/>
                </a:lnTo>
                <a:lnTo>
                  <a:pt x="564" y="934"/>
                </a:lnTo>
                <a:lnTo>
                  <a:pt x="562" y="908"/>
                </a:lnTo>
                <a:lnTo>
                  <a:pt x="560" y="900"/>
                </a:lnTo>
                <a:lnTo>
                  <a:pt x="558" y="896"/>
                </a:lnTo>
                <a:lnTo>
                  <a:pt x="553" y="890"/>
                </a:lnTo>
                <a:lnTo>
                  <a:pt x="547" y="886"/>
                </a:lnTo>
                <a:lnTo>
                  <a:pt x="541" y="884"/>
                </a:lnTo>
                <a:lnTo>
                  <a:pt x="532" y="883"/>
                </a:lnTo>
                <a:lnTo>
                  <a:pt x="520" y="883"/>
                </a:lnTo>
                <a:lnTo>
                  <a:pt x="512" y="883"/>
                </a:lnTo>
                <a:lnTo>
                  <a:pt x="507" y="886"/>
                </a:lnTo>
                <a:lnTo>
                  <a:pt x="505" y="888"/>
                </a:lnTo>
                <a:lnTo>
                  <a:pt x="503" y="892"/>
                </a:lnTo>
                <a:lnTo>
                  <a:pt x="505" y="900"/>
                </a:lnTo>
                <a:lnTo>
                  <a:pt x="507" y="904"/>
                </a:lnTo>
                <a:lnTo>
                  <a:pt x="509" y="909"/>
                </a:lnTo>
                <a:lnTo>
                  <a:pt x="512" y="932"/>
                </a:lnTo>
                <a:lnTo>
                  <a:pt x="509" y="956"/>
                </a:lnTo>
                <a:lnTo>
                  <a:pt x="507" y="961"/>
                </a:lnTo>
                <a:lnTo>
                  <a:pt x="505" y="965"/>
                </a:lnTo>
                <a:lnTo>
                  <a:pt x="505" y="973"/>
                </a:lnTo>
                <a:lnTo>
                  <a:pt x="505" y="977"/>
                </a:lnTo>
                <a:lnTo>
                  <a:pt x="509" y="980"/>
                </a:lnTo>
                <a:lnTo>
                  <a:pt x="512" y="982"/>
                </a:lnTo>
                <a:lnTo>
                  <a:pt x="520" y="986"/>
                </a:lnTo>
                <a:lnTo>
                  <a:pt x="530" y="986"/>
                </a:lnTo>
                <a:lnTo>
                  <a:pt x="539" y="984"/>
                </a:lnTo>
                <a:lnTo>
                  <a:pt x="545" y="982"/>
                </a:lnTo>
                <a:lnTo>
                  <a:pt x="551" y="979"/>
                </a:lnTo>
                <a:lnTo>
                  <a:pt x="555" y="973"/>
                </a:lnTo>
                <a:lnTo>
                  <a:pt x="557" y="969"/>
                </a:lnTo>
                <a:close/>
                <a:moveTo>
                  <a:pt x="509" y="861"/>
                </a:moveTo>
                <a:lnTo>
                  <a:pt x="516" y="854"/>
                </a:lnTo>
                <a:lnTo>
                  <a:pt x="522" y="848"/>
                </a:lnTo>
                <a:lnTo>
                  <a:pt x="526" y="842"/>
                </a:lnTo>
                <a:lnTo>
                  <a:pt x="526" y="836"/>
                </a:lnTo>
                <a:lnTo>
                  <a:pt x="526" y="827"/>
                </a:lnTo>
                <a:lnTo>
                  <a:pt x="524" y="823"/>
                </a:lnTo>
                <a:lnTo>
                  <a:pt x="520" y="813"/>
                </a:lnTo>
                <a:lnTo>
                  <a:pt x="505" y="794"/>
                </a:lnTo>
                <a:lnTo>
                  <a:pt x="485" y="777"/>
                </a:lnTo>
                <a:lnTo>
                  <a:pt x="476" y="773"/>
                </a:lnTo>
                <a:lnTo>
                  <a:pt x="474" y="771"/>
                </a:lnTo>
                <a:lnTo>
                  <a:pt x="464" y="771"/>
                </a:lnTo>
                <a:lnTo>
                  <a:pt x="459" y="771"/>
                </a:lnTo>
                <a:lnTo>
                  <a:pt x="451" y="775"/>
                </a:lnTo>
                <a:lnTo>
                  <a:pt x="443" y="781"/>
                </a:lnTo>
                <a:lnTo>
                  <a:pt x="436" y="789"/>
                </a:lnTo>
                <a:lnTo>
                  <a:pt x="432" y="794"/>
                </a:lnTo>
                <a:lnTo>
                  <a:pt x="430" y="800"/>
                </a:lnTo>
                <a:lnTo>
                  <a:pt x="430" y="804"/>
                </a:lnTo>
                <a:lnTo>
                  <a:pt x="432" y="808"/>
                </a:lnTo>
                <a:lnTo>
                  <a:pt x="439" y="812"/>
                </a:lnTo>
                <a:lnTo>
                  <a:pt x="441" y="812"/>
                </a:lnTo>
                <a:lnTo>
                  <a:pt x="447" y="815"/>
                </a:lnTo>
                <a:lnTo>
                  <a:pt x="466" y="829"/>
                </a:lnTo>
                <a:lnTo>
                  <a:pt x="480" y="848"/>
                </a:lnTo>
                <a:lnTo>
                  <a:pt x="484" y="854"/>
                </a:lnTo>
                <a:lnTo>
                  <a:pt x="484" y="858"/>
                </a:lnTo>
                <a:lnTo>
                  <a:pt x="489" y="863"/>
                </a:lnTo>
                <a:lnTo>
                  <a:pt x="493" y="865"/>
                </a:lnTo>
                <a:lnTo>
                  <a:pt x="497" y="867"/>
                </a:lnTo>
                <a:lnTo>
                  <a:pt x="503" y="865"/>
                </a:lnTo>
                <a:lnTo>
                  <a:pt x="509" y="861"/>
                </a:lnTo>
                <a:close/>
                <a:moveTo>
                  <a:pt x="405" y="748"/>
                </a:moveTo>
                <a:lnTo>
                  <a:pt x="395" y="744"/>
                </a:lnTo>
                <a:lnTo>
                  <a:pt x="370" y="741"/>
                </a:lnTo>
                <a:lnTo>
                  <a:pt x="345" y="742"/>
                </a:lnTo>
                <a:lnTo>
                  <a:pt x="336" y="744"/>
                </a:lnTo>
                <a:lnTo>
                  <a:pt x="334" y="746"/>
                </a:lnTo>
                <a:lnTo>
                  <a:pt x="326" y="752"/>
                </a:lnTo>
                <a:lnTo>
                  <a:pt x="322" y="758"/>
                </a:lnTo>
                <a:lnTo>
                  <a:pt x="320" y="764"/>
                </a:lnTo>
                <a:lnTo>
                  <a:pt x="318" y="773"/>
                </a:lnTo>
                <a:lnTo>
                  <a:pt x="318" y="785"/>
                </a:lnTo>
                <a:lnTo>
                  <a:pt x="320" y="792"/>
                </a:lnTo>
                <a:lnTo>
                  <a:pt x="322" y="798"/>
                </a:lnTo>
                <a:lnTo>
                  <a:pt x="326" y="800"/>
                </a:lnTo>
                <a:lnTo>
                  <a:pt x="330" y="800"/>
                </a:lnTo>
                <a:lnTo>
                  <a:pt x="336" y="800"/>
                </a:lnTo>
                <a:lnTo>
                  <a:pt x="340" y="798"/>
                </a:lnTo>
                <a:lnTo>
                  <a:pt x="345" y="794"/>
                </a:lnTo>
                <a:lnTo>
                  <a:pt x="368" y="792"/>
                </a:lnTo>
                <a:lnTo>
                  <a:pt x="391" y="794"/>
                </a:lnTo>
                <a:lnTo>
                  <a:pt x="399" y="798"/>
                </a:lnTo>
                <a:lnTo>
                  <a:pt x="401" y="800"/>
                </a:lnTo>
                <a:lnTo>
                  <a:pt x="409" y="800"/>
                </a:lnTo>
                <a:lnTo>
                  <a:pt x="413" y="800"/>
                </a:lnTo>
                <a:lnTo>
                  <a:pt x="416" y="796"/>
                </a:lnTo>
                <a:lnTo>
                  <a:pt x="420" y="792"/>
                </a:lnTo>
                <a:lnTo>
                  <a:pt x="422" y="785"/>
                </a:lnTo>
                <a:lnTo>
                  <a:pt x="422" y="775"/>
                </a:lnTo>
                <a:lnTo>
                  <a:pt x="422" y="765"/>
                </a:lnTo>
                <a:lnTo>
                  <a:pt x="418" y="760"/>
                </a:lnTo>
                <a:lnTo>
                  <a:pt x="416" y="754"/>
                </a:lnTo>
                <a:lnTo>
                  <a:pt x="409" y="748"/>
                </a:lnTo>
                <a:lnTo>
                  <a:pt x="405" y="748"/>
                </a:lnTo>
                <a:close/>
                <a:moveTo>
                  <a:pt x="184" y="898"/>
                </a:moveTo>
                <a:lnTo>
                  <a:pt x="180" y="909"/>
                </a:lnTo>
                <a:lnTo>
                  <a:pt x="176" y="934"/>
                </a:lnTo>
                <a:lnTo>
                  <a:pt x="178" y="959"/>
                </a:lnTo>
                <a:lnTo>
                  <a:pt x="182" y="969"/>
                </a:lnTo>
                <a:lnTo>
                  <a:pt x="182" y="971"/>
                </a:lnTo>
                <a:lnTo>
                  <a:pt x="188" y="979"/>
                </a:lnTo>
                <a:lnTo>
                  <a:pt x="194" y="980"/>
                </a:lnTo>
                <a:lnTo>
                  <a:pt x="201" y="984"/>
                </a:lnTo>
                <a:lnTo>
                  <a:pt x="209" y="986"/>
                </a:lnTo>
                <a:lnTo>
                  <a:pt x="222" y="986"/>
                </a:lnTo>
                <a:lnTo>
                  <a:pt x="230" y="984"/>
                </a:lnTo>
                <a:lnTo>
                  <a:pt x="234" y="982"/>
                </a:lnTo>
                <a:lnTo>
                  <a:pt x="236" y="979"/>
                </a:lnTo>
                <a:lnTo>
                  <a:pt x="238" y="975"/>
                </a:lnTo>
                <a:lnTo>
                  <a:pt x="236" y="967"/>
                </a:lnTo>
                <a:lnTo>
                  <a:pt x="234" y="965"/>
                </a:lnTo>
                <a:lnTo>
                  <a:pt x="232" y="959"/>
                </a:lnTo>
                <a:lnTo>
                  <a:pt x="228" y="936"/>
                </a:lnTo>
                <a:lnTo>
                  <a:pt x="232" y="913"/>
                </a:lnTo>
                <a:lnTo>
                  <a:pt x="234" y="906"/>
                </a:lnTo>
                <a:lnTo>
                  <a:pt x="236" y="902"/>
                </a:lnTo>
                <a:lnTo>
                  <a:pt x="238" y="896"/>
                </a:lnTo>
                <a:lnTo>
                  <a:pt x="236" y="892"/>
                </a:lnTo>
                <a:lnTo>
                  <a:pt x="234" y="888"/>
                </a:lnTo>
                <a:lnTo>
                  <a:pt x="228" y="884"/>
                </a:lnTo>
                <a:lnTo>
                  <a:pt x="220" y="883"/>
                </a:lnTo>
                <a:lnTo>
                  <a:pt x="211" y="883"/>
                </a:lnTo>
                <a:lnTo>
                  <a:pt x="203" y="883"/>
                </a:lnTo>
                <a:lnTo>
                  <a:pt x="195" y="886"/>
                </a:lnTo>
                <a:lnTo>
                  <a:pt x="192" y="888"/>
                </a:lnTo>
                <a:lnTo>
                  <a:pt x="186" y="896"/>
                </a:lnTo>
                <a:lnTo>
                  <a:pt x="184" y="898"/>
                </a:lnTo>
                <a:close/>
                <a:moveTo>
                  <a:pt x="374" y="1040"/>
                </a:moveTo>
                <a:lnTo>
                  <a:pt x="384" y="1038"/>
                </a:lnTo>
                <a:lnTo>
                  <a:pt x="395" y="1038"/>
                </a:lnTo>
                <a:lnTo>
                  <a:pt x="405" y="1034"/>
                </a:lnTo>
                <a:lnTo>
                  <a:pt x="414" y="1030"/>
                </a:lnTo>
                <a:lnTo>
                  <a:pt x="424" y="1027"/>
                </a:lnTo>
                <a:lnTo>
                  <a:pt x="434" y="1021"/>
                </a:lnTo>
                <a:lnTo>
                  <a:pt x="441" y="1015"/>
                </a:lnTo>
                <a:lnTo>
                  <a:pt x="449" y="1009"/>
                </a:lnTo>
                <a:lnTo>
                  <a:pt x="455" y="1002"/>
                </a:lnTo>
                <a:lnTo>
                  <a:pt x="462" y="992"/>
                </a:lnTo>
                <a:lnTo>
                  <a:pt x="466" y="984"/>
                </a:lnTo>
                <a:lnTo>
                  <a:pt x="472" y="975"/>
                </a:lnTo>
                <a:lnTo>
                  <a:pt x="476" y="965"/>
                </a:lnTo>
                <a:lnTo>
                  <a:pt x="478" y="956"/>
                </a:lnTo>
                <a:lnTo>
                  <a:pt x="480" y="944"/>
                </a:lnTo>
                <a:lnTo>
                  <a:pt x="480" y="934"/>
                </a:lnTo>
                <a:lnTo>
                  <a:pt x="480" y="923"/>
                </a:lnTo>
                <a:lnTo>
                  <a:pt x="478" y="913"/>
                </a:lnTo>
                <a:lnTo>
                  <a:pt x="476" y="902"/>
                </a:lnTo>
                <a:lnTo>
                  <a:pt x="472" y="892"/>
                </a:lnTo>
                <a:lnTo>
                  <a:pt x="466" y="884"/>
                </a:lnTo>
                <a:lnTo>
                  <a:pt x="462" y="875"/>
                </a:lnTo>
                <a:lnTo>
                  <a:pt x="455" y="867"/>
                </a:lnTo>
                <a:lnTo>
                  <a:pt x="449" y="860"/>
                </a:lnTo>
                <a:lnTo>
                  <a:pt x="441" y="852"/>
                </a:lnTo>
                <a:lnTo>
                  <a:pt x="434" y="846"/>
                </a:lnTo>
                <a:lnTo>
                  <a:pt x="424" y="840"/>
                </a:lnTo>
                <a:lnTo>
                  <a:pt x="414" y="836"/>
                </a:lnTo>
                <a:lnTo>
                  <a:pt x="405" y="833"/>
                </a:lnTo>
                <a:lnTo>
                  <a:pt x="395" y="831"/>
                </a:lnTo>
                <a:lnTo>
                  <a:pt x="384" y="829"/>
                </a:lnTo>
                <a:lnTo>
                  <a:pt x="374" y="829"/>
                </a:lnTo>
                <a:lnTo>
                  <a:pt x="363" y="829"/>
                </a:lnTo>
                <a:lnTo>
                  <a:pt x="353" y="831"/>
                </a:lnTo>
                <a:lnTo>
                  <a:pt x="341" y="833"/>
                </a:lnTo>
                <a:lnTo>
                  <a:pt x="332" y="836"/>
                </a:lnTo>
                <a:lnTo>
                  <a:pt x="322" y="840"/>
                </a:lnTo>
                <a:lnTo>
                  <a:pt x="315" y="846"/>
                </a:lnTo>
                <a:lnTo>
                  <a:pt x="307" y="852"/>
                </a:lnTo>
                <a:lnTo>
                  <a:pt x="299" y="860"/>
                </a:lnTo>
                <a:lnTo>
                  <a:pt x="292" y="867"/>
                </a:lnTo>
                <a:lnTo>
                  <a:pt x="286" y="875"/>
                </a:lnTo>
                <a:lnTo>
                  <a:pt x="280" y="884"/>
                </a:lnTo>
                <a:lnTo>
                  <a:pt x="276" y="892"/>
                </a:lnTo>
                <a:lnTo>
                  <a:pt x="272" y="902"/>
                </a:lnTo>
                <a:lnTo>
                  <a:pt x="270" y="913"/>
                </a:lnTo>
                <a:lnTo>
                  <a:pt x="268" y="923"/>
                </a:lnTo>
                <a:lnTo>
                  <a:pt x="267" y="934"/>
                </a:lnTo>
                <a:lnTo>
                  <a:pt x="268" y="944"/>
                </a:lnTo>
                <a:lnTo>
                  <a:pt x="270" y="956"/>
                </a:lnTo>
                <a:lnTo>
                  <a:pt x="272" y="965"/>
                </a:lnTo>
                <a:lnTo>
                  <a:pt x="276" y="975"/>
                </a:lnTo>
                <a:lnTo>
                  <a:pt x="280" y="984"/>
                </a:lnTo>
                <a:lnTo>
                  <a:pt x="286" y="992"/>
                </a:lnTo>
                <a:lnTo>
                  <a:pt x="292" y="1002"/>
                </a:lnTo>
                <a:lnTo>
                  <a:pt x="299" y="1009"/>
                </a:lnTo>
                <a:lnTo>
                  <a:pt x="307" y="1015"/>
                </a:lnTo>
                <a:lnTo>
                  <a:pt x="315" y="1021"/>
                </a:lnTo>
                <a:lnTo>
                  <a:pt x="322" y="1027"/>
                </a:lnTo>
                <a:lnTo>
                  <a:pt x="332" y="1030"/>
                </a:lnTo>
                <a:lnTo>
                  <a:pt x="341" y="1034"/>
                </a:lnTo>
                <a:lnTo>
                  <a:pt x="353" y="1038"/>
                </a:lnTo>
                <a:lnTo>
                  <a:pt x="363" y="1038"/>
                </a:lnTo>
                <a:lnTo>
                  <a:pt x="374" y="1040"/>
                </a:lnTo>
                <a:close/>
                <a:moveTo>
                  <a:pt x="224" y="1003"/>
                </a:moveTo>
                <a:lnTo>
                  <a:pt x="217" y="1009"/>
                </a:lnTo>
                <a:lnTo>
                  <a:pt x="211" y="1017"/>
                </a:lnTo>
                <a:lnTo>
                  <a:pt x="209" y="1023"/>
                </a:lnTo>
                <a:lnTo>
                  <a:pt x="207" y="1028"/>
                </a:lnTo>
                <a:lnTo>
                  <a:pt x="207" y="1038"/>
                </a:lnTo>
                <a:lnTo>
                  <a:pt x="209" y="1040"/>
                </a:lnTo>
                <a:lnTo>
                  <a:pt x="215" y="1051"/>
                </a:lnTo>
                <a:lnTo>
                  <a:pt x="228" y="1071"/>
                </a:lnTo>
                <a:lnTo>
                  <a:pt x="249" y="1088"/>
                </a:lnTo>
                <a:lnTo>
                  <a:pt x="257" y="1092"/>
                </a:lnTo>
                <a:lnTo>
                  <a:pt x="261" y="1094"/>
                </a:lnTo>
                <a:lnTo>
                  <a:pt x="268" y="1094"/>
                </a:lnTo>
                <a:lnTo>
                  <a:pt x="274" y="1092"/>
                </a:lnTo>
                <a:lnTo>
                  <a:pt x="282" y="1090"/>
                </a:lnTo>
                <a:lnTo>
                  <a:pt x="290" y="1084"/>
                </a:lnTo>
                <a:lnTo>
                  <a:pt x="297" y="1076"/>
                </a:lnTo>
                <a:lnTo>
                  <a:pt x="303" y="1069"/>
                </a:lnTo>
                <a:lnTo>
                  <a:pt x="303" y="1065"/>
                </a:lnTo>
                <a:lnTo>
                  <a:pt x="303" y="1059"/>
                </a:lnTo>
                <a:lnTo>
                  <a:pt x="301" y="1057"/>
                </a:lnTo>
                <a:lnTo>
                  <a:pt x="295" y="1053"/>
                </a:lnTo>
                <a:lnTo>
                  <a:pt x="292" y="1051"/>
                </a:lnTo>
                <a:lnTo>
                  <a:pt x="286" y="1050"/>
                </a:lnTo>
                <a:lnTo>
                  <a:pt x="268" y="1036"/>
                </a:lnTo>
                <a:lnTo>
                  <a:pt x="253" y="1017"/>
                </a:lnTo>
                <a:lnTo>
                  <a:pt x="249" y="1009"/>
                </a:lnTo>
                <a:lnTo>
                  <a:pt x="249" y="1007"/>
                </a:lnTo>
                <a:lnTo>
                  <a:pt x="244" y="1002"/>
                </a:lnTo>
                <a:lnTo>
                  <a:pt x="242" y="1000"/>
                </a:lnTo>
                <a:lnTo>
                  <a:pt x="236" y="998"/>
                </a:lnTo>
                <a:lnTo>
                  <a:pt x="230" y="1000"/>
                </a:lnTo>
                <a:lnTo>
                  <a:pt x="224" y="1003"/>
                </a:lnTo>
                <a:close/>
                <a:moveTo>
                  <a:pt x="261" y="773"/>
                </a:moveTo>
                <a:lnTo>
                  <a:pt x="249" y="777"/>
                </a:lnTo>
                <a:lnTo>
                  <a:pt x="230" y="792"/>
                </a:lnTo>
                <a:lnTo>
                  <a:pt x="213" y="812"/>
                </a:lnTo>
                <a:lnTo>
                  <a:pt x="209" y="819"/>
                </a:lnTo>
                <a:lnTo>
                  <a:pt x="207" y="823"/>
                </a:lnTo>
                <a:lnTo>
                  <a:pt x="207" y="831"/>
                </a:lnTo>
                <a:lnTo>
                  <a:pt x="209" y="838"/>
                </a:lnTo>
                <a:lnTo>
                  <a:pt x="211" y="844"/>
                </a:lnTo>
                <a:lnTo>
                  <a:pt x="217" y="852"/>
                </a:lnTo>
                <a:lnTo>
                  <a:pt x="224" y="861"/>
                </a:lnTo>
                <a:lnTo>
                  <a:pt x="232" y="865"/>
                </a:lnTo>
                <a:lnTo>
                  <a:pt x="238" y="867"/>
                </a:lnTo>
                <a:lnTo>
                  <a:pt x="242" y="865"/>
                </a:lnTo>
                <a:lnTo>
                  <a:pt x="244" y="863"/>
                </a:lnTo>
                <a:lnTo>
                  <a:pt x="247" y="858"/>
                </a:lnTo>
                <a:lnTo>
                  <a:pt x="249" y="854"/>
                </a:lnTo>
                <a:lnTo>
                  <a:pt x="251" y="848"/>
                </a:lnTo>
                <a:lnTo>
                  <a:pt x="265" y="831"/>
                </a:lnTo>
                <a:lnTo>
                  <a:pt x="284" y="815"/>
                </a:lnTo>
                <a:lnTo>
                  <a:pt x="292" y="813"/>
                </a:lnTo>
                <a:lnTo>
                  <a:pt x="293" y="812"/>
                </a:lnTo>
                <a:lnTo>
                  <a:pt x="299" y="808"/>
                </a:lnTo>
                <a:lnTo>
                  <a:pt x="303" y="804"/>
                </a:lnTo>
                <a:lnTo>
                  <a:pt x="303" y="800"/>
                </a:lnTo>
                <a:lnTo>
                  <a:pt x="301" y="794"/>
                </a:lnTo>
                <a:lnTo>
                  <a:pt x="297" y="787"/>
                </a:lnTo>
                <a:lnTo>
                  <a:pt x="292" y="779"/>
                </a:lnTo>
                <a:lnTo>
                  <a:pt x="284" y="775"/>
                </a:lnTo>
                <a:lnTo>
                  <a:pt x="278" y="771"/>
                </a:lnTo>
                <a:lnTo>
                  <a:pt x="272" y="771"/>
                </a:lnTo>
                <a:lnTo>
                  <a:pt x="263" y="771"/>
                </a:lnTo>
                <a:lnTo>
                  <a:pt x="261" y="773"/>
                </a:lnTo>
                <a:close/>
                <a:moveTo>
                  <a:pt x="113" y="934"/>
                </a:moveTo>
                <a:lnTo>
                  <a:pt x="113" y="908"/>
                </a:lnTo>
                <a:lnTo>
                  <a:pt x="117" y="883"/>
                </a:lnTo>
                <a:lnTo>
                  <a:pt x="124" y="858"/>
                </a:lnTo>
                <a:lnTo>
                  <a:pt x="132" y="833"/>
                </a:lnTo>
                <a:lnTo>
                  <a:pt x="144" y="812"/>
                </a:lnTo>
                <a:lnTo>
                  <a:pt x="157" y="790"/>
                </a:lnTo>
                <a:lnTo>
                  <a:pt x="171" y="769"/>
                </a:lnTo>
                <a:lnTo>
                  <a:pt x="188" y="752"/>
                </a:lnTo>
                <a:lnTo>
                  <a:pt x="207" y="735"/>
                </a:lnTo>
                <a:lnTo>
                  <a:pt x="226" y="719"/>
                </a:lnTo>
                <a:lnTo>
                  <a:pt x="247" y="708"/>
                </a:lnTo>
                <a:lnTo>
                  <a:pt x="270" y="696"/>
                </a:lnTo>
                <a:lnTo>
                  <a:pt x="293" y="687"/>
                </a:lnTo>
                <a:lnTo>
                  <a:pt x="318" y="681"/>
                </a:lnTo>
                <a:lnTo>
                  <a:pt x="343" y="677"/>
                </a:lnTo>
                <a:lnTo>
                  <a:pt x="370" y="675"/>
                </a:lnTo>
                <a:lnTo>
                  <a:pt x="397" y="677"/>
                </a:lnTo>
                <a:lnTo>
                  <a:pt x="422" y="681"/>
                </a:lnTo>
                <a:lnTo>
                  <a:pt x="447" y="687"/>
                </a:lnTo>
                <a:lnTo>
                  <a:pt x="470" y="696"/>
                </a:lnTo>
                <a:lnTo>
                  <a:pt x="493" y="708"/>
                </a:lnTo>
                <a:lnTo>
                  <a:pt x="514" y="719"/>
                </a:lnTo>
                <a:lnTo>
                  <a:pt x="535" y="735"/>
                </a:lnTo>
                <a:lnTo>
                  <a:pt x="553" y="752"/>
                </a:lnTo>
                <a:lnTo>
                  <a:pt x="570" y="769"/>
                </a:lnTo>
                <a:lnTo>
                  <a:pt x="585" y="790"/>
                </a:lnTo>
                <a:lnTo>
                  <a:pt x="597" y="812"/>
                </a:lnTo>
                <a:lnTo>
                  <a:pt x="608" y="833"/>
                </a:lnTo>
                <a:lnTo>
                  <a:pt x="618" y="858"/>
                </a:lnTo>
                <a:lnTo>
                  <a:pt x="624" y="883"/>
                </a:lnTo>
                <a:lnTo>
                  <a:pt x="628" y="908"/>
                </a:lnTo>
                <a:lnTo>
                  <a:pt x="630" y="934"/>
                </a:lnTo>
                <a:lnTo>
                  <a:pt x="628" y="954"/>
                </a:lnTo>
                <a:lnTo>
                  <a:pt x="626" y="975"/>
                </a:lnTo>
                <a:lnTo>
                  <a:pt x="622" y="994"/>
                </a:lnTo>
                <a:lnTo>
                  <a:pt x="616" y="1011"/>
                </a:lnTo>
                <a:lnTo>
                  <a:pt x="610" y="1030"/>
                </a:lnTo>
                <a:lnTo>
                  <a:pt x="603" y="1048"/>
                </a:lnTo>
                <a:lnTo>
                  <a:pt x="593" y="1065"/>
                </a:lnTo>
                <a:lnTo>
                  <a:pt x="583" y="1080"/>
                </a:lnTo>
                <a:lnTo>
                  <a:pt x="572" y="1096"/>
                </a:lnTo>
                <a:lnTo>
                  <a:pt x="560" y="1109"/>
                </a:lnTo>
                <a:lnTo>
                  <a:pt x="547" y="1122"/>
                </a:lnTo>
                <a:lnTo>
                  <a:pt x="532" y="1136"/>
                </a:lnTo>
                <a:lnTo>
                  <a:pt x="516" y="1146"/>
                </a:lnTo>
                <a:lnTo>
                  <a:pt x="501" y="1157"/>
                </a:lnTo>
                <a:lnTo>
                  <a:pt x="484" y="1165"/>
                </a:lnTo>
                <a:lnTo>
                  <a:pt x="466" y="1172"/>
                </a:lnTo>
                <a:lnTo>
                  <a:pt x="274" y="1172"/>
                </a:lnTo>
                <a:lnTo>
                  <a:pt x="257" y="1165"/>
                </a:lnTo>
                <a:lnTo>
                  <a:pt x="240" y="1157"/>
                </a:lnTo>
                <a:lnTo>
                  <a:pt x="224" y="1146"/>
                </a:lnTo>
                <a:lnTo>
                  <a:pt x="209" y="1136"/>
                </a:lnTo>
                <a:lnTo>
                  <a:pt x="194" y="1122"/>
                </a:lnTo>
                <a:lnTo>
                  <a:pt x="182" y="1109"/>
                </a:lnTo>
                <a:lnTo>
                  <a:pt x="169" y="1096"/>
                </a:lnTo>
                <a:lnTo>
                  <a:pt x="157" y="1080"/>
                </a:lnTo>
                <a:lnTo>
                  <a:pt x="147" y="1065"/>
                </a:lnTo>
                <a:lnTo>
                  <a:pt x="138" y="1048"/>
                </a:lnTo>
                <a:lnTo>
                  <a:pt x="130" y="1030"/>
                </a:lnTo>
                <a:lnTo>
                  <a:pt x="124" y="1011"/>
                </a:lnTo>
                <a:lnTo>
                  <a:pt x="119" y="994"/>
                </a:lnTo>
                <a:lnTo>
                  <a:pt x="115" y="975"/>
                </a:lnTo>
                <a:lnTo>
                  <a:pt x="113" y="954"/>
                </a:lnTo>
                <a:lnTo>
                  <a:pt x="113" y="934"/>
                </a:lnTo>
                <a:close/>
              </a:path>
            </a:pathLst>
          </a:custGeom>
          <a:solidFill>
            <a:srgbClr val="F9B15D"/>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p:cNvSpPr>
            <a:spLocks noGrp="1"/>
          </p:cNvSpPr>
          <p:nvPr>
            <p:ph type="ctrTitle"/>
          </p:nvPr>
        </p:nvSpPr>
        <p:spPr>
          <a:xfrm>
            <a:off x="1116608" y="332656"/>
            <a:ext cx="4895255" cy="720080"/>
          </a:xfrm>
        </p:spPr>
        <p:txBody>
          <a:bodyPr anchor="b"/>
          <a:lstStyle>
            <a:lvl1pPr algn="l">
              <a:defRPr sz="2400">
                <a:solidFill>
                  <a:schemeClr val="bg1"/>
                </a:solidFill>
              </a:defRPr>
            </a:lvl1pPr>
          </a:lstStyle>
          <a:p>
            <a:r>
              <a:rPr lang="en-US" dirty="0" smtClean="0"/>
              <a:t>Click to edit</a:t>
            </a:r>
            <a:endParaRPr lang="en-ZA" dirty="0"/>
          </a:p>
        </p:txBody>
      </p:sp>
      <p:sp>
        <p:nvSpPr>
          <p:cNvPr id="3" name="Subtitle 2"/>
          <p:cNvSpPr>
            <a:spLocks noGrp="1"/>
          </p:cNvSpPr>
          <p:nvPr>
            <p:ph type="subTitle" idx="1"/>
          </p:nvPr>
        </p:nvSpPr>
        <p:spPr>
          <a:xfrm>
            <a:off x="1116608" y="1097036"/>
            <a:ext cx="4895255" cy="648072"/>
          </a:xfrm>
        </p:spPr>
        <p:txBody>
          <a:bodyPr tIns="36000">
            <a:noAutofit/>
          </a:bodyPr>
          <a:lstStyle>
            <a:lvl1pPr marL="0" indent="0" algn="l">
              <a:buNone/>
              <a:defRPr sz="18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4904"/>
            <a:ext cx="9144000" cy="1728192"/>
          </a:xfrm>
          <a:prstGeom prst="rect">
            <a:avLst/>
          </a:prstGeom>
        </p:spPr>
      </p:pic>
    </p:spTree>
    <p:extLst>
      <p:ext uri="{BB962C8B-B14F-4D97-AF65-F5344CB8AC3E}">
        <p14:creationId xmlns:p14="http://schemas.microsoft.com/office/powerpoint/2010/main" val="630498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vider Evan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20" name="Freeform 43"/>
          <p:cNvSpPr>
            <a:spLocks noEditPoints="1"/>
          </p:cNvSpPr>
          <p:nvPr userDrawn="1"/>
        </p:nvSpPr>
        <p:spPr bwMode="auto">
          <a:xfrm>
            <a:off x="72440" y="698500"/>
            <a:ext cx="5460142" cy="1866404"/>
          </a:xfrm>
          <a:custGeom>
            <a:avLst/>
            <a:gdLst>
              <a:gd name="T0" fmla="*/ 1284 w 3460"/>
              <a:gd name="T1" fmla="*/ 957 h 1172"/>
              <a:gd name="T2" fmla="*/ 1405 w 3460"/>
              <a:gd name="T3" fmla="*/ 923 h 1172"/>
              <a:gd name="T4" fmla="*/ 1549 w 3460"/>
              <a:gd name="T5" fmla="*/ 952 h 1172"/>
              <a:gd name="T6" fmla="*/ 1665 w 3460"/>
              <a:gd name="T7" fmla="*/ 990 h 1172"/>
              <a:gd name="T8" fmla="*/ 3036 w 3460"/>
              <a:gd name="T9" fmla="*/ 1082 h 1172"/>
              <a:gd name="T10" fmla="*/ 2483 w 3460"/>
              <a:gd name="T11" fmla="*/ 1172 h 1172"/>
              <a:gd name="T12" fmla="*/ 1162 w 3460"/>
              <a:gd name="T13" fmla="*/ 1021 h 1172"/>
              <a:gd name="T14" fmla="*/ 945 w 3460"/>
              <a:gd name="T15" fmla="*/ 1146 h 1172"/>
              <a:gd name="T16" fmla="*/ 948 w 3460"/>
              <a:gd name="T17" fmla="*/ 819 h 1172"/>
              <a:gd name="T18" fmla="*/ 1363 w 3460"/>
              <a:gd name="T19" fmla="*/ 577 h 1172"/>
              <a:gd name="T20" fmla="*/ 1964 w 3460"/>
              <a:gd name="T21" fmla="*/ 725 h 1172"/>
              <a:gd name="T22" fmla="*/ 1903 w 3460"/>
              <a:gd name="T23" fmla="*/ 1172 h 1172"/>
              <a:gd name="T24" fmla="*/ 1816 w 3460"/>
              <a:gd name="T25" fmla="*/ 883 h 1172"/>
              <a:gd name="T26" fmla="*/ 1557 w 3460"/>
              <a:gd name="T27" fmla="*/ 698 h 1172"/>
              <a:gd name="T28" fmla="*/ 1229 w 3460"/>
              <a:gd name="T29" fmla="*/ 721 h 1172"/>
              <a:gd name="T30" fmla="*/ 998 w 3460"/>
              <a:gd name="T31" fmla="*/ 938 h 1172"/>
              <a:gd name="T32" fmla="*/ 631 w 3460"/>
              <a:gd name="T33" fmla="*/ 823 h 1172"/>
              <a:gd name="T34" fmla="*/ 313 w 3460"/>
              <a:gd name="T35" fmla="*/ 656 h 1172"/>
              <a:gd name="T36" fmla="*/ 86 w 3460"/>
              <a:gd name="T37" fmla="*/ 934 h 1172"/>
              <a:gd name="T38" fmla="*/ 190 w 3460"/>
              <a:gd name="T39" fmla="*/ 1153 h 1172"/>
              <a:gd name="T40" fmla="*/ 61 w 3460"/>
              <a:gd name="T41" fmla="*/ 888 h 1172"/>
              <a:gd name="T42" fmla="*/ 251 w 3460"/>
              <a:gd name="T43" fmla="*/ 583 h 1172"/>
              <a:gd name="T44" fmla="*/ 612 w 3460"/>
              <a:gd name="T45" fmla="*/ 652 h 1172"/>
              <a:gd name="T46" fmla="*/ 679 w 3460"/>
              <a:gd name="T47" fmla="*/ 1013 h 1172"/>
              <a:gd name="T48" fmla="*/ 608 w 3460"/>
              <a:gd name="T49" fmla="*/ 1088 h 1172"/>
              <a:gd name="T50" fmla="*/ 330 w 3460"/>
              <a:gd name="T51" fmla="*/ 234 h 1172"/>
              <a:gd name="T52" fmla="*/ 244 w 3460"/>
              <a:gd name="T53" fmla="*/ 291 h 1172"/>
              <a:gd name="T54" fmla="*/ 347 w 3460"/>
              <a:gd name="T55" fmla="*/ 270 h 1172"/>
              <a:gd name="T56" fmla="*/ 98 w 3460"/>
              <a:gd name="T57" fmla="*/ 397 h 1172"/>
              <a:gd name="T58" fmla="*/ 94 w 3460"/>
              <a:gd name="T59" fmla="*/ 153 h 1172"/>
              <a:gd name="T60" fmla="*/ 313 w 3460"/>
              <a:gd name="T61" fmla="*/ 0 h 1172"/>
              <a:gd name="T62" fmla="*/ 535 w 3460"/>
              <a:gd name="T63" fmla="*/ 151 h 1172"/>
              <a:gd name="T64" fmla="*/ 478 w 3460"/>
              <a:gd name="T65" fmla="*/ 412 h 1172"/>
              <a:gd name="T66" fmla="*/ 418 w 3460"/>
              <a:gd name="T67" fmla="*/ 1071 h 1172"/>
              <a:gd name="T68" fmla="*/ 318 w 3460"/>
              <a:gd name="T69" fmla="*/ 1084 h 1172"/>
              <a:gd name="T70" fmla="*/ 420 w 3460"/>
              <a:gd name="T71" fmla="*/ 1103 h 1172"/>
              <a:gd name="T72" fmla="*/ 509 w 3460"/>
              <a:gd name="T73" fmla="*/ 1000 h 1172"/>
              <a:gd name="T74" fmla="*/ 439 w 3460"/>
              <a:gd name="T75" fmla="*/ 1071 h 1172"/>
              <a:gd name="T76" fmla="*/ 553 w 3460"/>
              <a:gd name="T77" fmla="*/ 890 h 1172"/>
              <a:gd name="T78" fmla="*/ 507 w 3460"/>
              <a:gd name="T79" fmla="*/ 961 h 1172"/>
              <a:gd name="T80" fmla="*/ 516 w 3460"/>
              <a:gd name="T81" fmla="*/ 854 h 1172"/>
              <a:gd name="T82" fmla="*/ 443 w 3460"/>
              <a:gd name="T83" fmla="*/ 781 h 1172"/>
              <a:gd name="T84" fmla="*/ 493 w 3460"/>
              <a:gd name="T85" fmla="*/ 865 h 1172"/>
              <a:gd name="T86" fmla="*/ 318 w 3460"/>
              <a:gd name="T87" fmla="*/ 785 h 1172"/>
              <a:gd name="T88" fmla="*/ 416 w 3460"/>
              <a:gd name="T89" fmla="*/ 796 h 1172"/>
              <a:gd name="T90" fmla="*/ 182 w 3460"/>
              <a:gd name="T91" fmla="*/ 971 h 1172"/>
              <a:gd name="T92" fmla="*/ 232 w 3460"/>
              <a:gd name="T93" fmla="*/ 913 h 1172"/>
              <a:gd name="T94" fmla="*/ 374 w 3460"/>
              <a:gd name="T95" fmla="*/ 1040 h 1172"/>
              <a:gd name="T96" fmla="*/ 478 w 3460"/>
              <a:gd name="T97" fmla="*/ 956 h 1172"/>
              <a:gd name="T98" fmla="*/ 414 w 3460"/>
              <a:gd name="T99" fmla="*/ 836 h 1172"/>
              <a:gd name="T100" fmla="*/ 286 w 3460"/>
              <a:gd name="T101" fmla="*/ 875 h 1172"/>
              <a:gd name="T102" fmla="*/ 299 w 3460"/>
              <a:gd name="T103" fmla="*/ 1009 h 1172"/>
              <a:gd name="T104" fmla="*/ 207 w 3460"/>
              <a:gd name="T105" fmla="*/ 1038 h 1172"/>
              <a:gd name="T106" fmla="*/ 303 w 3460"/>
              <a:gd name="T107" fmla="*/ 1059 h 1172"/>
              <a:gd name="T108" fmla="*/ 261 w 3460"/>
              <a:gd name="T109" fmla="*/ 773 h 1172"/>
              <a:gd name="T110" fmla="*/ 244 w 3460"/>
              <a:gd name="T111" fmla="*/ 863 h 1172"/>
              <a:gd name="T112" fmla="*/ 284 w 3460"/>
              <a:gd name="T113" fmla="*/ 775 h 1172"/>
              <a:gd name="T114" fmla="*/ 207 w 3460"/>
              <a:gd name="T115" fmla="*/ 735 h 1172"/>
              <a:gd name="T116" fmla="*/ 535 w 3460"/>
              <a:gd name="T117" fmla="*/ 735 h 1172"/>
              <a:gd name="T118" fmla="*/ 610 w 3460"/>
              <a:gd name="T119" fmla="*/ 1030 h 1172"/>
              <a:gd name="T120" fmla="*/ 240 w 3460"/>
              <a:gd name="T121" fmla="*/ 1157 h 1172"/>
              <a:gd name="T122" fmla="*/ 113 w 3460"/>
              <a:gd name="T123" fmla="*/ 9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0" h="1172">
                <a:moveTo>
                  <a:pt x="1179" y="998"/>
                </a:moveTo>
                <a:lnTo>
                  <a:pt x="1185" y="992"/>
                </a:lnTo>
                <a:lnTo>
                  <a:pt x="1188" y="992"/>
                </a:lnTo>
                <a:lnTo>
                  <a:pt x="1192" y="992"/>
                </a:lnTo>
                <a:lnTo>
                  <a:pt x="1198" y="990"/>
                </a:lnTo>
                <a:lnTo>
                  <a:pt x="1208" y="984"/>
                </a:lnTo>
                <a:lnTo>
                  <a:pt x="1215" y="977"/>
                </a:lnTo>
                <a:lnTo>
                  <a:pt x="1227" y="973"/>
                </a:lnTo>
                <a:lnTo>
                  <a:pt x="1240" y="973"/>
                </a:lnTo>
                <a:lnTo>
                  <a:pt x="1248" y="969"/>
                </a:lnTo>
                <a:lnTo>
                  <a:pt x="1254" y="965"/>
                </a:lnTo>
                <a:lnTo>
                  <a:pt x="1261" y="965"/>
                </a:lnTo>
                <a:lnTo>
                  <a:pt x="1267" y="965"/>
                </a:lnTo>
                <a:lnTo>
                  <a:pt x="1284" y="957"/>
                </a:lnTo>
                <a:lnTo>
                  <a:pt x="1300" y="950"/>
                </a:lnTo>
                <a:lnTo>
                  <a:pt x="1309" y="948"/>
                </a:lnTo>
                <a:lnTo>
                  <a:pt x="1317" y="948"/>
                </a:lnTo>
                <a:lnTo>
                  <a:pt x="1325" y="944"/>
                </a:lnTo>
                <a:lnTo>
                  <a:pt x="1332" y="938"/>
                </a:lnTo>
                <a:lnTo>
                  <a:pt x="1350" y="938"/>
                </a:lnTo>
                <a:lnTo>
                  <a:pt x="1365" y="938"/>
                </a:lnTo>
                <a:lnTo>
                  <a:pt x="1371" y="931"/>
                </a:lnTo>
                <a:lnTo>
                  <a:pt x="1375" y="927"/>
                </a:lnTo>
                <a:lnTo>
                  <a:pt x="1377" y="925"/>
                </a:lnTo>
                <a:lnTo>
                  <a:pt x="1380" y="923"/>
                </a:lnTo>
                <a:lnTo>
                  <a:pt x="1384" y="923"/>
                </a:lnTo>
                <a:lnTo>
                  <a:pt x="1390" y="923"/>
                </a:lnTo>
                <a:lnTo>
                  <a:pt x="1405" y="923"/>
                </a:lnTo>
                <a:lnTo>
                  <a:pt x="1421" y="921"/>
                </a:lnTo>
                <a:lnTo>
                  <a:pt x="1432" y="927"/>
                </a:lnTo>
                <a:lnTo>
                  <a:pt x="1446" y="932"/>
                </a:lnTo>
                <a:lnTo>
                  <a:pt x="1453" y="929"/>
                </a:lnTo>
                <a:lnTo>
                  <a:pt x="1459" y="927"/>
                </a:lnTo>
                <a:lnTo>
                  <a:pt x="1465" y="925"/>
                </a:lnTo>
                <a:lnTo>
                  <a:pt x="1473" y="927"/>
                </a:lnTo>
                <a:lnTo>
                  <a:pt x="1480" y="931"/>
                </a:lnTo>
                <a:lnTo>
                  <a:pt x="1486" y="934"/>
                </a:lnTo>
                <a:lnTo>
                  <a:pt x="1494" y="932"/>
                </a:lnTo>
                <a:lnTo>
                  <a:pt x="1501" y="931"/>
                </a:lnTo>
                <a:lnTo>
                  <a:pt x="1513" y="936"/>
                </a:lnTo>
                <a:lnTo>
                  <a:pt x="1525" y="942"/>
                </a:lnTo>
                <a:lnTo>
                  <a:pt x="1549" y="952"/>
                </a:lnTo>
                <a:lnTo>
                  <a:pt x="1576" y="963"/>
                </a:lnTo>
                <a:lnTo>
                  <a:pt x="1582" y="965"/>
                </a:lnTo>
                <a:lnTo>
                  <a:pt x="1586" y="967"/>
                </a:lnTo>
                <a:lnTo>
                  <a:pt x="1592" y="971"/>
                </a:lnTo>
                <a:lnTo>
                  <a:pt x="1597" y="975"/>
                </a:lnTo>
                <a:lnTo>
                  <a:pt x="1611" y="975"/>
                </a:lnTo>
                <a:lnTo>
                  <a:pt x="1624" y="975"/>
                </a:lnTo>
                <a:lnTo>
                  <a:pt x="1630" y="980"/>
                </a:lnTo>
                <a:lnTo>
                  <a:pt x="1636" y="984"/>
                </a:lnTo>
                <a:lnTo>
                  <a:pt x="1642" y="986"/>
                </a:lnTo>
                <a:lnTo>
                  <a:pt x="1647" y="986"/>
                </a:lnTo>
                <a:lnTo>
                  <a:pt x="1655" y="986"/>
                </a:lnTo>
                <a:lnTo>
                  <a:pt x="1661" y="988"/>
                </a:lnTo>
                <a:lnTo>
                  <a:pt x="1665" y="990"/>
                </a:lnTo>
                <a:lnTo>
                  <a:pt x="1670" y="996"/>
                </a:lnTo>
                <a:lnTo>
                  <a:pt x="1171" y="1013"/>
                </a:lnTo>
                <a:lnTo>
                  <a:pt x="1175" y="1005"/>
                </a:lnTo>
                <a:lnTo>
                  <a:pt x="1179" y="998"/>
                </a:lnTo>
                <a:close/>
                <a:moveTo>
                  <a:pt x="3460" y="1172"/>
                </a:moveTo>
                <a:lnTo>
                  <a:pt x="3441" y="1151"/>
                </a:lnTo>
                <a:lnTo>
                  <a:pt x="3401" y="1172"/>
                </a:lnTo>
                <a:lnTo>
                  <a:pt x="3460" y="1172"/>
                </a:lnTo>
                <a:close/>
                <a:moveTo>
                  <a:pt x="3261" y="1172"/>
                </a:moveTo>
                <a:lnTo>
                  <a:pt x="3284" y="1040"/>
                </a:lnTo>
                <a:lnTo>
                  <a:pt x="3161" y="984"/>
                </a:lnTo>
                <a:lnTo>
                  <a:pt x="3076" y="1094"/>
                </a:lnTo>
                <a:lnTo>
                  <a:pt x="3055" y="1088"/>
                </a:lnTo>
                <a:lnTo>
                  <a:pt x="3036" y="1082"/>
                </a:lnTo>
                <a:lnTo>
                  <a:pt x="3015" y="1078"/>
                </a:lnTo>
                <a:lnTo>
                  <a:pt x="2994" y="1075"/>
                </a:lnTo>
                <a:lnTo>
                  <a:pt x="2963" y="938"/>
                </a:lnTo>
                <a:lnTo>
                  <a:pt x="2829" y="936"/>
                </a:lnTo>
                <a:lnTo>
                  <a:pt x="2792" y="1067"/>
                </a:lnTo>
                <a:lnTo>
                  <a:pt x="2771" y="1069"/>
                </a:lnTo>
                <a:lnTo>
                  <a:pt x="2748" y="1073"/>
                </a:lnTo>
                <a:lnTo>
                  <a:pt x="2727" y="1076"/>
                </a:lnTo>
                <a:lnTo>
                  <a:pt x="2706" y="1080"/>
                </a:lnTo>
                <a:lnTo>
                  <a:pt x="2625" y="971"/>
                </a:lnTo>
                <a:lnTo>
                  <a:pt x="2500" y="1021"/>
                </a:lnTo>
                <a:lnTo>
                  <a:pt x="2519" y="1153"/>
                </a:lnTo>
                <a:lnTo>
                  <a:pt x="2500" y="1163"/>
                </a:lnTo>
                <a:lnTo>
                  <a:pt x="2483" y="1172"/>
                </a:lnTo>
                <a:lnTo>
                  <a:pt x="3261" y="1172"/>
                </a:lnTo>
                <a:close/>
                <a:moveTo>
                  <a:pt x="2421" y="1172"/>
                </a:moveTo>
                <a:lnTo>
                  <a:pt x="2341" y="1122"/>
                </a:lnTo>
                <a:lnTo>
                  <a:pt x="2287" y="1172"/>
                </a:lnTo>
                <a:lnTo>
                  <a:pt x="2421" y="1172"/>
                </a:lnTo>
                <a:close/>
                <a:moveTo>
                  <a:pt x="1200" y="1172"/>
                </a:moveTo>
                <a:lnTo>
                  <a:pt x="1167" y="1048"/>
                </a:lnTo>
                <a:lnTo>
                  <a:pt x="1163" y="1046"/>
                </a:lnTo>
                <a:lnTo>
                  <a:pt x="1158" y="1044"/>
                </a:lnTo>
                <a:lnTo>
                  <a:pt x="1156" y="1040"/>
                </a:lnTo>
                <a:lnTo>
                  <a:pt x="1154" y="1034"/>
                </a:lnTo>
                <a:lnTo>
                  <a:pt x="1154" y="1028"/>
                </a:lnTo>
                <a:lnTo>
                  <a:pt x="1158" y="1025"/>
                </a:lnTo>
                <a:lnTo>
                  <a:pt x="1162" y="1021"/>
                </a:lnTo>
                <a:lnTo>
                  <a:pt x="1167" y="1019"/>
                </a:lnTo>
                <a:lnTo>
                  <a:pt x="1674" y="1002"/>
                </a:lnTo>
                <a:lnTo>
                  <a:pt x="1680" y="1002"/>
                </a:lnTo>
                <a:lnTo>
                  <a:pt x="1684" y="1005"/>
                </a:lnTo>
                <a:lnTo>
                  <a:pt x="1688" y="1009"/>
                </a:lnTo>
                <a:lnTo>
                  <a:pt x="1688" y="1015"/>
                </a:lnTo>
                <a:lnTo>
                  <a:pt x="1688" y="1021"/>
                </a:lnTo>
                <a:lnTo>
                  <a:pt x="1684" y="1025"/>
                </a:lnTo>
                <a:lnTo>
                  <a:pt x="1680" y="1028"/>
                </a:lnTo>
                <a:lnTo>
                  <a:pt x="1674" y="1028"/>
                </a:lnTo>
                <a:lnTo>
                  <a:pt x="1669" y="1028"/>
                </a:lnTo>
                <a:lnTo>
                  <a:pt x="1640" y="1172"/>
                </a:lnTo>
                <a:lnTo>
                  <a:pt x="1200" y="1172"/>
                </a:lnTo>
                <a:close/>
                <a:moveTo>
                  <a:pt x="945" y="1146"/>
                </a:moveTo>
                <a:lnTo>
                  <a:pt x="945" y="1159"/>
                </a:lnTo>
                <a:lnTo>
                  <a:pt x="945" y="1172"/>
                </a:lnTo>
                <a:lnTo>
                  <a:pt x="743" y="1172"/>
                </a:lnTo>
                <a:lnTo>
                  <a:pt x="745" y="1086"/>
                </a:lnTo>
                <a:lnTo>
                  <a:pt x="848" y="1063"/>
                </a:lnTo>
                <a:lnTo>
                  <a:pt x="850" y="1046"/>
                </a:lnTo>
                <a:lnTo>
                  <a:pt x="854" y="1028"/>
                </a:lnTo>
                <a:lnTo>
                  <a:pt x="858" y="1011"/>
                </a:lnTo>
                <a:lnTo>
                  <a:pt x="864" y="996"/>
                </a:lnTo>
                <a:lnTo>
                  <a:pt x="779" y="932"/>
                </a:lnTo>
                <a:lnTo>
                  <a:pt x="824" y="833"/>
                </a:lnTo>
                <a:lnTo>
                  <a:pt x="929" y="848"/>
                </a:lnTo>
                <a:lnTo>
                  <a:pt x="939" y="835"/>
                </a:lnTo>
                <a:lnTo>
                  <a:pt x="948" y="819"/>
                </a:lnTo>
                <a:lnTo>
                  <a:pt x="960" y="806"/>
                </a:lnTo>
                <a:lnTo>
                  <a:pt x="969" y="790"/>
                </a:lnTo>
                <a:lnTo>
                  <a:pt x="918" y="698"/>
                </a:lnTo>
                <a:lnTo>
                  <a:pt x="996" y="623"/>
                </a:lnTo>
                <a:lnTo>
                  <a:pt x="1089" y="681"/>
                </a:lnTo>
                <a:lnTo>
                  <a:pt x="1115" y="664"/>
                </a:lnTo>
                <a:lnTo>
                  <a:pt x="1142" y="646"/>
                </a:lnTo>
                <a:lnTo>
                  <a:pt x="1127" y="541"/>
                </a:lnTo>
                <a:lnTo>
                  <a:pt x="1229" y="501"/>
                </a:lnTo>
                <a:lnTo>
                  <a:pt x="1294" y="589"/>
                </a:lnTo>
                <a:lnTo>
                  <a:pt x="1311" y="585"/>
                </a:lnTo>
                <a:lnTo>
                  <a:pt x="1329" y="583"/>
                </a:lnTo>
                <a:lnTo>
                  <a:pt x="1346" y="579"/>
                </a:lnTo>
                <a:lnTo>
                  <a:pt x="1363" y="577"/>
                </a:lnTo>
                <a:lnTo>
                  <a:pt x="1392" y="472"/>
                </a:lnTo>
                <a:lnTo>
                  <a:pt x="1501" y="474"/>
                </a:lnTo>
                <a:lnTo>
                  <a:pt x="1528" y="583"/>
                </a:lnTo>
                <a:lnTo>
                  <a:pt x="1544" y="587"/>
                </a:lnTo>
                <a:lnTo>
                  <a:pt x="1561" y="591"/>
                </a:lnTo>
                <a:lnTo>
                  <a:pt x="1578" y="595"/>
                </a:lnTo>
                <a:lnTo>
                  <a:pt x="1594" y="600"/>
                </a:lnTo>
                <a:lnTo>
                  <a:pt x="1663" y="512"/>
                </a:lnTo>
                <a:lnTo>
                  <a:pt x="1763" y="556"/>
                </a:lnTo>
                <a:lnTo>
                  <a:pt x="1743" y="669"/>
                </a:lnTo>
                <a:lnTo>
                  <a:pt x="1766" y="687"/>
                </a:lnTo>
                <a:lnTo>
                  <a:pt x="1790" y="704"/>
                </a:lnTo>
                <a:lnTo>
                  <a:pt x="1889" y="646"/>
                </a:lnTo>
                <a:lnTo>
                  <a:pt x="1964" y="725"/>
                </a:lnTo>
                <a:lnTo>
                  <a:pt x="1903" y="825"/>
                </a:lnTo>
                <a:lnTo>
                  <a:pt x="1912" y="840"/>
                </a:lnTo>
                <a:lnTo>
                  <a:pt x="1922" y="854"/>
                </a:lnTo>
                <a:lnTo>
                  <a:pt x="1932" y="869"/>
                </a:lnTo>
                <a:lnTo>
                  <a:pt x="1939" y="884"/>
                </a:lnTo>
                <a:lnTo>
                  <a:pt x="2056" y="873"/>
                </a:lnTo>
                <a:lnTo>
                  <a:pt x="2093" y="975"/>
                </a:lnTo>
                <a:lnTo>
                  <a:pt x="1997" y="1042"/>
                </a:lnTo>
                <a:lnTo>
                  <a:pt x="2001" y="1067"/>
                </a:lnTo>
                <a:lnTo>
                  <a:pt x="2005" y="1090"/>
                </a:lnTo>
                <a:lnTo>
                  <a:pt x="2118" y="1121"/>
                </a:lnTo>
                <a:lnTo>
                  <a:pt x="2116" y="1172"/>
                </a:lnTo>
                <a:lnTo>
                  <a:pt x="1903" y="1172"/>
                </a:lnTo>
                <a:lnTo>
                  <a:pt x="1903" y="1172"/>
                </a:lnTo>
                <a:lnTo>
                  <a:pt x="1903" y="1170"/>
                </a:lnTo>
                <a:lnTo>
                  <a:pt x="1903" y="1147"/>
                </a:lnTo>
                <a:lnTo>
                  <a:pt x="1903" y="1122"/>
                </a:lnTo>
                <a:lnTo>
                  <a:pt x="1899" y="1098"/>
                </a:lnTo>
                <a:lnTo>
                  <a:pt x="1897" y="1075"/>
                </a:lnTo>
                <a:lnTo>
                  <a:pt x="1891" y="1051"/>
                </a:lnTo>
                <a:lnTo>
                  <a:pt x="1886" y="1028"/>
                </a:lnTo>
                <a:lnTo>
                  <a:pt x="1878" y="1005"/>
                </a:lnTo>
                <a:lnTo>
                  <a:pt x="1870" y="984"/>
                </a:lnTo>
                <a:lnTo>
                  <a:pt x="1863" y="963"/>
                </a:lnTo>
                <a:lnTo>
                  <a:pt x="1851" y="942"/>
                </a:lnTo>
                <a:lnTo>
                  <a:pt x="1841" y="921"/>
                </a:lnTo>
                <a:lnTo>
                  <a:pt x="1828" y="902"/>
                </a:lnTo>
                <a:lnTo>
                  <a:pt x="1816" y="883"/>
                </a:lnTo>
                <a:lnTo>
                  <a:pt x="1803" y="863"/>
                </a:lnTo>
                <a:lnTo>
                  <a:pt x="1788" y="846"/>
                </a:lnTo>
                <a:lnTo>
                  <a:pt x="1772" y="829"/>
                </a:lnTo>
                <a:lnTo>
                  <a:pt x="1757" y="813"/>
                </a:lnTo>
                <a:lnTo>
                  <a:pt x="1740" y="796"/>
                </a:lnTo>
                <a:lnTo>
                  <a:pt x="1722" y="783"/>
                </a:lnTo>
                <a:lnTo>
                  <a:pt x="1703" y="769"/>
                </a:lnTo>
                <a:lnTo>
                  <a:pt x="1684" y="756"/>
                </a:lnTo>
                <a:lnTo>
                  <a:pt x="1665" y="742"/>
                </a:lnTo>
                <a:lnTo>
                  <a:pt x="1644" y="733"/>
                </a:lnTo>
                <a:lnTo>
                  <a:pt x="1622" y="721"/>
                </a:lnTo>
                <a:lnTo>
                  <a:pt x="1601" y="714"/>
                </a:lnTo>
                <a:lnTo>
                  <a:pt x="1578" y="704"/>
                </a:lnTo>
                <a:lnTo>
                  <a:pt x="1557" y="698"/>
                </a:lnTo>
                <a:lnTo>
                  <a:pt x="1534" y="693"/>
                </a:lnTo>
                <a:lnTo>
                  <a:pt x="1509" y="687"/>
                </a:lnTo>
                <a:lnTo>
                  <a:pt x="1486" y="683"/>
                </a:lnTo>
                <a:lnTo>
                  <a:pt x="1461" y="681"/>
                </a:lnTo>
                <a:lnTo>
                  <a:pt x="1438" y="679"/>
                </a:lnTo>
                <a:lnTo>
                  <a:pt x="1413" y="679"/>
                </a:lnTo>
                <a:lnTo>
                  <a:pt x="1388" y="681"/>
                </a:lnTo>
                <a:lnTo>
                  <a:pt x="1363" y="683"/>
                </a:lnTo>
                <a:lnTo>
                  <a:pt x="1340" y="687"/>
                </a:lnTo>
                <a:lnTo>
                  <a:pt x="1317" y="691"/>
                </a:lnTo>
                <a:lnTo>
                  <a:pt x="1294" y="696"/>
                </a:lnTo>
                <a:lnTo>
                  <a:pt x="1271" y="704"/>
                </a:lnTo>
                <a:lnTo>
                  <a:pt x="1250" y="712"/>
                </a:lnTo>
                <a:lnTo>
                  <a:pt x="1229" y="721"/>
                </a:lnTo>
                <a:lnTo>
                  <a:pt x="1208" y="731"/>
                </a:lnTo>
                <a:lnTo>
                  <a:pt x="1186" y="742"/>
                </a:lnTo>
                <a:lnTo>
                  <a:pt x="1167" y="754"/>
                </a:lnTo>
                <a:lnTo>
                  <a:pt x="1148" y="767"/>
                </a:lnTo>
                <a:lnTo>
                  <a:pt x="1129" y="781"/>
                </a:lnTo>
                <a:lnTo>
                  <a:pt x="1112" y="794"/>
                </a:lnTo>
                <a:lnTo>
                  <a:pt x="1094" y="810"/>
                </a:lnTo>
                <a:lnTo>
                  <a:pt x="1079" y="827"/>
                </a:lnTo>
                <a:lnTo>
                  <a:pt x="1062" y="844"/>
                </a:lnTo>
                <a:lnTo>
                  <a:pt x="1048" y="861"/>
                </a:lnTo>
                <a:lnTo>
                  <a:pt x="1035" y="879"/>
                </a:lnTo>
                <a:lnTo>
                  <a:pt x="1021" y="898"/>
                </a:lnTo>
                <a:lnTo>
                  <a:pt x="1008" y="919"/>
                </a:lnTo>
                <a:lnTo>
                  <a:pt x="998" y="938"/>
                </a:lnTo>
                <a:lnTo>
                  <a:pt x="987" y="959"/>
                </a:lnTo>
                <a:lnTo>
                  <a:pt x="979" y="980"/>
                </a:lnTo>
                <a:lnTo>
                  <a:pt x="969" y="1003"/>
                </a:lnTo>
                <a:lnTo>
                  <a:pt x="964" y="1027"/>
                </a:lnTo>
                <a:lnTo>
                  <a:pt x="958" y="1050"/>
                </a:lnTo>
                <a:lnTo>
                  <a:pt x="952" y="1073"/>
                </a:lnTo>
                <a:lnTo>
                  <a:pt x="948" y="1096"/>
                </a:lnTo>
                <a:lnTo>
                  <a:pt x="946" y="1121"/>
                </a:lnTo>
                <a:lnTo>
                  <a:pt x="945" y="1146"/>
                </a:lnTo>
                <a:close/>
                <a:moveTo>
                  <a:pt x="655" y="934"/>
                </a:moveTo>
                <a:lnTo>
                  <a:pt x="653" y="906"/>
                </a:lnTo>
                <a:lnTo>
                  <a:pt x="649" y="877"/>
                </a:lnTo>
                <a:lnTo>
                  <a:pt x="641" y="850"/>
                </a:lnTo>
                <a:lnTo>
                  <a:pt x="631" y="823"/>
                </a:lnTo>
                <a:lnTo>
                  <a:pt x="620" y="798"/>
                </a:lnTo>
                <a:lnTo>
                  <a:pt x="606" y="775"/>
                </a:lnTo>
                <a:lnTo>
                  <a:pt x="589" y="754"/>
                </a:lnTo>
                <a:lnTo>
                  <a:pt x="572" y="733"/>
                </a:lnTo>
                <a:lnTo>
                  <a:pt x="551" y="716"/>
                </a:lnTo>
                <a:lnTo>
                  <a:pt x="530" y="698"/>
                </a:lnTo>
                <a:lnTo>
                  <a:pt x="505" y="685"/>
                </a:lnTo>
                <a:lnTo>
                  <a:pt x="482" y="673"/>
                </a:lnTo>
                <a:lnTo>
                  <a:pt x="455" y="664"/>
                </a:lnTo>
                <a:lnTo>
                  <a:pt x="428" y="656"/>
                </a:lnTo>
                <a:lnTo>
                  <a:pt x="399" y="652"/>
                </a:lnTo>
                <a:lnTo>
                  <a:pt x="370" y="650"/>
                </a:lnTo>
                <a:lnTo>
                  <a:pt x="341" y="652"/>
                </a:lnTo>
                <a:lnTo>
                  <a:pt x="313" y="656"/>
                </a:lnTo>
                <a:lnTo>
                  <a:pt x="286" y="664"/>
                </a:lnTo>
                <a:lnTo>
                  <a:pt x="261" y="673"/>
                </a:lnTo>
                <a:lnTo>
                  <a:pt x="236" y="685"/>
                </a:lnTo>
                <a:lnTo>
                  <a:pt x="211" y="698"/>
                </a:lnTo>
                <a:lnTo>
                  <a:pt x="190" y="716"/>
                </a:lnTo>
                <a:lnTo>
                  <a:pt x="171" y="733"/>
                </a:lnTo>
                <a:lnTo>
                  <a:pt x="151" y="754"/>
                </a:lnTo>
                <a:lnTo>
                  <a:pt x="136" y="775"/>
                </a:lnTo>
                <a:lnTo>
                  <a:pt x="121" y="798"/>
                </a:lnTo>
                <a:lnTo>
                  <a:pt x="109" y="823"/>
                </a:lnTo>
                <a:lnTo>
                  <a:pt x="99" y="850"/>
                </a:lnTo>
                <a:lnTo>
                  <a:pt x="92" y="877"/>
                </a:lnTo>
                <a:lnTo>
                  <a:pt x="88" y="906"/>
                </a:lnTo>
                <a:lnTo>
                  <a:pt x="86" y="934"/>
                </a:lnTo>
                <a:lnTo>
                  <a:pt x="88" y="954"/>
                </a:lnTo>
                <a:lnTo>
                  <a:pt x="90" y="971"/>
                </a:lnTo>
                <a:lnTo>
                  <a:pt x="92" y="990"/>
                </a:lnTo>
                <a:lnTo>
                  <a:pt x="96" y="1007"/>
                </a:lnTo>
                <a:lnTo>
                  <a:pt x="101" y="1025"/>
                </a:lnTo>
                <a:lnTo>
                  <a:pt x="107" y="1040"/>
                </a:lnTo>
                <a:lnTo>
                  <a:pt x="115" y="1057"/>
                </a:lnTo>
                <a:lnTo>
                  <a:pt x="123" y="1073"/>
                </a:lnTo>
                <a:lnTo>
                  <a:pt x="132" y="1088"/>
                </a:lnTo>
                <a:lnTo>
                  <a:pt x="142" y="1101"/>
                </a:lnTo>
                <a:lnTo>
                  <a:pt x="153" y="1117"/>
                </a:lnTo>
                <a:lnTo>
                  <a:pt x="165" y="1128"/>
                </a:lnTo>
                <a:lnTo>
                  <a:pt x="176" y="1142"/>
                </a:lnTo>
                <a:lnTo>
                  <a:pt x="190" y="1153"/>
                </a:lnTo>
                <a:lnTo>
                  <a:pt x="203" y="1163"/>
                </a:lnTo>
                <a:lnTo>
                  <a:pt x="219" y="1172"/>
                </a:lnTo>
                <a:lnTo>
                  <a:pt x="88" y="1172"/>
                </a:lnTo>
                <a:lnTo>
                  <a:pt x="119" y="1121"/>
                </a:lnTo>
                <a:lnTo>
                  <a:pt x="107" y="1105"/>
                </a:lnTo>
                <a:lnTo>
                  <a:pt x="98" y="1088"/>
                </a:lnTo>
                <a:lnTo>
                  <a:pt x="36" y="1098"/>
                </a:lnTo>
                <a:lnTo>
                  <a:pt x="13" y="1042"/>
                </a:lnTo>
                <a:lnTo>
                  <a:pt x="65" y="1005"/>
                </a:lnTo>
                <a:lnTo>
                  <a:pt x="63" y="992"/>
                </a:lnTo>
                <a:lnTo>
                  <a:pt x="61" y="979"/>
                </a:lnTo>
                <a:lnTo>
                  <a:pt x="0" y="963"/>
                </a:lnTo>
                <a:lnTo>
                  <a:pt x="0" y="906"/>
                </a:lnTo>
                <a:lnTo>
                  <a:pt x="61" y="888"/>
                </a:lnTo>
                <a:lnTo>
                  <a:pt x="63" y="873"/>
                </a:lnTo>
                <a:lnTo>
                  <a:pt x="67" y="858"/>
                </a:lnTo>
                <a:lnTo>
                  <a:pt x="15" y="821"/>
                </a:lnTo>
                <a:lnTo>
                  <a:pt x="38" y="767"/>
                </a:lnTo>
                <a:lnTo>
                  <a:pt x="101" y="775"/>
                </a:lnTo>
                <a:lnTo>
                  <a:pt x="109" y="762"/>
                </a:lnTo>
                <a:lnTo>
                  <a:pt x="119" y="748"/>
                </a:lnTo>
                <a:lnTo>
                  <a:pt x="86" y="694"/>
                </a:lnTo>
                <a:lnTo>
                  <a:pt x="128" y="652"/>
                </a:lnTo>
                <a:lnTo>
                  <a:pt x="182" y="683"/>
                </a:lnTo>
                <a:lnTo>
                  <a:pt x="194" y="675"/>
                </a:lnTo>
                <a:lnTo>
                  <a:pt x="207" y="666"/>
                </a:lnTo>
                <a:lnTo>
                  <a:pt x="197" y="606"/>
                </a:lnTo>
                <a:lnTo>
                  <a:pt x="251" y="583"/>
                </a:lnTo>
                <a:lnTo>
                  <a:pt x="290" y="631"/>
                </a:lnTo>
                <a:lnTo>
                  <a:pt x="307" y="627"/>
                </a:lnTo>
                <a:lnTo>
                  <a:pt x="326" y="623"/>
                </a:lnTo>
                <a:lnTo>
                  <a:pt x="340" y="564"/>
                </a:lnTo>
                <a:lnTo>
                  <a:pt x="399" y="564"/>
                </a:lnTo>
                <a:lnTo>
                  <a:pt x="414" y="622"/>
                </a:lnTo>
                <a:lnTo>
                  <a:pt x="434" y="625"/>
                </a:lnTo>
                <a:lnTo>
                  <a:pt x="453" y="629"/>
                </a:lnTo>
                <a:lnTo>
                  <a:pt x="487" y="581"/>
                </a:lnTo>
                <a:lnTo>
                  <a:pt x="541" y="604"/>
                </a:lnTo>
                <a:lnTo>
                  <a:pt x="534" y="662"/>
                </a:lnTo>
                <a:lnTo>
                  <a:pt x="549" y="671"/>
                </a:lnTo>
                <a:lnTo>
                  <a:pt x="562" y="681"/>
                </a:lnTo>
                <a:lnTo>
                  <a:pt x="612" y="652"/>
                </a:lnTo>
                <a:lnTo>
                  <a:pt x="655" y="693"/>
                </a:lnTo>
                <a:lnTo>
                  <a:pt x="624" y="742"/>
                </a:lnTo>
                <a:lnTo>
                  <a:pt x="637" y="760"/>
                </a:lnTo>
                <a:lnTo>
                  <a:pt x="649" y="779"/>
                </a:lnTo>
                <a:lnTo>
                  <a:pt x="704" y="771"/>
                </a:lnTo>
                <a:lnTo>
                  <a:pt x="727" y="825"/>
                </a:lnTo>
                <a:lnTo>
                  <a:pt x="681" y="860"/>
                </a:lnTo>
                <a:lnTo>
                  <a:pt x="685" y="875"/>
                </a:lnTo>
                <a:lnTo>
                  <a:pt x="687" y="890"/>
                </a:lnTo>
                <a:lnTo>
                  <a:pt x="743" y="904"/>
                </a:lnTo>
                <a:lnTo>
                  <a:pt x="743" y="963"/>
                </a:lnTo>
                <a:lnTo>
                  <a:pt x="687" y="977"/>
                </a:lnTo>
                <a:lnTo>
                  <a:pt x="683" y="996"/>
                </a:lnTo>
                <a:lnTo>
                  <a:pt x="679" y="1013"/>
                </a:lnTo>
                <a:lnTo>
                  <a:pt x="726" y="1046"/>
                </a:lnTo>
                <a:lnTo>
                  <a:pt x="703" y="1101"/>
                </a:lnTo>
                <a:lnTo>
                  <a:pt x="647" y="1094"/>
                </a:lnTo>
                <a:lnTo>
                  <a:pt x="635" y="1109"/>
                </a:lnTo>
                <a:lnTo>
                  <a:pt x="624" y="1124"/>
                </a:lnTo>
                <a:lnTo>
                  <a:pt x="655" y="1172"/>
                </a:lnTo>
                <a:lnTo>
                  <a:pt x="522" y="1172"/>
                </a:lnTo>
                <a:lnTo>
                  <a:pt x="537" y="1163"/>
                </a:lnTo>
                <a:lnTo>
                  <a:pt x="551" y="1153"/>
                </a:lnTo>
                <a:lnTo>
                  <a:pt x="564" y="1142"/>
                </a:lnTo>
                <a:lnTo>
                  <a:pt x="576" y="1128"/>
                </a:lnTo>
                <a:lnTo>
                  <a:pt x="587" y="1117"/>
                </a:lnTo>
                <a:lnTo>
                  <a:pt x="599" y="1101"/>
                </a:lnTo>
                <a:lnTo>
                  <a:pt x="608" y="1088"/>
                </a:lnTo>
                <a:lnTo>
                  <a:pt x="618" y="1073"/>
                </a:lnTo>
                <a:lnTo>
                  <a:pt x="626" y="1057"/>
                </a:lnTo>
                <a:lnTo>
                  <a:pt x="633" y="1040"/>
                </a:lnTo>
                <a:lnTo>
                  <a:pt x="639" y="1025"/>
                </a:lnTo>
                <a:lnTo>
                  <a:pt x="645" y="1007"/>
                </a:lnTo>
                <a:lnTo>
                  <a:pt x="649" y="990"/>
                </a:lnTo>
                <a:lnTo>
                  <a:pt x="653" y="971"/>
                </a:lnTo>
                <a:lnTo>
                  <a:pt x="653" y="954"/>
                </a:lnTo>
                <a:lnTo>
                  <a:pt x="655" y="934"/>
                </a:lnTo>
                <a:close/>
                <a:moveTo>
                  <a:pt x="347" y="270"/>
                </a:moveTo>
                <a:lnTo>
                  <a:pt x="345" y="261"/>
                </a:lnTo>
                <a:lnTo>
                  <a:pt x="341" y="251"/>
                </a:lnTo>
                <a:lnTo>
                  <a:pt x="338" y="241"/>
                </a:lnTo>
                <a:lnTo>
                  <a:pt x="330" y="234"/>
                </a:lnTo>
                <a:lnTo>
                  <a:pt x="322" y="226"/>
                </a:lnTo>
                <a:lnTo>
                  <a:pt x="315" y="222"/>
                </a:lnTo>
                <a:lnTo>
                  <a:pt x="303" y="218"/>
                </a:lnTo>
                <a:lnTo>
                  <a:pt x="293" y="218"/>
                </a:lnTo>
                <a:lnTo>
                  <a:pt x="282" y="218"/>
                </a:lnTo>
                <a:lnTo>
                  <a:pt x="272" y="222"/>
                </a:lnTo>
                <a:lnTo>
                  <a:pt x="263" y="226"/>
                </a:lnTo>
                <a:lnTo>
                  <a:pt x="255" y="234"/>
                </a:lnTo>
                <a:lnTo>
                  <a:pt x="249" y="241"/>
                </a:lnTo>
                <a:lnTo>
                  <a:pt x="244" y="251"/>
                </a:lnTo>
                <a:lnTo>
                  <a:pt x="242" y="261"/>
                </a:lnTo>
                <a:lnTo>
                  <a:pt x="240" y="270"/>
                </a:lnTo>
                <a:lnTo>
                  <a:pt x="242" y="282"/>
                </a:lnTo>
                <a:lnTo>
                  <a:pt x="244" y="291"/>
                </a:lnTo>
                <a:lnTo>
                  <a:pt x="249" y="301"/>
                </a:lnTo>
                <a:lnTo>
                  <a:pt x="255" y="309"/>
                </a:lnTo>
                <a:lnTo>
                  <a:pt x="263" y="314"/>
                </a:lnTo>
                <a:lnTo>
                  <a:pt x="272" y="320"/>
                </a:lnTo>
                <a:lnTo>
                  <a:pt x="282" y="322"/>
                </a:lnTo>
                <a:lnTo>
                  <a:pt x="293" y="324"/>
                </a:lnTo>
                <a:lnTo>
                  <a:pt x="303" y="322"/>
                </a:lnTo>
                <a:lnTo>
                  <a:pt x="315" y="320"/>
                </a:lnTo>
                <a:lnTo>
                  <a:pt x="322" y="314"/>
                </a:lnTo>
                <a:lnTo>
                  <a:pt x="330" y="309"/>
                </a:lnTo>
                <a:lnTo>
                  <a:pt x="338" y="301"/>
                </a:lnTo>
                <a:lnTo>
                  <a:pt x="341" y="291"/>
                </a:lnTo>
                <a:lnTo>
                  <a:pt x="345" y="282"/>
                </a:lnTo>
                <a:lnTo>
                  <a:pt x="347" y="270"/>
                </a:lnTo>
                <a:close/>
                <a:moveTo>
                  <a:pt x="313" y="543"/>
                </a:moveTo>
                <a:lnTo>
                  <a:pt x="270" y="543"/>
                </a:lnTo>
                <a:lnTo>
                  <a:pt x="259" y="501"/>
                </a:lnTo>
                <a:lnTo>
                  <a:pt x="245" y="497"/>
                </a:lnTo>
                <a:lnTo>
                  <a:pt x="232" y="495"/>
                </a:lnTo>
                <a:lnTo>
                  <a:pt x="205" y="529"/>
                </a:lnTo>
                <a:lnTo>
                  <a:pt x="165" y="514"/>
                </a:lnTo>
                <a:lnTo>
                  <a:pt x="172" y="468"/>
                </a:lnTo>
                <a:lnTo>
                  <a:pt x="163" y="462"/>
                </a:lnTo>
                <a:lnTo>
                  <a:pt x="153" y="455"/>
                </a:lnTo>
                <a:lnTo>
                  <a:pt x="113" y="479"/>
                </a:lnTo>
                <a:lnTo>
                  <a:pt x="82" y="449"/>
                </a:lnTo>
                <a:lnTo>
                  <a:pt x="107" y="408"/>
                </a:lnTo>
                <a:lnTo>
                  <a:pt x="98" y="397"/>
                </a:lnTo>
                <a:lnTo>
                  <a:pt x="92" y="385"/>
                </a:lnTo>
                <a:lnTo>
                  <a:pt x="46" y="391"/>
                </a:lnTo>
                <a:lnTo>
                  <a:pt x="30" y="351"/>
                </a:lnTo>
                <a:lnTo>
                  <a:pt x="67" y="324"/>
                </a:lnTo>
                <a:lnTo>
                  <a:pt x="65" y="314"/>
                </a:lnTo>
                <a:lnTo>
                  <a:pt x="63" y="305"/>
                </a:lnTo>
                <a:lnTo>
                  <a:pt x="19" y="293"/>
                </a:lnTo>
                <a:lnTo>
                  <a:pt x="19" y="249"/>
                </a:lnTo>
                <a:lnTo>
                  <a:pt x="63" y="238"/>
                </a:lnTo>
                <a:lnTo>
                  <a:pt x="65" y="226"/>
                </a:lnTo>
                <a:lnTo>
                  <a:pt x="69" y="215"/>
                </a:lnTo>
                <a:lnTo>
                  <a:pt x="30" y="188"/>
                </a:lnTo>
                <a:lnTo>
                  <a:pt x="48" y="147"/>
                </a:lnTo>
                <a:lnTo>
                  <a:pt x="94" y="153"/>
                </a:lnTo>
                <a:lnTo>
                  <a:pt x="99" y="144"/>
                </a:lnTo>
                <a:lnTo>
                  <a:pt x="107" y="134"/>
                </a:lnTo>
                <a:lnTo>
                  <a:pt x="82" y="94"/>
                </a:lnTo>
                <a:lnTo>
                  <a:pt x="113" y="63"/>
                </a:lnTo>
                <a:lnTo>
                  <a:pt x="153" y="86"/>
                </a:lnTo>
                <a:lnTo>
                  <a:pt x="161" y="80"/>
                </a:lnTo>
                <a:lnTo>
                  <a:pt x="171" y="74"/>
                </a:lnTo>
                <a:lnTo>
                  <a:pt x="165" y="28"/>
                </a:lnTo>
                <a:lnTo>
                  <a:pt x="203" y="11"/>
                </a:lnTo>
                <a:lnTo>
                  <a:pt x="232" y="48"/>
                </a:lnTo>
                <a:lnTo>
                  <a:pt x="245" y="44"/>
                </a:lnTo>
                <a:lnTo>
                  <a:pt x="259" y="42"/>
                </a:lnTo>
                <a:lnTo>
                  <a:pt x="268" y="0"/>
                </a:lnTo>
                <a:lnTo>
                  <a:pt x="313" y="0"/>
                </a:lnTo>
                <a:lnTo>
                  <a:pt x="322" y="42"/>
                </a:lnTo>
                <a:lnTo>
                  <a:pt x="338" y="44"/>
                </a:lnTo>
                <a:lnTo>
                  <a:pt x="351" y="46"/>
                </a:lnTo>
                <a:lnTo>
                  <a:pt x="376" y="11"/>
                </a:lnTo>
                <a:lnTo>
                  <a:pt x="416" y="28"/>
                </a:lnTo>
                <a:lnTo>
                  <a:pt x="411" y="71"/>
                </a:lnTo>
                <a:lnTo>
                  <a:pt x="420" y="78"/>
                </a:lnTo>
                <a:lnTo>
                  <a:pt x="432" y="84"/>
                </a:lnTo>
                <a:lnTo>
                  <a:pt x="468" y="63"/>
                </a:lnTo>
                <a:lnTo>
                  <a:pt x="499" y="94"/>
                </a:lnTo>
                <a:lnTo>
                  <a:pt x="478" y="130"/>
                </a:lnTo>
                <a:lnTo>
                  <a:pt x="485" y="144"/>
                </a:lnTo>
                <a:lnTo>
                  <a:pt x="495" y="157"/>
                </a:lnTo>
                <a:lnTo>
                  <a:pt x="535" y="151"/>
                </a:lnTo>
                <a:lnTo>
                  <a:pt x="553" y="192"/>
                </a:lnTo>
                <a:lnTo>
                  <a:pt x="518" y="216"/>
                </a:lnTo>
                <a:lnTo>
                  <a:pt x="520" y="228"/>
                </a:lnTo>
                <a:lnTo>
                  <a:pt x="522" y="240"/>
                </a:lnTo>
                <a:lnTo>
                  <a:pt x="562" y="249"/>
                </a:lnTo>
                <a:lnTo>
                  <a:pt x="562" y="291"/>
                </a:lnTo>
                <a:lnTo>
                  <a:pt x="522" y="303"/>
                </a:lnTo>
                <a:lnTo>
                  <a:pt x="520" y="316"/>
                </a:lnTo>
                <a:lnTo>
                  <a:pt x="518" y="330"/>
                </a:lnTo>
                <a:lnTo>
                  <a:pt x="551" y="355"/>
                </a:lnTo>
                <a:lnTo>
                  <a:pt x="535" y="393"/>
                </a:lnTo>
                <a:lnTo>
                  <a:pt x="493" y="387"/>
                </a:lnTo>
                <a:lnTo>
                  <a:pt x="485" y="401"/>
                </a:lnTo>
                <a:lnTo>
                  <a:pt x="478" y="412"/>
                </a:lnTo>
                <a:lnTo>
                  <a:pt x="499" y="447"/>
                </a:lnTo>
                <a:lnTo>
                  <a:pt x="468" y="478"/>
                </a:lnTo>
                <a:lnTo>
                  <a:pt x="432" y="456"/>
                </a:lnTo>
                <a:lnTo>
                  <a:pt x="422" y="464"/>
                </a:lnTo>
                <a:lnTo>
                  <a:pt x="411" y="470"/>
                </a:lnTo>
                <a:lnTo>
                  <a:pt x="418" y="512"/>
                </a:lnTo>
                <a:lnTo>
                  <a:pt x="378" y="529"/>
                </a:lnTo>
                <a:lnTo>
                  <a:pt x="351" y="495"/>
                </a:lnTo>
                <a:lnTo>
                  <a:pt x="338" y="499"/>
                </a:lnTo>
                <a:lnTo>
                  <a:pt x="324" y="501"/>
                </a:lnTo>
                <a:lnTo>
                  <a:pt x="313" y="543"/>
                </a:lnTo>
                <a:close/>
                <a:moveTo>
                  <a:pt x="422" y="1082"/>
                </a:moveTo>
                <a:lnTo>
                  <a:pt x="420" y="1075"/>
                </a:lnTo>
                <a:lnTo>
                  <a:pt x="418" y="1071"/>
                </a:lnTo>
                <a:lnTo>
                  <a:pt x="414" y="1067"/>
                </a:lnTo>
                <a:lnTo>
                  <a:pt x="411" y="1067"/>
                </a:lnTo>
                <a:lnTo>
                  <a:pt x="405" y="1069"/>
                </a:lnTo>
                <a:lnTo>
                  <a:pt x="401" y="1071"/>
                </a:lnTo>
                <a:lnTo>
                  <a:pt x="395" y="1073"/>
                </a:lnTo>
                <a:lnTo>
                  <a:pt x="372" y="1075"/>
                </a:lnTo>
                <a:lnTo>
                  <a:pt x="349" y="1073"/>
                </a:lnTo>
                <a:lnTo>
                  <a:pt x="341" y="1069"/>
                </a:lnTo>
                <a:lnTo>
                  <a:pt x="340" y="1069"/>
                </a:lnTo>
                <a:lnTo>
                  <a:pt x="332" y="1067"/>
                </a:lnTo>
                <a:lnTo>
                  <a:pt x="328" y="1069"/>
                </a:lnTo>
                <a:lnTo>
                  <a:pt x="324" y="1071"/>
                </a:lnTo>
                <a:lnTo>
                  <a:pt x="320" y="1076"/>
                </a:lnTo>
                <a:lnTo>
                  <a:pt x="318" y="1084"/>
                </a:lnTo>
                <a:lnTo>
                  <a:pt x="318" y="1094"/>
                </a:lnTo>
                <a:lnTo>
                  <a:pt x="320" y="1101"/>
                </a:lnTo>
                <a:lnTo>
                  <a:pt x="322" y="1109"/>
                </a:lnTo>
                <a:lnTo>
                  <a:pt x="326" y="1113"/>
                </a:lnTo>
                <a:lnTo>
                  <a:pt x="332" y="1119"/>
                </a:lnTo>
                <a:lnTo>
                  <a:pt x="336" y="1121"/>
                </a:lnTo>
                <a:lnTo>
                  <a:pt x="345" y="1124"/>
                </a:lnTo>
                <a:lnTo>
                  <a:pt x="370" y="1128"/>
                </a:lnTo>
                <a:lnTo>
                  <a:pt x="395" y="1126"/>
                </a:lnTo>
                <a:lnTo>
                  <a:pt x="405" y="1122"/>
                </a:lnTo>
                <a:lnTo>
                  <a:pt x="409" y="1121"/>
                </a:lnTo>
                <a:lnTo>
                  <a:pt x="414" y="1117"/>
                </a:lnTo>
                <a:lnTo>
                  <a:pt x="418" y="1111"/>
                </a:lnTo>
                <a:lnTo>
                  <a:pt x="420" y="1103"/>
                </a:lnTo>
                <a:lnTo>
                  <a:pt x="422" y="1094"/>
                </a:lnTo>
                <a:lnTo>
                  <a:pt x="422" y="1082"/>
                </a:lnTo>
                <a:close/>
                <a:moveTo>
                  <a:pt x="480" y="1092"/>
                </a:moveTo>
                <a:lnTo>
                  <a:pt x="491" y="1088"/>
                </a:lnTo>
                <a:lnTo>
                  <a:pt x="510" y="1073"/>
                </a:lnTo>
                <a:lnTo>
                  <a:pt x="528" y="1053"/>
                </a:lnTo>
                <a:lnTo>
                  <a:pt x="532" y="1046"/>
                </a:lnTo>
                <a:lnTo>
                  <a:pt x="534" y="1042"/>
                </a:lnTo>
                <a:lnTo>
                  <a:pt x="534" y="1032"/>
                </a:lnTo>
                <a:lnTo>
                  <a:pt x="532" y="1027"/>
                </a:lnTo>
                <a:lnTo>
                  <a:pt x="530" y="1021"/>
                </a:lnTo>
                <a:lnTo>
                  <a:pt x="524" y="1013"/>
                </a:lnTo>
                <a:lnTo>
                  <a:pt x="516" y="1003"/>
                </a:lnTo>
                <a:lnTo>
                  <a:pt x="509" y="1000"/>
                </a:lnTo>
                <a:lnTo>
                  <a:pt x="505" y="998"/>
                </a:lnTo>
                <a:lnTo>
                  <a:pt x="499" y="998"/>
                </a:lnTo>
                <a:lnTo>
                  <a:pt x="497" y="1000"/>
                </a:lnTo>
                <a:lnTo>
                  <a:pt x="493" y="1007"/>
                </a:lnTo>
                <a:lnTo>
                  <a:pt x="491" y="1009"/>
                </a:lnTo>
                <a:lnTo>
                  <a:pt x="489" y="1017"/>
                </a:lnTo>
                <a:lnTo>
                  <a:pt x="476" y="1034"/>
                </a:lnTo>
                <a:lnTo>
                  <a:pt x="457" y="1048"/>
                </a:lnTo>
                <a:lnTo>
                  <a:pt x="449" y="1051"/>
                </a:lnTo>
                <a:lnTo>
                  <a:pt x="447" y="1053"/>
                </a:lnTo>
                <a:lnTo>
                  <a:pt x="441" y="1057"/>
                </a:lnTo>
                <a:lnTo>
                  <a:pt x="439" y="1061"/>
                </a:lnTo>
                <a:lnTo>
                  <a:pt x="437" y="1065"/>
                </a:lnTo>
                <a:lnTo>
                  <a:pt x="439" y="1071"/>
                </a:lnTo>
                <a:lnTo>
                  <a:pt x="443" y="1078"/>
                </a:lnTo>
                <a:lnTo>
                  <a:pt x="449" y="1086"/>
                </a:lnTo>
                <a:lnTo>
                  <a:pt x="457" y="1090"/>
                </a:lnTo>
                <a:lnTo>
                  <a:pt x="462" y="1094"/>
                </a:lnTo>
                <a:lnTo>
                  <a:pt x="468" y="1094"/>
                </a:lnTo>
                <a:lnTo>
                  <a:pt x="478" y="1094"/>
                </a:lnTo>
                <a:lnTo>
                  <a:pt x="480" y="1092"/>
                </a:lnTo>
                <a:close/>
                <a:moveTo>
                  <a:pt x="557" y="969"/>
                </a:moveTo>
                <a:lnTo>
                  <a:pt x="560" y="957"/>
                </a:lnTo>
                <a:lnTo>
                  <a:pt x="564" y="934"/>
                </a:lnTo>
                <a:lnTo>
                  <a:pt x="562" y="908"/>
                </a:lnTo>
                <a:lnTo>
                  <a:pt x="560" y="900"/>
                </a:lnTo>
                <a:lnTo>
                  <a:pt x="558" y="896"/>
                </a:lnTo>
                <a:lnTo>
                  <a:pt x="553" y="890"/>
                </a:lnTo>
                <a:lnTo>
                  <a:pt x="547" y="886"/>
                </a:lnTo>
                <a:lnTo>
                  <a:pt x="541" y="884"/>
                </a:lnTo>
                <a:lnTo>
                  <a:pt x="532" y="883"/>
                </a:lnTo>
                <a:lnTo>
                  <a:pt x="520" y="883"/>
                </a:lnTo>
                <a:lnTo>
                  <a:pt x="512" y="883"/>
                </a:lnTo>
                <a:lnTo>
                  <a:pt x="507" y="886"/>
                </a:lnTo>
                <a:lnTo>
                  <a:pt x="505" y="888"/>
                </a:lnTo>
                <a:lnTo>
                  <a:pt x="503" y="892"/>
                </a:lnTo>
                <a:lnTo>
                  <a:pt x="505" y="900"/>
                </a:lnTo>
                <a:lnTo>
                  <a:pt x="507" y="904"/>
                </a:lnTo>
                <a:lnTo>
                  <a:pt x="509" y="909"/>
                </a:lnTo>
                <a:lnTo>
                  <a:pt x="512" y="932"/>
                </a:lnTo>
                <a:lnTo>
                  <a:pt x="509" y="956"/>
                </a:lnTo>
                <a:lnTo>
                  <a:pt x="507" y="961"/>
                </a:lnTo>
                <a:lnTo>
                  <a:pt x="505" y="965"/>
                </a:lnTo>
                <a:lnTo>
                  <a:pt x="505" y="973"/>
                </a:lnTo>
                <a:lnTo>
                  <a:pt x="505" y="977"/>
                </a:lnTo>
                <a:lnTo>
                  <a:pt x="509" y="980"/>
                </a:lnTo>
                <a:lnTo>
                  <a:pt x="512" y="982"/>
                </a:lnTo>
                <a:lnTo>
                  <a:pt x="520" y="986"/>
                </a:lnTo>
                <a:lnTo>
                  <a:pt x="530" y="986"/>
                </a:lnTo>
                <a:lnTo>
                  <a:pt x="539" y="984"/>
                </a:lnTo>
                <a:lnTo>
                  <a:pt x="545" y="982"/>
                </a:lnTo>
                <a:lnTo>
                  <a:pt x="551" y="979"/>
                </a:lnTo>
                <a:lnTo>
                  <a:pt x="555" y="973"/>
                </a:lnTo>
                <a:lnTo>
                  <a:pt x="557" y="969"/>
                </a:lnTo>
                <a:close/>
                <a:moveTo>
                  <a:pt x="509" y="861"/>
                </a:moveTo>
                <a:lnTo>
                  <a:pt x="516" y="854"/>
                </a:lnTo>
                <a:lnTo>
                  <a:pt x="522" y="848"/>
                </a:lnTo>
                <a:lnTo>
                  <a:pt x="526" y="842"/>
                </a:lnTo>
                <a:lnTo>
                  <a:pt x="526" y="836"/>
                </a:lnTo>
                <a:lnTo>
                  <a:pt x="526" y="827"/>
                </a:lnTo>
                <a:lnTo>
                  <a:pt x="524" y="823"/>
                </a:lnTo>
                <a:lnTo>
                  <a:pt x="520" y="813"/>
                </a:lnTo>
                <a:lnTo>
                  <a:pt x="505" y="794"/>
                </a:lnTo>
                <a:lnTo>
                  <a:pt x="485" y="777"/>
                </a:lnTo>
                <a:lnTo>
                  <a:pt x="476" y="773"/>
                </a:lnTo>
                <a:lnTo>
                  <a:pt x="474" y="771"/>
                </a:lnTo>
                <a:lnTo>
                  <a:pt x="464" y="771"/>
                </a:lnTo>
                <a:lnTo>
                  <a:pt x="459" y="771"/>
                </a:lnTo>
                <a:lnTo>
                  <a:pt x="451" y="775"/>
                </a:lnTo>
                <a:lnTo>
                  <a:pt x="443" y="781"/>
                </a:lnTo>
                <a:lnTo>
                  <a:pt x="436" y="789"/>
                </a:lnTo>
                <a:lnTo>
                  <a:pt x="432" y="794"/>
                </a:lnTo>
                <a:lnTo>
                  <a:pt x="430" y="800"/>
                </a:lnTo>
                <a:lnTo>
                  <a:pt x="430" y="804"/>
                </a:lnTo>
                <a:lnTo>
                  <a:pt x="432" y="808"/>
                </a:lnTo>
                <a:lnTo>
                  <a:pt x="439" y="812"/>
                </a:lnTo>
                <a:lnTo>
                  <a:pt x="441" y="812"/>
                </a:lnTo>
                <a:lnTo>
                  <a:pt x="447" y="815"/>
                </a:lnTo>
                <a:lnTo>
                  <a:pt x="466" y="829"/>
                </a:lnTo>
                <a:lnTo>
                  <a:pt x="480" y="848"/>
                </a:lnTo>
                <a:lnTo>
                  <a:pt x="484" y="854"/>
                </a:lnTo>
                <a:lnTo>
                  <a:pt x="484" y="858"/>
                </a:lnTo>
                <a:lnTo>
                  <a:pt x="489" y="863"/>
                </a:lnTo>
                <a:lnTo>
                  <a:pt x="493" y="865"/>
                </a:lnTo>
                <a:lnTo>
                  <a:pt x="497" y="867"/>
                </a:lnTo>
                <a:lnTo>
                  <a:pt x="503" y="865"/>
                </a:lnTo>
                <a:lnTo>
                  <a:pt x="509" y="861"/>
                </a:lnTo>
                <a:close/>
                <a:moveTo>
                  <a:pt x="405" y="748"/>
                </a:moveTo>
                <a:lnTo>
                  <a:pt x="395" y="744"/>
                </a:lnTo>
                <a:lnTo>
                  <a:pt x="370" y="741"/>
                </a:lnTo>
                <a:lnTo>
                  <a:pt x="345" y="742"/>
                </a:lnTo>
                <a:lnTo>
                  <a:pt x="336" y="744"/>
                </a:lnTo>
                <a:lnTo>
                  <a:pt x="334" y="746"/>
                </a:lnTo>
                <a:lnTo>
                  <a:pt x="326" y="752"/>
                </a:lnTo>
                <a:lnTo>
                  <a:pt x="322" y="758"/>
                </a:lnTo>
                <a:lnTo>
                  <a:pt x="320" y="764"/>
                </a:lnTo>
                <a:lnTo>
                  <a:pt x="318" y="773"/>
                </a:lnTo>
                <a:lnTo>
                  <a:pt x="318" y="785"/>
                </a:lnTo>
                <a:lnTo>
                  <a:pt x="320" y="792"/>
                </a:lnTo>
                <a:lnTo>
                  <a:pt x="322" y="798"/>
                </a:lnTo>
                <a:lnTo>
                  <a:pt x="326" y="800"/>
                </a:lnTo>
                <a:lnTo>
                  <a:pt x="330" y="800"/>
                </a:lnTo>
                <a:lnTo>
                  <a:pt x="336" y="800"/>
                </a:lnTo>
                <a:lnTo>
                  <a:pt x="340" y="798"/>
                </a:lnTo>
                <a:lnTo>
                  <a:pt x="345" y="794"/>
                </a:lnTo>
                <a:lnTo>
                  <a:pt x="368" y="792"/>
                </a:lnTo>
                <a:lnTo>
                  <a:pt x="391" y="794"/>
                </a:lnTo>
                <a:lnTo>
                  <a:pt x="399" y="798"/>
                </a:lnTo>
                <a:lnTo>
                  <a:pt x="401" y="800"/>
                </a:lnTo>
                <a:lnTo>
                  <a:pt x="409" y="800"/>
                </a:lnTo>
                <a:lnTo>
                  <a:pt x="413" y="800"/>
                </a:lnTo>
                <a:lnTo>
                  <a:pt x="416" y="796"/>
                </a:lnTo>
                <a:lnTo>
                  <a:pt x="420" y="792"/>
                </a:lnTo>
                <a:lnTo>
                  <a:pt x="422" y="785"/>
                </a:lnTo>
                <a:lnTo>
                  <a:pt x="422" y="775"/>
                </a:lnTo>
                <a:lnTo>
                  <a:pt x="422" y="765"/>
                </a:lnTo>
                <a:lnTo>
                  <a:pt x="418" y="760"/>
                </a:lnTo>
                <a:lnTo>
                  <a:pt x="416" y="754"/>
                </a:lnTo>
                <a:lnTo>
                  <a:pt x="409" y="748"/>
                </a:lnTo>
                <a:lnTo>
                  <a:pt x="405" y="748"/>
                </a:lnTo>
                <a:close/>
                <a:moveTo>
                  <a:pt x="184" y="898"/>
                </a:moveTo>
                <a:lnTo>
                  <a:pt x="180" y="909"/>
                </a:lnTo>
                <a:lnTo>
                  <a:pt x="176" y="934"/>
                </a:lnTo>
                <a:lnTo>
                  <a:pt x="178" y="959"/>
                </a:lnTo>
                <a:lnTo>
                  <a:pt x="182" y="969"/>
                </a:lnTo>
                <a:lnTo>
                  <a:pt x="182" y="971"/>
                </a:lnTo>
                <a:lnTo>
                  <a:pt x="188" y="979"/>
                </a:lnTo>
                <a:lnTo>
                  <a:pt x="194" y="980"/>
                </a:lnTo>
                <a:lnTo>
                  <a:pt x="201" y="984"/>
                </a:lnTo>
                <a:lnTo>
                  <a:pt x="209" y="986"/>
                </a:lnTo>
                <a:lnTo>
                  <a:pt x="222" y="986"/>
                </a:lnTo>
                <a:lnTo>
                  <a:pt x="230" y="984"/>
                </a:lnTo>
                <a:lnTo>
                  <a:pt x="234" y="982"/>
                </a:lnTo>
                <a:lnTo>
                  <a:pt x="236" y="979"/>
                </a:lnTo>
                <a:lnTo>
                  <a:pt x="238" y="975"/>
                </a:lnTo>
                <a:lnTo>
                  <a:pt x="236" y="967"/>
                </a:lnTo>
                <a:lnTo>
                  <a:pt x="234" y="965"/>
                </a:lnTo>
                <a:lnTo>
                  <a:pt x="232" y="959"/>
                </a:lnTo>
                <a:lnTo>
                  <a:pt x="228" y="936"/>
                </a:lnTo>
                <a:lnTo>
                  <a:pt x="232" y="913"/>
                </a:lnTo>
                <a:lnTo>
                  <a:pt x="234" y="906"/>
                </a:lnTo>
                <a:lnTo>
                  <a:pt x="236" y="902"/>
                </a:lnTo>
                <a:lnTo>
                  <a:pt x="238" y="896"/>
                </a:lnTo>
                <a:lnTo>
                  <a:pt x="236" y="892"/>
                </a:lnTo>
                <a:lnTo>
                  <a:pt x="234" y="888"/>
                </a:lnTo>
                <a:lnTo>
                  <a:pt x="228" y="884"/>
                </a:lnTo>
                <a:lnTo>
                  <a:pt x="220" y="883"/>
                </a:lnTo>
                <a:lnTo>
                  <a:pt x="211" y="883"/>
                </a:lnTo>
                <a:lnTo>
                  <a:pt x="203" y="883"/>
                </a:lnTo>
                <a:lnTo>
                  <a:pt x="195" y="886"/>
                </a:lnTo>
                <a:lnTo>
                  <a:pt x="192" y="888"/>
                </a:lnTo>
                <a:lnTo>
                  <a:pt x="186" y="896"/>
                </a:lnTo>
                <a:lnTo>
                  <a:pt x="184" y="898"/>
                </a:lnTo>
                <a:close/>
                <a:moveTo>
                  <a:pt x="374" y="1040"/>
                </a:moveTo>
                <a:lnTo>
                  <a:pt x="384" y="1038"/>
                </a:lnTo>
                <a:lnTo>
                  <a:pt x="395" y="1038"/>
                </a:lnTo>
                <a:lnTo>
                  <a:pt x="405" y="1034"/>
                </a:lnTo>
                <a:lnTo>
                  <a:pt x="414" y="1030"/>
                </a:lnTo>
                <a:lnTo>
                  <a:pt x="424" y="1027"/>
                </a:lnTo>
                <a:lnTo>
                  <a:pt x="434" y="1021"/>
                </a:lnTo>
                <a:lnTo>
                  <a:pt x="441" y="1015"/>
                </a:lnTo>
                <a:lnTo>
                  <a:pt x="449" y="1009"/>
                </a:lnTo>
                <a:lnTo>
                  <a:pt x="455" y="1002"/>
                </a:lnTo>
                <a:lnTo>
                  <a:pt x="462" y="992"/>
                </a:lnTo>
                <a:lnTo>
                  <a:pt x="466" y="984"/>
                </a:lnTo>
                <a:lnTo>
                  <a:pt x="472" y="975"/>
                </a:lnTo>
                <a:lnTo>
                  <a:pt x="476" y="965"/>
                </a:lnTo>
                <a:lnTo>
                  <a:pt x="478" y="956"/>
                </a:lnTo>
                <a:lnTo>
                  <a:pt x="480" y="944"/>
                </a:lnTo>
                <a:lnTo>
                  <a:pt x="480" y="934"/>
                </a:lnTo>
                <a:lnTo>
                  <a:pt x="480" y="923"/>
                </a:lnTo>
                <a:lnTo>
                  <a:pt x="478" y="913"/>
                </a:lnTo>
                <a:lnTo>
                  <a:pt x="476" y="902"/>
                </a:lnTo>
                <a:lnTo>
                  <a:pt x="472" y="892"/>
                </a:lnTo>
                <a:lnTo>
                  <a:pt x="466" y="884"/>
                </a:lnTo>
                <a:lnTo>
                  <a:pt x="462" y="875"/>
                </a:lnTo>
                <a:lnTo>
                  <a:pt x="455" y="867"/>
                </a:lnTo>
                <a:lnTo>
                  <a:pt x="449" y="860"/>
                </a:lnTo>
                <a:lnTo>
                  <a:pt x="441" y="852"/>
                </a:lnTo>
                <a:lnTo>
                  <a:pt x="434" y="846"/>
                </a:lnTo>
                <a:lnTo>
                  <a:pt x="424" y="840"/>
                </a:lnTo>
                <a:lnTo>
                  <a:pt x="414" y="836"/>
                </a:lnTo>
                <a:lnTo>
                  <a:pt x="405" y="833"/>
                </a:lnTo>
                <a:lnTo>
                  <a:pt x="395" y="831"/>
                </a:lnTo>
                <a:lnTo>
                  <a:pt x="384" y="829"/>
                </a:lnTo>
                <a:lnTo>
                  <a:pt x="374" y="829"/>
                </a:lnTo>
                <a:lnTo>
                  <a:pt x="363" y="829"/>
                </a:lnTo>
                <a:lnTo>
                  <a:pt x="353" y="831"/>
                </a:lnTo>
                <a:lnTo>
                  <a:pt x="341" y="833"/>
                </a:lnTo>
                <a:lnTo>
                  <a:pt x="332" y="836"/>
                </a:lnTo>
                <a:lnTo>
                  <a:pt x="322" y="840"/>
                </a:lnTo>
                <a:lnTo>
                  <a:pt x="315" y="846"/>
                </a:lnTo>
                <a:lnTo>
                  <a:pt x="307" y="852"/>
                </a:lnTo>
                <a:lnTo>
                  <a:pt x="299" y="860"/>
                </a:lnTo>
                <a:lnTo>
                  <a:pt x="292" y="867"/>
                </a:lnTo>
                <a:lnTo>
                  <a:pt x="286" y="875"/>
                </a:lnTo>
                <a:lnTo>
                  <a:pt x="280" y="884"/>
                </a:lnTo>
                <a:lnTo>
                  <a:pt x="276" y="892"/>
                </a:lnTo>
                <a:lnTo>
                  <a:pt x="272" y="902"/>
                </a:lnTo>
                <a:lnTo>
                  <a:pt x="270" y="913"/>
                </a:lnTo>
                <a:lnTo>
                  <a:pt x="268" y="923"/>
                </a:lnTo>
                <a:lnTo>
                  <a:pt x="267" y="934"/>
                </a:lnTo>
                <a:lnTo>
                  <a:pt x="268" y="944"/>
                </a:lnTo>
                <a:lnTo>
                  <a:pt x="270" y="956"/>
                </a:lnTo>
                <a:lnTo>
                  <a:pt x="272" y="965"/>
                </a:lnTo>
                <a:lnTo>
                  <a:pt x="276" y="975"/>
                </a:lnTo>
                <a:lnTo>
                  <a:pt x="280" y="984"/>
                </a:lnTo>
                <a:lnTo>
                  <a:pt x="286" y="992"/>
                </a:lnTo>
                <a:lnTo>
                  <a:pt x="292" y="1002"/>
                </a:lnTo>
                <a:lnTo>
                  <a:pt x="299" y="1009"/>
                </a:lnTo>
                <a:lnTo>
                  <a:pt x="307" y="1015"/>
                </a:lnTo>
                <a:lnTo>
                  <a:pt x="315" y="1021"/>
                </a:lnTo>
                <a:lnTo>
                  <a:pt x="322" y="1027"/>
                </a:lnTo>
                <a:lnTo>
                  <a:pt x="332" y="1030"/>
                </a:lnTo>
                <a:lnTo>
                  <a:pt x="341" y="1034"/>
                </a:lnTo>
                <a:lnTo>
                  <a:pt x="353" y="1038"/>
                </a:lnTo>
                <a:lnTo>
                  <a:pt x="363" y="1038"/>
                </a:lnTo>
                <a:lnTo>
                  <a:pt x="374" y="1040"/>
                </a:lnTo>
                <a:close/>
                <a:moveTo>
                  <a:pt x="224" y="1003"/>
                </a:moveTo>
                <a:lnTo>
                  <a:pt x="217" y="1009"/>
                </a:lnTo>
                <a:lnTo>
                  <a:pt x="211" y="1017"/>
                </a:lnTo>
                <a:lnTo>
                  <a:pt x="209" y="1023"/>
                </a:lnTo>
                <a:lnTo>
                  <a:pt x="207" y="1028"/>
                </a:lnTo>
                <a:lnTo>
                  <a:pt x="207" y="1038"/>
                </a:lnTo>
                <a:lnTo>
                  <a:pt x="209" y="1040"/>
                </a:lnTo>
                <a:lnTo>
                  <a:pt x="215" y="1051"/>
                </a:lnTo>
                <a:lnTo>
                  <a:pt x="228" y="1071"/>
                </a:lnTo>
                <a:lnTo>
                  <a:pt x="249" y="1088"/>
                </a:lnTo>
                <a:lnTo>
                  <a:pt x="257" y="1092"/>
                </a:lnTo>
                <a:lnTo>
                  <a:pt x="261" y="1094"/>
                </a:lnTo>
                <a:lnTo>
                  <a:pt x="268" y="1094"/>
                </a:lnTo>
                <a:lnTo>
                  <a:pt x="274" y="1092"/>
                </a:lnTo>
                <a:lnTo>
                  <a:pt x="282" y="1090"/>
                </a:lnTo>
                <a:lnTo>
                  <a:pt x="290" y="1084"/>
                </a:lnTo>
                <a:lnTo>
                  <a:pt x="297" y="1076"/>
                </a:lnTo>
                <a:lnTo>
                  <a:pt x="303" y="1069"/>
                </a:lnTo>
                <a:lnTo>
                  <a:pt x="303" y="1065"/>
                </a:lnTo>
                <a:lnTo>
                  <a:pt x="303" y="1059"/>
                </a:lnTo>
                <a:lnTo>
                  <a:pt x="301" y="1057"/>
                </a:lnTo>
                <a:lnTo>
                  <a:pt x="295" y="1053"/>
                </a:lnTo>
                <a:lnTo>
                  <a:pt x="292" y="1051"/>
                </a:lnTo>
                <a:lnTo>
                  <a:pt x="286" y="1050"/>
                </a:lnTo>
                <a:lnTo>
                  <a:pt x="268" y="1036"/>
                </a:lnTo>
                <a:lnTo>
                  <a:pt x="253" y="1017"/>
                </a:lnTo>
                <a:lnTo>
                  <a:pt x="249" y="1009"/>
                </a:lnTo>
                <a:lnTo>
                  <a:pt x="249" y="1007"/>
                </a:lnTo>
                <a:lnTo>
                  <a:pt x="244" y="1002"/>
                </a:lnTo>
                <a:lnTo>
                  <a:pt x="242" y="1000"/>
                </a:lnTo>
                <a:lnTo>
                  <a:pt x="236" y="998"/>
                </a:lnTo>
                <a:lnTo>
                  <a:pt x="230" y="1000"/>
                </a:lnTo>
                <a:lnTo>
                  <a:pt x="224" y="1003"/>
                </a:lnTo>
                <a:close/>
                <a:moveTo>
                  <a:pt x="261" y="773"/>
                </a:moveTo>
                <a:lnTo>
                  <a:pt x="249" y="777"/>
                </a:lnTo>
                <a:lnTo>
                  <a:pt x="230" y="792"/>
                </a:lnTo>
                <a:lnTo>
                  <a:pt x="213" y="812"/>
                </a:lnTo>
                <a:lnTo>
                  <a:pt x="209" y="819"/>
                </a:lnTo>
                <a:lnTo>
                  <a:pt x="207" y="823"/>
                </a:lnTo>
                <a:lnTo>
                  <a:pt x="207" y="831"/>
                </a:lnTo>
                <a:lnTo>
                  <a:pt x="209" y="838"/>
                </a:lnTo>
                <a:lnTo>
                  <a:pt x="211" y="844"/>
                </a:lnTo>
                <a:lnTo>
                  <a:pt x="217" y="852"/>
                </a:lnTo>
                <a:lnTo>
                  <a:pt x="224" y="861"/>
                </a:lnTo>
                <a:lnTo>
                  <a:pt x="232" y="865"/>
                </a:lnTo>
                <a:lnTo>
                  <a:pt x="238" y="867"/>
                </a:lnTo>
                <a:lnTo>
                  <a:pt x="242" y="865"/>
                </a:lnTo>
                <a:lnTo>
                  <a:pt x="244" y="863"/>
                </a:lnTo>
                <a:lnTo>
                  <a:pt x="247" y="858"/>
                </a:lnTo>
                <a:lnTo>
                  <a:pt x="249" y="854"/>
                </a:lnTo>
                <a:lnTo>
                  <a:pt x="251" y="848"/>
                </a:lnTo>
                <a:lnTo>
                  <a:pt x="265" y="831"/>
                </a:lnTo>
                <a:lnTo>
                  <a:pt x="284" y="815"/>
                </a:lnTo>
                <a:lnTo>
                  <a:pt x="292" y="813"/>
                </a:lnTo>
                <a:lnTo>
                  <a:pt x="293" y="812"/>
                </a:lnTo>
                <a:lnTo>
                  <a:pt x="299" y="808"/>
                </a:lnTo>
                <a:lnTo>
                  <a:pt x="303" y="804"/>
                </a:lnTo>
                <a:lnTo>
                  <a:pt x="303" y="800"/>
                </a:lnTo>
                <a:lnTo>
                  <a:pt x="301" y="794"/>
                </a:lnTo>
                <a:lnTo>
                  <a:pt x="297" y="787"/>
                </a:lnTo>
                <a:lnTo>
                  <a:pt x="292" y="779"/>
                </a:lnTo>
                <a:lnTo>
                  <a:pt x="284" y="775"/>
                </a:lnTo>
                <a:lnTo>
                  <a:pt x="278" y="771"/>
                </a:lnTo>
                <a:lnTo>
                  <a:pt x="272" y="771"/>
                </a:lnTo>
                <a:lnTo>
                  <a:pt x="263" y="771"/>
                </a:lnTo>
                <a:lnTo>
                  <a:pt x="261" y="773"/>
                </a:lnTo>
                <a:close/>
                <a:moveTo>
                  <a:pt x="113" y="934"/>
                </a:moveTo>
                <a:lnTo>
                  <a:pt x="113" y="908"/>
                </a:lnTo>
                <a:lnTo>
                  <a:pt x="117" y="883"/>
                </a:lnTo>
                <a:lnTo>
                  <a:pt x="124" y="858"/>
                </a:lnTo>
                <a:lnTo>
                  <a:pt x="132" y="833"/>
                </a:lnTo>
                <a:lnTo>
                  <a:pt x="144" y="812"/>
                </a:lnTo>
                <a:lnTo>
                  <a:pt x="157" y="790"/>
                </a:lnTo>
                <a:lnTo>
                  <a:pt x="171" y="769"/>
                </a:lnTo>
                <a:lnTo>
                  <a:pt x="188" y="752"/>
                </a:lnTo>
                <a:lnTo>
                  <a:pt x="207" y="735"/>
                </a:lnTo>
                <a:lnTo>
                  <a:pt x="226" y="719"/>
                </a:lnTo>
                <a:lnTo>
                  <a:pt x="247" y="708"/>
                </a:lnTo>
                <a:lnTo>
                  <a:pt x="270" y="696"/>
                </a:lnTo>
                <a:lnTo>
                  <a:pt x="293" y="687"/>
                </a:lnTo>
                <a:lnTo>
                  <a:pt x="318" y="681"/>
                </a:lnTo>
                <a:lnTo>
                  <a:pt x="343" y="677"/>
                </a:lnTo>
                <a:lnTo>
                  <a:pt x="370" y="675"/>
                </a:lnTo>
                <a:lnTo>
                  <a:pt x="397" y="677"/>
                </a:lnTo>
                <a:lnTo>
                  <a:pt x="422" y="681"/>
                </a:lnTo>
                <a:lnTo>
                  <a:pt x="447" y="687"/>
                </a:lnTo>
                <a:lnTo>
                  <a:pt x="470" y="696"/>
                </a:lnTo>
                <a:lnTo>
                  <a:pt x="493" y="708"/>
                </a:lnTo>
                <a:lnTo>
                  <a:pt x="514" y="719"/>
                </a:lnTo>
                <a:lnTo>
                  <a:pt x="535" y="735"/>
                </a:lnTo>
                <a:lnTo>
                  <a:pt x="553" y="752"/>
                </a:lnTo>
                <a:lnTo>
                  <a:pt x="570" y="769"/>
                </a:lnTo>
                <a:lnTo>
                  <a:pt x="585" y="790"/>
                </a:lnTo>
                <a:lnTo>
                  <a:pt x="597" y="812"/>
                </a:lnTo>
                <a:lnTo>
                  <a:pt x="608" y="833"/>
                </a:lnTo>
                <a:lnTo>
                  <a:pt x="618" y="858"/>
                </a:lnTo>
                <a:lnTo>
                  <a:pt x="624" y="883"/>
                </a:lnTo>
                <a:lnTo>
                  <a:pt x="628" y="908"/>
                </a:lnTo>
                <a:lnTo>
                  <a:pt x="630" y="934"/>
                </a:lnTo>
                <a:lnTo>
                  <a:pt x="628" y="954"/>
                </a:lnTo>
                <a:lnTo>
                  <a:pt x="626" y="975"/>
                </a:lnTo>
                <a:lnTo>
                  <a:pt x="622" y="994"/>
                </a:lnTo>
                <a:lnTo>
                  <a:pt x="616" y="1011"/>
                </a:lnTo>
                <a:lnTo>
                  <a:pt x="610" y="1030"/>
                </a:lnTo>
                <a:lnTo>
                  <a:pt x="603" y="1048"/>
                </a:lnTo>
                <a:lnTo>
                  <a:pt x="593" y="1065"/>
                </a:lnTo>
                <a:lnTo>
                  <a:pt x="583" y="1080"/>
                </a:lnTo>
                <a:lnTo>
                  <a:pt x="572" y="1096"/>
                </a:lnTo>
                <a:lnTo>
                  <a:pt x="560" y="1109"/>
                </a:lnTo>
                <a:lnTo>
                  <a:pt x="547" y="1122"/>
                </a:lnTo>
                <a:lnTo>
                  <a:pt x="532" y="1136"/>
                </a:lnTo>
                <a:lnTo>
                  <a:pt x="516" y="1146"/>
                </a:lnTo>
                <a:lnTo>
                  <a:pt x="501" y="1157"/>
                </a:lnTo>
                <a:lnTo>
                  <a:pt x="484" y="1165"/>
                </a:lnTo>
                <a:lnTo>
                  <a:pt x="466" y="1172"/>
                </a:lnTo>
                <a:lnTo>
                  <a:pt x="274" y="1172"/>
                </a:lnTo>
                <a:lnTo>
                  <a:pt x="257" y="1165"/>
                </a:lnTo>
                <a:lnTo>
                  <a:pt x="240" y="1157"/>
                </a:lnTo>
                <a:lnTo>
                  <a:pt x="224" y="1146"/>
                </a:lnTo>
                <a:lnTo>
                  <a:pt x="209" y="1136"/>
                </a:lnTo>
                <a:lnTo>
                  <a:pt x="194" y="1122"/>
                </a:lnTo>
                <a:lnTo>
                  <a:pt x="182" y="1109"/>
                </a:lnTo>
                <a:lnTo>
                  <a:pt x="169" y="1096"/>
                </a:lnTo>
                <a:lnTo>
                  <a:pt x="157" y="1080"/>
                </a:lnTo>
                <a:lnTo>
                  <a:pt x="147" y="1065"/>
                </a:lnTo>
                <a:lnTo>
                  <a:pt x="138" y="1048"/>
                </a:lnTo>
                <a:lnTo>
                  <a:pt x="130" y="1030"/>
                </a:lnTo>
                <a:lnTo>
                  <a:pt x="124" y="1011"/>
                </a:lnTo>
                <a:lnTo>
                  <a:pt x="119" y="994"/>
                </a:lnTo>
                <a:lnTo>
                  <a:pt x="115" y="975"/>
                </a:lnTo>
                <a:lnTo>
                  <a:pt x="113" y="954"/>
                </a:lnTo>
                <a:lnTo>
                  <a:pt x="113" y="934"/>
                </a:lnTo>
                <a:close/>
              </a:path>
            </a:pathLst>
          </a:custGeom>
          <a:solidFill>
            <a:srgbClr val="7F553E"/>
          </a:solidFill>
          <a:ln>
            <a:noFill/>
          </a:ln>
        </p:spPr>
        <p:txBody>
          <a:bodyPr vert="horz" wrap="square" lIns="91440" tIns="45720" rIns="91440" bIns="45720" numCol="1" anchor="t" anchorCtr="0" compatLnSpc="1">
            <a:prstTxWarp prst="textNoShape">
              <a:avLst/>
            </a:prstTxWarp>
          </a:bodyPr>
          <a:lstStyle/>
          <a:p>
            <a:endParaRPr lang="en-Z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 y="2564904"/>
            <a:ext cx="9127774" cy="172819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66416"/>
            <a:ext cx="9144000" cy="1725168"/>
          </a:xfrm>
          <a:prstGeom prst="rect">
            <a:avLst/>
          </a:prstGeom>
        </p:spPr>
      </p:pic>
      <p:sp>
        <p:nvSpPr>
          <p:cNvPr id="2" name="Title 1"/>
          <p:cNvSpPr>
            <a:spLocks noGrp="1"/>
          </p:cNvSpPr>
          <p:nvPr>
            <p:ph type="ctrTitle"/>
          </p:nvPr>
        </p:nvSpPr>
        <p:spPr>
          <a:xfrm>
            <a:off x="1116608" y="332656"/>
            <a:ext cx="4895255" cy="720080"/>
          </a:xfrm>
        </p:spPr>
        <p:txBody>
          <a:bodyPr anchor="b"/>
          <a:lstStyle>
            <a:lvl1pPr algn="l">
              <a:defRPr sz="2400">
                <a:solidFill>
                  <a:schemeClr val="bg1"/>
                </a:solidFill>
              </a:defRPr>
            </a:lvl1pPr>
          </a:lstStyle>
          <a:p>
            <a:r>
              <a:rPr lang="en-US" dirty="0" smtClean="0"/>
              <a:t>Click to edit</a:t>
            </a:r>
            <a:endParaRPr lang="en-ZA" dirty="0"/>
          </a:p>
        </p:txBody>
      </p:sp>
      <p:sp>
        <p:nvSpPr>
          <p:cNvPr id="3" name="Subtitle 2"/>
          <p:cNvSpPr>
            <a:spLocks noGrp="1"/>
          </p:cNvSpPr>
          <p:nvPr>
            <p:ph type="subTitle" idx="1"/>
          </p:nvPr>
        </p:nvSpPr>
        <p:spPr>
          <a:xfrm>
            <a:off x="1116608" y="1097036"/>
            <a:ext cx="4895255" cy="648072"/>
          </a:xfrm>
        </p:spPr>
        <p:txBody>
          <a:bodyPr tIns="36000">
            <a:noAutofit/>
          </a:bodyPr>
          <a:lstStyle>
            <a:lvl1pPr marL="0" indent="0" algn="l">
              <a:buNone/>
              <a:defRPr sz="18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val="349191332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vider BTRB">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17" name="Freeform 43"/>
          <p:cNvSpPr>
            <a:spLocks noEditPoints="1"/>
          </p:cNvSpPr>
          <p:nvPr userDrawn="1"/>
        </p:nvSpPr>
        <p:spPr bwMode="auto">
          <a:xfrm>
            <a:off x="72440" y="698500"/>
            <a:ext cx="5460142" cy="1866404"/>
          </a:xfrm>
          <a:custGeom>
            <a:avLst/>
            <a:gdLst>
              <a:gd name="T0" fmla="*/ 1284 w 3460"/>
              <a:gd name="T1" fmla="*/ 957 h 1172"/>
              <a:gd name="T2" fmla="*/ 1405 w 3460"/>
              <a:gd name="T3" fmla="*/ 923 h 1172"/>
              <a:gd name="T4" fmla="*/ 1549 w 3460"/>
              <a:gd name="T5" fmla="*/ 952 h 1172"/>
              <a:gd name="T6" fmla="*/ 1665 w 3460"/>
              <a:gd name="T7" fmla="*/ 990 h 1172"/>
              <a:gd name="T8" fmla="*/ 3036 w 3460"/>
              <a:gd name="T9" fmla="*/ 1082 h 1172"/>
              <a:gd name="T10" fmla="*/ 2483 w 3460"/>
              <a:gd name="T11" fmla="*/ 1172 h 1172"/>
              <a:gd name="T12" fmla="*/ 1162 w 3460"/>
              <a:gd name="T13" fmla="*/ 1021 h 1172"/>
              <a:gd name="T14" fmla="*/ 945 w 3460"/>
              <a:gd name="T15" fmla="*/ 1146 h 1172"/>
              <a:gd name="T16" fmla="*/ 948 w 3460"/>
              <a:gd name="T17" fmla="*/ 819 h 1172"/>
              <a:gd name="T18" fmla="*/ 1363 w 3460"/>
              <a:gd name="T19" fmla="*/ 577 h 1172"/>
              <a:gd name="T20" fmla="*/ 1964 w 3460"/>
              <a:gd name="T21" fmla="*/ 725 h 1172"/>
              <a:gd name="T22" fmla="*/ 1903 w 3460"/>
              <a:gd name="T23" fmla="*/ 1172 h 1172"/>
              <a:gd name="T24" fmla="*/ 1816 w 3460"/>
              <a:gd name="T25" fmla="*/ 883 h 1172"/>
              <a:gd name="T26" fmla="*/ 1557 w 3460"/>
              <a:gd name="T27" fmla="*/ 698 h 1172"/>
              <a:gd name="T28" fmla="*/ 1229 w 3460"/>
              <a:gd name="T29" fmla="*/ 721 h 1172"/>
              <a:gd name="T30" fmla="*/ 998 w 3460"/>
              <a:gd name="T31" fmla="*/ 938 h 1172"/>
              <a:gd name="T32" fmla="*/ 631 w 3460"/>
              <a:gd name="T33" fmla="*/ 823 h 1172"/>
              <a:gd name="T34" fmla="*/ 313 w 3460"/>
              <a:gd name="T35" fmla="*/ 656 h 1172"/>
              <a:gd name="T36" fmla="*/ 86 w 3460"/>
              <a:gd name="T37" fmla="*/ 934 h 1172"/>
              <a:gd name="T38" fmla="*/ 190 w 3460"/>
              <a:gd name="T39" fmla="*/ 1153 h 1172"/>
              <a:gd name="T40" fmla="*/ 61 w 3460"/>
              <a:gd name="T41" fmla="*/ 888 h 1172"/>
              <a:gd name="T42" fmla="*/ 251 w 3460"/>
              <a:gd name="T43" fmla="*/ 583 h 1172"/>
              <a:gd name="T44" fmla="*/ 612 w 3460"/>
              <a:gd name="T45" fmla="*/ 652 h 1172"/>
              <a:gd name="T46" fmla="*/ 679 w 3460"/>
              <a:gd name="T47" fmla="*/ 1013 h 1172"/>
              <a:gd name="T48" fmla="*/ 608 w 3460"/>
              <a:gd name="T49" fmla="*/ 1088 h 1172"/>
              <a:gd name="T50" fmla="*/ 330 w 3460"/>
              <a:gd name="T51" fmla="*/ 234 h 1172"/>
              <a:gd name="T52" fmla="*/ 244 w 3460"/>
              <a:gd name="T53" fmla="*/ 291 h 1172"/>
              <a:gd name="T54" fmla="*/ 347 w 3460"/>
              <a:gd name="T55" fmla="*/ 270 h 1172"/>
              <a:gd name="T56" fmla="*/ 98 w 3460"/>
              <a:gd name="T57" fmla="*/ 397 h 1172"/>
              <a:gd name="T58" fmla="*/ 94 w 3460"/>
              <a:gd name="T59" fmla="*/ 153 h 1172"/>
              <a:gd name="T60" fmla="*/ 313 w 3460"/>
              <a:gd name="T61" fmla="*/ 0 h 1172"/>
              <a:gd name="T62" fmla="*/ 535 w 3460"/>
              <a:gd name="T63" fmla="*/ 151 h 1172"/>
              <a:gd name="T64" fmla="*/ 478 w 3460"/>
              <a:gd name="T65" fmla="*/ 412 h 1172"/>
              <a:gd name="T66" fmla="*/ 418 w 3460"/>
              <a:gd name="T67" fmla="*/ 1071 h 1172"/>
              <a:gd name="T68" fmla="*/ 318 w 3460"/>
              <a:gd name="T69" fmla="*/ 1084 h 1172"/>
              <a:gd name="T70" fmla="*/ 420 w 3460"/>
              <a:gd name="T71" fmla="*/ 1103 h 1172"/>
              <a:gd name="T72" fmla="*/ 509 w 3460"/>
              <a:gd name="T73" fmla="*/ 1000 h 1172"/>
              <a:gd name="T74" fmla="*/ 439 w 3460"/>
              <a:gd name="T75" fmla="*/ 1071 h 1172"/>
              <a:gd name="T76" fmla="*/ 553 w 3460"/>
              <a:gd name="T77" fmla="*/ 890 h 1172"/>
              <a:gd name="T78" fmla="*/ 507 w 3460"/>
              <a:gd name="T79" fmla="*/ 961 h 1172"/>
              <a:gd name="T80" fmla="*/ 516 w 3460"/>
              <a:gd name="T81" fmla="*/ 854 h 1172"/>
              <a:gd name="T82" fmla="*/ 443 w 3460"/>
              <a:gd name="T83" fmla="*/ 781 h 1172"/>
              <a:gd name="T84" fmla="*/ 493 w 3460"/>
              <a:gd name="T85" fmla="*/ 865 h 1172"/>
              <a:gd name="T86" fmla="*/ 318 w 3460"/>
              <a:gd name="T87" fmla="*/ 785 h 1172"/>
              <a:gd name="T88" fmla="*/ 416 w 3460"/>
              <a:gd name="T89" fmla="*/ 796 h 1172"/>
              <a:gd name="T90" fmla="*/ 182 w 3460"/>
              <a:gd name="T91" fmla="*/ 971 h 1172"/>
              <a:gd name="T92" fmla="*/ 232 w 3460"/>
              <a:gd name="T93" fmla="*/ 913 h 1172"/>
              <a:gd name="T94" fmla="*/ 374 w 3460"/>
              <a:gd name="T95" fmla="*/ 1040 h 1172"/>
              <a:gd name="T96" fmla="*/ 478 w 3460"/>
              <a:gd name="T97" fmla="*/ 956 h 1172"/>
              <a:gd name="T98" fmla="*/ 414 w 3460"/>
              <a:gd name="T99" fmla="*/ 836 h 1172"/>
              <a:gd name="T100" fmla="*/ 286 w 3460"/>
              <a:gd name="T101" fmla="*/ 875 h 1172"/>
              <a:gd name="T102" fmla="*/ 299 w 3460"/>
              <a:gd name="T103" fmla="*/ 1009 h 1172"/>
              <a:gd name="T104" fmla="*/ 207 w 3460"/>
              <a:gd name="T105" fmla="*/ 1038 h 1172"/>
              <a:gd name="T106" fmla="*/ 303 w 3460"/>
              <a:gd name="T107" fmla="*/ 1059 h 1172"/>
              <a:gd name="T108" fmla="*/ 261 w 3460"/>
              <a:gd name="T109" fmla="*/ 773 h 1172"/>
              <a:gd name="T110" fmla="*/ 244 w 3460"/>
              <a:gd name="T111" fmla="*/ 863 h 1172"/>
              <a:gd name="T112" fmla="*/ 284 w 3460"/>
              <a:gd name="T113" fmla="*/ 775 h 1172"/>
              <a:gd name="T114" fmla="*/ 207 w 3460"/>
              <a:gd name="T115" fmla="*/ 735 h 1172"/>
              <a:gd name="T116" fmla="*/ 535 w 3460"/>
              <a:gd name="T117" fmla="*/ 735 h 1172"/>
              <a:gd name="T118" fmla="*/ 610 w 3460"/>
              <a:gd name="T119" fmla="*/ 1030 h 1172"/>
              <a:gd name="T120" fmla="*/ 240 w 3460"/>
              <a:gd name="T121" fmla="*/ 1157 h 1172"/>
              <a:gd name="T122" fmla="*/ 113 w 3460"/>
              <a:gd name="T123" fmla="*/ 9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0" h="1172">
                <a:moveTo>
                  <a:pt x="1179" y="998"/>
                </a:moveTo>
                <a:lnTo>
                  <a:pt x="1185" y="992"/>
                </a:lnTo>
                <a:lnTo>
                  <a:pt x="1188" y="992"/>
                </a:lnTo>
                <a:lnTo>
                  <a:pt x="1192" y="992"/>
                </a:lnTo>
                <a:lnTo>
                  <a:pt x="1198" y="990"/>
                </a:lnTo>
                <a:lnTo>
                  <a:pt x="1208" y="984"/>
                </a:lnTo>
                <a:lnTo>
                  <a:pt x="1215" y="977"/>
                </a:lnTo>
                <a:lnTo>
                  <a:pt x="1227" y="973"/>
                </a:lnTo>
                <a:lnTo>
                  <a:pt x="1240" y="973"/>
                </a:lnTo>
                <a:lnTo>
                  <a:pt x="1248" y="969"/>
                </a:lnTo>
                <a:lnTo>
                  <a:pt x="1254" y="965"/>
                </a:lnTo>
                <a:lnTo>
                  <a:pt x="1261" y="965"/>
                </a:lnTo>
                <a:lnTo>
                  <a:pt x="1267" y="965"/>
                </a:lnTo>
                <a:lnTo>
                  <a:pt x="1284" y="957"/>
                </a:lnTo>
                <a:lnTo>
                  <a:pt x="1300" y="950"/>
                </a:lnTo>
                <a:lnTo>
                  <a:pt x="1309" y="948"/>
                </a:lnTo>
                <a:lnTo>
                  <a:pt x="1317" y="948"/>
                </a:lnTo>
                <a:lnTo>
                  <a:pt x="1325" y="944"/>
                </a:lnTo>
                <a:lnTo>
                  <a:pt x="1332" y="938"/>
                </a:lnTo>
                <a:lnTo>
                  <a:pt x="1350" y="938"/>
                </a:lnTo>
                <a:lnTo>
                  <a:pt x="1365" y="938"/>
                </a:lnTo>
                <a:lnTo>
                  <a:pt x="1371" y="931"/>
                </a:lnTo>
                <a:lnTo>
                  <a:pt x="1375" y="927"/>
                </a:lnTo>
                <a:lnTo>
                  <a:pt x="1377" y="925"/>
                </a:lnTo>
                <a:lnTo>
                  <a:pt x="1380" y="923"/>
                </a:lnTo>
                <a:lnTo>
                  <a:pt x="1384" y="923"/>
                </a:lnTo>
                <a:lnTo>
                  <a:pt x="1390" y="923"/>
                </a:lnTo>
                <a:lnTo>
                  <a:pt x="1405" y="923"/>
                </a:lnTo>
                <a:lnTo>
                  <a:pt x="1421" y="921"/>
                </a:lnTo>
                <a:lnTo>
                  <a:pt x="1432" y="927"/>
                </a:lnTo>
                <a:lnTo>
                  <a:pt x="1446" y="932"/>
                </a:lnTo>
                <a:lnTo>
                  <a:pt x="1453" y="929"/>
                </a:lnTo>
                <a:lnTo>
                  <a:pt x="1459" y="927"/>
                </a:lnTo>
                <a:lnTo>
                  <a:pt x="1465" y="925"/>
                </a:lnTo>
                <a:lnTo>
                  <a:pt x="1473" y="927"/>
                </a:lnTo>
                <a:lnTo>
                  <a:pt x="1480" y="931"/>
                </a:lnTo>
                <a:lnTo>
                  <a:pt x="1486" y="934"/>
                </a:lnTo>
                <a:lnTo>
                  <a:pt x="1494" y="932"/>
                </a:lnTo>
                <a:lnTo>
                  <a:pt x="1501" y="931"/>
                </a:lnTo>
                <a:lnTo>
                  <a:pt x="1513" y="936"/>
                </a:lnTo>
                <a:lnTo>
                  <a:pt x="1525" y="942"/>
                </a:lnTo>
                <a:lnTo>
                  <a:pt x="1549" y="952"/>
                </a:lnTo>
                <a:lnTo>
                  <a:pt x="1576" y="963"/>
                </a:lnTo>
                <a:lnTo>
                  <a:pt x="1582" y="965"/>
                </a:lnTo>
                <a:lnTo>
                  <a:pt x="1586" y="967"/>
                </a:lnTo>
                <a:lnTo>
                  <a:pt x="1592" y="971"/>
                </a:lnTo>
                <a:lnTo>
                  <a:pt x="1597" y="975"/>
                </a:lnTo>
                <a:lnTo>
                  <a:pt x="1611" y="975"/>
                </a:lnTo>
                <a:lnTo>
                  <a:pt x="1624" y="975"/>
                </a:lnTo>
                <a:lnTo>
                  <a:pt x="1630" y="980"/>
                </a:lnTo>
                <a:lnTo>
                  <a:pt x="1636" y="984"/>
                </a:lnTo>
                <a:lnTo>
                  <a:pt x="1642" y="986"/>
                </a:lnTo>
                <a:lnTo>
                  <a:pt x="1647" y="986"/>
                </a:lnTo>
                <a:lnTo>
                  <a:pt x="1655" y="986"/>
                </a:lnTo>
                <a:lnTo>
                  <a:pt x="1661" y="988"/>
                </a:lnTo>
                <a:lnTo>
                  <a:pt x="1665" y="990"/>
                </a:lnTo>
                <a:lnTo>
                  <a:pt x="1670" y="996"/>
                </a:lnTo>
                <a:lnTo>
                  <a:pt x="1171" y="1013"/>
                </a:lnTo>
                <a:lnTo>
                  <a:pt x="1175" y="1005"/>
                </a:lnTo>
                <a:lnTo>
                  <a:pt x="1179" y="998"/>
                </a:lnTo>
                <a:close/>
                <a:moveTo>
                  <a:pt x="3460" y="1172"/>
                </a:moveTo>
                <a:lnTo>
                  <a:pt x="3441" y="1151"/>
                </a:lnTo>
                <a:lnTo>
                  <a:pt x="3401" y="1172"/>
                </a:lnTo>
                <a:lnTo>
                  <a:pt x="3460" y="1172"/>
                </a:lnTo>
                <a:close/>
                <a:moveTo>
                  <a:pt x="3261" y="1172"/>
                </a:moveTo>
                <a:lnTo>
                  <a:pt x="3284" y="1040"/>
                </a:lnTo>
                <a:lnTo>
                  <a:pt x="3161" y="984"/>
                </a:lnTo>
                <a:lnTo>
                  <a:pt x="3076" y="1094"/>
                </a:lnTo>
                <a:lnTo>
                  <a:pt x="3055" y="1088"/>
                </a:lnTo>
                <a:lnTo>
                  <a:pt x="3036" y="1082"/>
                </a:lnTo>
                <a:lnTo>
                  <a:pt x="3015" y="1078"/>
                </a:lnTo>
                <a:lnTo>
                  <a:pt x="2994" y="1075"/>
                </a:lnTo>
                <a:lnTo>
                  <a:pt x="2963" y="938"/>
                </a:lnTo>
                <a:lnTo>
                  <a:pt x="2829" y="936"/>
                </a:lnTo>
                <a:lnTo>
                  <a:pt x="2792" y="1067"/>
                </a:lnTo>
                <a:lnTo>
                  <a:pt x="2771" y="1069"/>
                </a:lnTo>
                <a:lnTo>
                  <a:pt x="2748" y="1073"/>
                </a:lnTo>
                <a:lnTo>
                  <a:pt x="2727" y="1076"/>
                </a:lnTo>
                <a:lnTo>
                  <a:pt x="2706" y="1080"/>
                </a:lnTo>
                <a:lnTo>
                  <a:pt x="2625" y="971"/>
                </a:lnTo>
                <a:lnTo>
                  <a:pt x="2500" y="1021"/>
                </a:lnTo>
                <a:lnTo>
                  <a:pt x="2519" y="1153"/>
                </a:lnTo>
                <a:lnTo>
                  <a:pt x="2500" y="1163"/>
                </a:lnTo>
                <a:lnTo>
                  <a:pt x="2483" y="1172"/>
                </a:lnTo>
                <a:lnTo>
                  <a:pt x="3261" y="1172"/>
                </a:lnTo>
                <a:close/>
                <a:moveTo>
                  <a:pt x="2421" y="1172"/>
                </a:moveTo>
                <a:lnTo>
                  <a:pt x="2341" y="1122"/>
                </a:lnTo>
                <a:lnTo>
                  <a:pt x="2287" y="1172"/>
                </a:lnTo>
                <a:lnTo>
                  <a:pt x="2421" y="1172"/>
                </a:lnTo>
                <a:close/>
                <a:moveTo>
                  <a:pt x="1200" y="1172"/>
                </a:moveTo>
                <a:lnTo>
                  <a:pt x="1167" y="1048"/>
                </a:lnTo>
                <a:lnTo>
                  <a:pt x="1163" y="1046"/>
                </a:lnTo>
                <a:lnTo>
                  <a:pt x="1158" y="1044"/>
                </a:lnTo>
                <a:lnTo>
                  <a:pt x="1156" y="1040"/>
                </a:lnTo>
                <a:lnTo>
                  <a:pt x="1154" y="1034"/>
                </a:lnTo>
                <a:lnTo>
                  <a:pt x="1154" y="1028"/>
                </a:lnTo>
                <a:lnTo>
                  <a:pt x="1158" y="1025"/>
                </a:lnTo>
                <a:lnTo>
                  <a:pt x="1162" y="1021"/>
                </a:lnTo>
                <a:lnTo>
                  <a:pt x="1167" y="1019"/>
                </a:lnTo>
                <a:lnTo>
                  <a:pt x="1674" y="1002"/>
                </a:lnTo>
                <a:lnTo>
                  <a:pt x="1680" y="1002"/>
                </a:lnTo>
                <a:lnTo>
                  <a:pt x="1684" y="1005"/>
                </a:lnTo>
                <a:lnTo>
                  <a:pt x="1688" y="1009"/>
                </a:lnTo>
                <a:lnTo>
                  <a:pt x="1688" y="1015"/>
                </a:lnTo>
                <a:lnTo>
                  <a:pt x="1688" y="1021"/>
                </a:lnTo>
                <a:lnTo>
                  <a:pt x="1684" y="1025"/>
                </a:lnTo>
                <a:lnTo>
                  <a:pt x="1680" y="1028"/>
                </a:lnTo>
                <a:lnTo>
                  <a:pt x="1674" y="1028"/>
                </a:lnTo>
                <a:lnTo>
                  <a:pt x="1669" y="1028"/>
                </a:lnTo>
                <a:lnTo>
                  <a:pt x="1640" y="1172"/>
                </a:lnTo>
                <a:lnTo>
                  <a:pt x="1200" y="1172"/>
                </a:lnTo>
                <a:close/>
                <a:moveTo>
                  <a:pt x="945" y="1146"/>
                </a:moveTo>
                <a:lnTo>
                  <a:pt x="945" y="1159"/>
                </a:lnTo>
                <a:lnTo>
                  <a:pt x="945" y="1172"/>
                </a:lnTo>
                <a:lnTo>
                  <a:pt x="743" y="1172"/>
                </a:lnTo>
                <a:lnTo>
                  <a:pt x="745" y="1086"/>
                </a:lnTo>
                <a:lnTo>
                  <a:pt x="848" y="1063"/>
                </a:lnTo>
                <a:lnTo>
                  <a:pt x="850" y="1046"/>
                </a:lnTo>
                <a:lnTo>
                  <a:pt x="854" y="1028"/>
                </a:lnTo>
                <a:lnTo>
                  <a:pt x="858" y="1011"/>
                </a:lnTo>
                <a:lnTo>
                  <a:pt x="864" y="996"/>
                </a:lnTo>
                <a:lnTo>
                  <a:pt x="779" y="932"/>
                </a:lnTo>
                <a:lnTo>
                  <a:pt x="824" y="833"/>
                </a:lnTo>
                <a:lnTo>
                  <a:pt x="929" y="848"/>
                </a:lnTo>
                <a:lnTo>
                  <a:pt x="939" y="835"/>
                </a:lnTo>
                <a:lnTo>
                  <a:pt x="948" y="819"/>
                </a:lnTo>
                <a:lnTo>
                  <a:pt x="960" y="806"/>
                </a:lnTo>
                <a:lnTo>
                  <a:pt x="969" y="790"/>
                </a:lnTo>
                <a:lnTo>
                  <a:pt x="918" y="698"/>
                </a:lnTo>
                <a:lnTo>
                  <a:pt x="996" y="623"/>
                </a:lnTo>
                <a:lnTo>
                  <a:pt x="1089" y="681"/>
                </a:lnTo>
                <a:lnTo>
                  <a:pt x="1115" y="664"/>
                </a:lnTo>
                <a:lnTo>
                  <a:pt x="1142" y="646"/>
                </a:lnTo>
                <a:lnTo>
                  <a:pt x="1127" y="541"/>
                </a:lnTo>
                <a:lnTo>
                  <a:pt x="1229" y="501"/>
                </a:lnTo>
                <a:lnTo>
                  <a:pt x="1294" y="589"/>
                </a:lnTo>
                <a:lnTo>
                  <a:pt x="1311" y="585"/>
                </a:lnTo>
                <a:lnTo>
                  <a:pt x="1329" y="583"/>
                </a:lnTo>
                <a:lnTo>
                  <a:pt x="1346" y="579"/>
                </a:lnTo>
                <a:lnTo>
                  <a:pt x="1363" y="577"/>
                </a:lnTo>
                <a:lnTo>
                  <a:pt x="1392" y="472"/>
                </a:lnTo>
                <a:lnTo>
                  <a:pt x="1501" y="474"/>
                </a:lnTo>
                <a:lnTo>
                  <a:pt x="1528" y="583"/>
                </a:lnTo>
                <a:lnTo>
                  <a:pt x="1544" y="587"/>
                </a:lnTo>
                <a:lnTo>
                  <a:pt x="1561" y="591"/>
                </a:lnTo>
                <a:lnTo>
                  <a:pt x="1578" y="595"/>
                </a:lnTo>
                <a:lnTo>
                  <a:pt x="1594" y="600"/>
                </a:lnTo>
                <a:lnTo>
                  <a:pt x="1663" y="512"/>
                </a:lnTo>
                <a:lnTo>
                  <a:pt x="1763" y="556"/>
                </a:lnTo>
                <a:lnTo>
                  <a:pt x="1743" y="669"/>
                </a:lnTo>
                <a:lnTo>
                  <a:pt x="1766" y="687"/>
                </a:lnTo>
                <a:lnTo>
                  <a:pt x="1790" y="704"/>
                </a:lnTo>
                <a:lnTo>
                  <a:pt x="1889" y="646"/>
                </a:lnTo>
                <a:lnTo>
                  <a:pt x="1964" y="725"/>
                </a:lnTo>
                <a:lnTo>
                  <a:pt x="1903" y="825"/>
                </a:lnTo>
                <a:lnTo>
                  <a:pt x="1912" y="840"/>
                </a:lnTo>
                <a:lnTo>
                  <a:pt x="1922" y="854"/>
                </a:lnTo>
                <a:lnTo>
                  <a:pt x="1932" y="869"/>
                </a:lnTo>
                <a:lnTo>
                  <a:pt x="1939" y="884"/>
                </a:lnTo>
                <a:lnTo>
                  <a:pt x="2056" y="873"/>
                </a:lnTo>
                <a:lnTo>
                  <a:pt x="2093" y="975"/>
                </a:lnTo>
                <a:lnTo>
                  <a:pt x="1997" y="1042"/>
                </a:lnTo>
                <a:lnTo>
                  <a:pt x="2001" y="1067"/>
                </a:lnTo>
                <a:lnTo>
                  <a:pt x="2005" y="1090"/>
                </a:lnTo>
                <a:lnTo>
                  <a:pt x="2118" y="1121"/>
                </a:lnTo>
                <a:lnTo>
                  <a:pt x="2116" y="1172"/>
                </a:lnTo>
                <a:lnTo>
                  <a:pt x="1903" y="1172"/>
                </a:lnTo>
                <a:lnTo>
                  <a:pt x="1903" y="1172"/>
                </a:lnTo>
                <a:lnTo>
                  <a:pt x="1903" y="1170"/>
                </a:lnTo>
                <a:lnTo>
                  <a:pt x="1903" y="1147"/>
                </a:lnTo>
                <a:lnTo>
                  <a:pt x="1903" y="1122"/>
                </a:lnTo>
                <a:lnTo>
                  <a:pt x="1899" y="1098"/>
                </a:lnTo>
                <a:lnTo>
                  <a:pt x="1897" y="1075"/>
                </a:lnTo>
                <a:lnTo>
                  <a:pt x="1891" y="1051"/>
                </a:lnTo>
                <a:lnTo>
                  <a:pt x="1886" y="1028"/>
                </a:lnTo>
                <a:lnTo>
                  <a:pt x="1878" y="1005"/>
                </a:lnTo>
                <a:lnTo>
                  <a:pt x="1870" y="984"/>
                </a:lnTo>
                <a:lnTo>
                  <a:pt x="1863" y="963"/>
                </a:lnTo>
                <a:lnTo>
                  <a:pt x="1851" y="942"/>
                </a:lnTo>
                <a:lnTo>
                  <a:pt x="1841" y="921"/>
                </a:lnTo>
                <a:lnTo>
                  <a:pt x="1828" y="902"/>
                </a:lnTo>
                <a:lnTo>
                  <a:pt x="1816" y="883"/>
                </a:lnTo>
                <a:lnTo>
                  <a:pt x="1803" y="863"/>
                </a:lnTo>
                <a:lnTo>
                  <a:pt x="1788" y="846"/>
                </a:lnTo>
                <a:lnTo>
                  <a:pt x="1772" y="829"/>
                </a:lnTo>
                <a:lnTo>
                  <a:pt x="1757" y="813"/>
                </a:lnTo>
                <a:lnTo>
                  <a:pt x="1740" y="796"/>
                </a:lnTo>
                <a:lnTo>
                  <a:pt x="1722" y="783"/>
                </a:lnTo>
                <a:lnTo>
                  <a:pt x="1703" y="769"/>
                </a:lnTo>
                <a:lnTo>
                  <a:pt x="1684" y="756"/>
                </a:lnTo>
                <a:lnTo>
                  <a:pt x="1665" y="742"/>
                </a:lnTo>
                <a:lnTo>
                  <a:pt x="1644" y="733"/>
                </a:lnTo>
                <a:lnTo>
                  <a:pt x="1622" y="721"/>
                </a:lnTo>
                <a:lnTo>
                  <a:pt x="1601" y="714"/>
                </a:lnTo>
                <a:lnTo>
                  <a:pt x="1578" y="704"/>
                </a:lnTo>
                <a:lnTo>
                  <a:pt x="1557" y="698"/>
                </a:lnTo>
                <a:lnTo>
                  <a:pt x="1534" y="693"/>
                </a:lnTo>
                <a:lnTo>
                  <a:pt x="1509" y="687"/>
                </a:lnTo>
                <a:lnTo>
                  <a:pt x="1486" y="683"/>
                </a:lnTo>
                <a:lnTo>
                  <a:pt x="1461" y="681"/>
                </a:lnTo>
                <a:lnTo>
                  <a:pt x="1438" y="679"/>
                </a:lnTo>
                <a:lnTo>
                  <a:pt x="1413" y="679"/>
                </a:lnTo>
                <a:lnTo>
                  <a:pt x="1388" y="681"/>
                </a:lnTo>
                <a:lnTo>
                  <a:pt x="1363" y="683"/>
                </a:lnTo>
                <a:lnTo>
                  <a:pt x="1340" y="687"/>
                </a:lnTo>
                <a:lnTo>
                  <a:pt x="1317" y="691"/>
                </a:lnTo>
                <a:lnTo>
                  <a:pt x="1294" y="696"/>
                </a:lnTo>
                <a:lnTo>
                  <a:pt x="1271" y="704"/>
                </a:lnTo>
                <a:lnTo>
                  <a:pt x="1250" y="712"/>
                </a:lnTo>
                <a:lnTo>
                  <a:pt x="1229" y="721"/>
                </a:lnTo>
                <a:lnTo>
                  <a:pt x="1208" y="731"/>
                </a:lnTo>
                <a:lnTo>
                  <a:pt x="1186" y="742"/>
                </a:lnTo>
                <a:lnTo>
                  <a:pt x="1167" y="754"/>
                </a:lnTo>
                <a:lnTo>
                  <a:pt x="1148" y="767"/>
                </a:lnTo>
                <a:lnTo>
                  <a:pt x="1129" y="781"/>
                </a:lnTo>
                <a:lnTo>
                  <a:pt x="1112" y="794"/>
                </a:lnTo>
                <a:lnTo>
                  <a:pt x="1094" y="810"/>
                </a:lnTo>
                <a:lnTo>
                  <a:pt x="1079" y="827"/>
                </a:lnTo>
                <a:lnTo>
                  <a:pt x="1062" y="844"/>
                </a:lnTo>
                <a:lnTo>
                  <a:pt x="1048" y="861"/>
                </a:lnTo>
                <a:lnTo>
                  <a:pt x="1035" y="879"/>
                </a:lnTo>
                <a:lnTo>
                  <a:pt x="1021" y="898"/>
                </a:lnTo>
                <a:lnTo>
                  <a:pt x="1008" y="919"/>
                </a:lnTo>
                <a:lnTo>
                  <a:pt x="998" y="938"/>
                </a:lnTo>
                <a:lnTo>
                  <a:pt x="987" y="959"/>
                </a:lnTo>
                <a:lnTo>
                  <a:pt x="979" y="980"/>
                </a:lnTo>
                <a:lnTo>
                  <a:pt x="969" y="1003"/>
                </a:lnTo>
                <a:lnTo>
                  <a:pt x="964" y="1027"/>
                </a:lnTo>
                <a:lnTo>
                  <a:pt x="958" y="1050"/>
                </a:lnTo>
                <a:lnTo>
                  <a:pt x="952" y="1073"/>
                </a:lnTo>
                <a:lnTo>
                  <a:pt x="948" y="1096"/>
                </a:lnTo>
                <a:lnTo>
                  <a:pt x="946" y="1121"/>
                </a:lnTo>
                <a:lnTo>
                  <a:pt x="945" y="1146"/>
                </a:lnTo>
                <a:close/>
                <a:moveTo>
                  <a:pt x="655" y="934"/>
                </a:moveTo>
                <a:lnTo>
                  <a:pt x="653" y="906"/>
                </a:lnTo>
                <a:lnTo>
                  <a:pt x="649" y="877"/>
                </a:lnTo>
                <a:lnTo>
                  <a:pt x="641" y="850"/>
                </a:lnTo>
                <a:lnTo>
                  <a:pt x="631" y="823"/>
                </a:lnTo>
                <a:lnTo>
                  <a:pt x="620" y="798"/>
                </a:lnTo>
                <a:lnTo>
                  <a:pt x="606" y="775"/>
                </a:lnTo>
                <a:lnTo>
                  <a:pt x="589" y="754"/>
                </a:lnTo>
                <a:lnTo>
                  <a:pt x="572" y="733"/>
                </a:lnTo>
                <a:lnTo>
                  <a:pt x="551" y="716"/>
                </a:lnTo>
                <a:lnTo>
                  <a:pt x="530" y="698"/>
                </a:lnTo>
                <a:lnTo>
                  <a:pt x="505" y="685"/>
                </a:lnTo>
                <a:lnTo>
                  <a:pt x="482" y="673"/>
                </a:lnTo>
                <a:lnTo>
                  <a:pt x="455" y="664"/>
                </a:lnTo>
                <a:lnTo>
                  <a:pt x="428" y="656"/>
                </a:lnTo>
                <a:lnTo>
                  <a:pt x="399" y="652"/>
                </a:lnTo>
                <a:lnTo>
                  <a:pt x="370" y="650"/>
                </a:lnTo>
                <a:lnTo>
                  <a:pt x="341" y="652"/>
                </a:lnTo>
                <a:lnTo>
                  <a:pt x="313" y="656"/>
                </a:lnTo>
                <a:lnTo>
                  <a:pt x="286" y="664"/>
                </a:lnTo>
                <a:lnTo>
                  <a:pt x="261" y="673"/>
                </a:lnTo>
                <a:lnTo>
                  <a:pt x="236" y="685"/>
                </a:lnTo>
                <a:lnTo>
                  <a:pt x="211" y="698"/>
                </a:lnTo>
                <a:lnTo>
                  <a:pt x="190" y="716"/>
                </a:lnTo>
                <a:lnTo>
                  <a:pt x="171" y="733"/>
                </a:lnTo>
                <a:lnTo>
                  <a:pt x="151" y="754"/>
                </a:lnTo>
                <a:lnTo>
                  <a:pt x="136" y="775"/>
                </a:lnTo>
                <a:lnTo>
                  <a:pt x="121" y="798"/>
                </a:lnTo>
                <a:lnTo>
                  <a:pt x="109" y="823"/>
                </a:lnTo>
                <a:lnTo>
                  <a:pt x="99" y="850"/>
                </a:lnTo>
                <a:lnTo>
                  <a:pt x="92" y="877"/>
                </a:lnTo>
                <a:lnTo>
                  <a:pt x="88" y="906"/>
                </a:lnTo>
                <a:lnTo>
                  <a:pt x="86" y="934"/>
                </a:lnTo>
                <a:lnTo>
                  <a:pt x="88" y="954"/>
                </a:lnTo>
                <a:lnTo>
                  <a:pt x="90" y="971"/>
                </a:lnTo>
                <a:lnTo>
                  <a:pt x="92" y="990"/>
                </a:lnTo>
                <a:lnTo>
                  <a:pt x="96" y="1007"/>
                </a:lnTo>
                <a:lnTo>
                  <a:pt x="101" y="1025"/>
                </a:lnTo>
                <a:lnTo>
                  <a:pt x="107" y="1040"/>
                </a:lnTo>
                <a:lnTo>
                  <a:pt x="115" y="1057"/>
                </a:lnTo>
                <a:lnTo>
                  <a:pt x="123" y="1073"/>
                </a:lnTo>
                <a:lnTo>
                  <a:pt x="132" y="1088"/>
                </a:lnTo>
                <a:lnTo>
                  <a:pt x="142" y="1101"/>
                </a:lnTo>
                <a:lnTo>
                  <a:pt x="153" y="1117"/>
                </a:lnTo>
                <a:lnTo>
                  <a:pt x="165" y="1128"/>
                </a:lnTo>
                <a:lnTo>
                  <a:pt x="176" y="1142"/>
                </a:lnTo>
                <a:lnTo>
                  <a:pt x="190" y="1153"/>
                </a:lnTo>
                <a:lnTo>
                  <a:pt x="203" y="1163"/>
                </a:lnTo>
                <a:lnTo>
                  <a:pt x="219" y="1172"/>
                </a:lnTo>
                <a:lnTo>
                  <a:pt x="88" y="1172"/>
                </a:lnTo>
                <a:lnTo>
                  <a:pt x="119" y="1121"/>
                </a:lnTo>
                <a:lnTo>
                  <a:pt x="107" y="1105"/>
                </a:lnTo>
                <a:lnTo>
                  <a:pt x="98" y="1088"/>
                </a:lnTo>
                <a:lnTo>
                  <a:pt x="36" y="1098"/>
                </a:lnTo>
                <a:lnTo>
                  <a:pt x="13" y="1042"/>
                </a:lnTo>
                <a:lnTo>
                  <a:pt x="65" y="1005"/>
                </a:lnTo>
                <a:lnTo>
                  <a:pt x="63" y="992"/>
                </a:lnTo>
                <a:lnTo>
                  <a:pt x="61" y="979"/>
                </a:lnTo>
                <a:lnTo>
                  <a:pt x="0" y="963"/>
                </a:lnTo>
                <a:lnTo>
                  <a:pt x="0" y="906"/>
                </a:lnTo>
                <a:lnTo>
                  <a:pt x="61" y="888"/>
                </a:lnTo>
                <a:lnTo>
                  <a:pt x="63" y="873"/>
                </a:lnTo>
                <a:lnTo>
                  <a:pt x="67" y="858"/>
                </a:lnTo>
                <a:lnTo>
                  <a:pt x="15" y="821"/>
                </a:lnTo>
                <a:lnTo>
                  <a:pt x="38" y="767"/>
                </a:lnTo>
                <a:lnTo>
                  <a:pt x="101" y="775"/>
                </a:lnTo>
                <a:lnTo>
                  <a:pt x="109" y="762"/>
                </a:lnTo>
                <a:lnTo>
                  <a:pt x="119" y="748"/>
                </a:lnTo>
                <a:lnTo>
                  <a:pt x="86" y="694"/>
                </a:lnTo>
                <a:lnTo>
                  <a:pt x="128" y="652"/>
                </a:lnTo>
                <a:lnTo>
                  <a:pt x="182" y="683"/>
                </a:lnTo>
                <a:lnTo>
                  <a:pt x="194" y="675"/>
                </a:lnTo>
                <a:lnTo>
                  <a:pt x="207" y="666"/>
                </a:lnTo>
                <a:lnTo>
                  <a:pt x="197" y="606"/>
                </a:lnTo>
                <a:lnTo>
                  <a:pt x="251" y="583"/>
                </a:lnTo>
                <a:lnTo>
                  <a:pt x="290" y="631"/>
                </a:lnTo>
                <a:lnTo>
                  <a:pt x="307" y="627"/>
                </a:lnTo>
                <a:lnTo>
                  <a:pt x="326" y="623"/>
                </a:lnTo>
                <a:lnTo>
                  <a:pt x="340" y="564"/>
                </a:lnTo>
                <a:lnTo>
                  <a:pt x="399" y="564"/>
                </a:lnTo>
                <a:lnTo>
                  <a:pt x="414" y="622"/>
                </a:lnTo>
                <a:lnTo>
                  <a:pt x="434" y="625"/>
                </a:lnTo>
                <a:lnTo>
                  <a:pt x="453" y="629"/>
                </a:lnTo>
                <a:lnTo>
                  <a:pt x="487" y="581"/>
                </a:lnTo>
                <a:lnTo>
                  <a:pt x="541" y="604"/>
                </a:lnTo>
                <a:lnTo>
                  <a:pt x="534" y="662"/>
                </a:lnTo>
                <a:lnTo>
                  <a:pt x="549" y="671"/>
                </a:lnTo>
                <a:lnTo>
                  <a:pt x="562" y="681"/>
                </a:lnTo>
                <a:lnTo>
                  <a:pt x="612" y="652"/>
                </a:lnTo>
                <a:lnTo>
                  <a:pt x="655" y="693"/>
                </a:lnTo>
                <a:lnTo>
                  <a:pt x="624" y="742"/>
                </a:lnTo>
                <a:lnTo>
                  <a:pt x="637" y="760"/>
                </a:lnTo>
                <a:lnTo>
                  <a:pt x="649" y="779"/>
                </a:lnTo>
                <a:lnTo>
                  <a:pt x="704" y="771"/>
                </a:lnTo>
                <a:lnTo>
                  <a:pt x="727" y="825"/>
                </a:lnTo>
                <a:lnTo>
                  <a:pt x="681" y="860"/>
                </a:lnTo>
                <a:lnTo>
                  <a:pt x="685" y="875"/>
                </a:lnTo>
                <a:lnTo>
                  <a:pt x="687" y="890"/>
                </a:lnTo>
                <a:lnTo>
                  <a:pt x="743" y="904"/>
                </a:lnTo>
                <a:lnTo>
                  <a:pt x="743" y="963"/>
                </a:lnTo>
                <a:lnTo>
                  <a:pt x="687" y="977"/>
                </a:lnTo>
                <a:lnTo>
                  <a:pt x="683" y="996"/>
                </a:lnTo>
                <a:lnTo>
                  <a:pt x="679" y="1013"/>
                </a:lnTo>
                <a:lnTo>
                  <a:pt x="726" y="1046"/>
                </a:lnTo>
                <a:lnTo>
                  <a:pt x="703" y="1101"/>
                </a:lnTo>
                <a:lnTo>
                  <a:pt x="647" y="1094"/>
                </a:lnTo>
                <a:lnTo>
                  <a:pt x="635" y="1109"/>
                </a:lnTo>
                <a:lnTo>
                  <a:pt x="624" y="1124"/>
                </a:lnTo>
                <a:lnTo>
                  <a:pt x="655" y="1172"/>
                </a:lnTo>
                <a:lnTo>
                  <a:pt x="522" y="1172"/>
                </a:lnTo>
                <a:lnTo>
                  <a:pt x="537" y="1163"/>
                </a:lnTo>
                <a:lnTo>
                  <a:pt x="551" y="1153"/>
                </a:lnTo>
                <a:lnTo>
                  <a:pt x="564" y="1142"/>
                </a:lnTo>
                <a:lnTo>
                  <a:pt x="576" y="1128"/>
                </a:lnTo>
                <a:lnTo>
                  <a:pt x="587" y="1117"/>
                </a:lnTo>
                <a:lnTo>
                  <a:pt x="599" y="1101"/>
                </a:lnTo>
                <a:lnTo>
                  <a:pt x="608" y="1088"/>
                </a:lnTo>
                <a:lnTo>
                  <a:pt x="618" y="1073"/>
                </a:lnTo>
                <a:lnTo>
                  <a:pt x="626" y="1057"/>
                </a:lnTo>
                <a:lnTo>
                  <a:pt x="633" y="1040"/>
                </a:lnTo>
                <a:lnTo>
                  <a:pt x="639" y="1025"/>
                </a:lnTo>
                <a:lnTo>
                  <a:pt x="645" y="1007"/>
                </a:lnTo>
                <a:lnTo>
                  <a:pt x="649" y="990"/>
                </a:lnTo>
                <a:lnTo>
                  <a:pt x="653" y="971"/>
                </a:lnTo>
                <a:lnTo>
                  <a:pt x="653" y="954"/>
                </a:lnTo>
                <a:lnTo>
                  <a:pt x="655" y="934"/>
                </a:lnTo>
                <a:close/>
                <a:moveTo>
                  <a:pt x="347" y="270"/>
                </a:moveTo>
                <a:lnTo>
                  <a:pt x="345" y="261"/>
                </a:lnTo>
                <a:lnTo>
                  <a:pt x="341" y="251"/>
                </a:lnTo>
                <a:lnTo>
                  <a:pt x="338" y="241"/>
                </a:lnTo>
                <a:lnTo>
                  <a:pt x="330" y="234"/>
                </a:lnTo>
                <a:lnTo>
                  <a:pt x="322" y="226"/>
                </a:lnTo>
                <a:lnTo>
                  <a:pt x="315" y="222"/>
                </a:lnTo>
                <a:lnTo>
                  <a:pt x="303" y="218"/>
                </a:lnTo>
                <a:lnTo>
                  <a:pt x="293" y="218"/>
                </a:lnTo>
                <a:lnTo>
                  <a:pt x="282" y="218"/>
                </a:lnTo>
                <a:lnTo>
                  <a:pt x="272" y="222"/>
                </a:lnTo>
                <a:lnTo>
                  <a:pt x="263" y="226"/>
                </a:lnTo>
                <a:lnTo>
                  <a:pt x="255" y="234"/>
                </a:lnTo>
                <a:lnTo>
                  <a:pt x="249" y="241"/>
                </a:lnTo>
                <a:lnTo>
                  <a:pt x="244" y="251"/>
                </a:lnTo>
                <a:lnTo>
                  <a:pt x="242" y="261"/>
                </a:lnTo>
                <a:lnTo>
                  <a:pt x="240" y="270"/>
                </a:lnTo>
                <a:lnTo>
                  <a:pt x="242" y="282"/>
                </a:lnTo>
                <a:lnTo>
                  <a:pt x="244" y="291"/>
                </a:lnTo>
                <a:lnTo>
                  <a:pt x="249" y="301"/>
                </a:lnTo>
                <a:lnTo>
                  <a:pt x="255" y="309"/>
                </a:lnTo>
                <a:lnTo>
                  <a:pt x="263" y="314"/>
                </a:lnTo>
                <a:lnTo>
                  <a:pt x="272" y="320"/>
                </a:lnTo>
                <a:lnTo>
                  <a:pt x="282" y="322"/>
                </a:lnTo>
                <a:lnTo>
                  <a:pt x="293" y="324"/>
                </a:lnTo>
                <a:lnTo>
                  <a:pt x="303" y="322"/>
                </a:lnTo>
                <a:lnTo>
                  <a:pt x="315" y="320"/>
                </a:lnTo>
                <a:lnTo>
                  <a:pt x="322" y="314"/>
                </a:lnTo>
                <a:lnTo>
                  <a:pt x="330" y="309"/>
                </a:lnTo>
                <a:lnTo>
                  <a:pt x="338" y="301"/>
                </a:lnTo>
                <a:lnTo>
                  <a:pt x="341" y="291"/>
                </a:lnTo>
                <a:lnTo>
                  <a:pt x="345" y="282"/>
                </a:lnTo>
                <a:lnTo>
                  <a:pt x="347" y="270"/>
                </a:lnTo>
                <a:close/>
                <a:moveTo>
                  <a:pt x="313" y="543"/>
                </a:moveTo>
                <a:lnTo>
                  <a:pt x="270" y="543"/>
                </a:lnTo>
                <a:lnTo>
                  <a:pt x="259" y="501"/>
                </a:lnTo>
                <a:lnTo>
                  <a:pt x="245" y="497"/>
                </a:lnTo>
                <a:lnTo>
                  <a:pt x="232" y="495"/>
                </a:lnTo>
                <a:lnTo>
                  <a:pt x="205" y="529"/>
                </a:lnTo>
                <a:lnTo>
                  <a:pt x="165" y="514"/>
                </a:lnTo>
                <a:lnTo>
                  <a:pt x="172" y="468"/>
                </a:lnTo>
                <a:lnTo>
                  <a:pt x="163" y="462"/>
                </a:lnTo>
                <a:lnTo>
                  <a:pt x="153" y="455"/>
                </a:lnTo>
                <a:lnTo>
                  <a:pt x="113" y="479"/>
                </a:lnTo>
                <a:lnTo>
                  <a:pt x="82" y="449"/>
                </a:lnTo>
                <a:lnTo>
                  <a:pt x="107" y="408"/>
                </a:lnTo>
                <a:lnTo>
                  <a:pt x="98" y="397"/>
                </a:lnTo>
                <a:lnTo>
                  <a:pt x="92" y="385"/>
                </a:lnTo>
                <a:lnTo>
                  <a:pt x="46" y="391"/>
                </a:lnTo>
                <a:lnTo>
                  <a:pt x="30" y="351"/>
                </a:lnTo>
                <a:lnTo>
                  <a:pt x="67" y="324"/>
                </a:lnTo>
                <a:lnTo>
                  <a:pt x="65" y="314"/>
                </a:lnTo>
                <a:lnTo>
                  <a:pt x="63" y="305"/>
                </a:lnTo>
                <a:lnTo>
                  <a:pt x="19" y="293"/>
                </a:lnTo>
                <a:lnTo>
                  <a:pt x="19" y="249"/>
                </a:lnTo>
                <a:lnTo>
                  <a:pt x="63" y="238"/>
                </a:lnTo>
                <a:lnTo>
                  <a:pt x="65" y="226"/>
                </a:lnTo>
                <a:lnTo>
                  <a:pt x="69" y="215"/>
                </a:lnTo>
                <a:lnTo>
                  <a:pt x="30" y="188"/>
                </a:lnTo>
                <a:lnTo>
                  <a:pt x="48" y="147"/>
                </a:lnTo>
                <a:lnTo>
                  <a:pt x="94" y="153"/>
                </a:lnTo>
                <a:lnTo>
                  <a:pt x="99" y="144"/>
                </a:lnTo>
                <a:lnTo>
                  <a:pt x="107" y="134"/>
                </a:lnTo>
                <a:lnTo>
                  <a:pt x="82" y="94"/>
                </a:lnTo>
                <a:lnTo>
                  <a:pt x="113" y="63"/>
                </a:lnTo>
                <a:lnTo>
                  <a:pt x="153" y="86"/>
                </a:lnTo>
                <a:lnTo>
                  <a:pt x="161" y="80"/>
                </a:lnTo>
                <a:lnTo>
                  <a:pt x="171" y="74"/>
                </a:lnTo>
                <a:lnTo>
                  <a:pt x="165" y="28"/>
                </a:lnTo>
                <a:lnTo>
                  <a:pt x="203" y="11"/>
                </a:lnTo>
                <a:lnTo>
                  <a:pt x="232" y="48"/>
                </a:lnTo>
                <a:lnTo>
                  <a:pt x="245" y="44"/>
                </a:lnTo>
                <a:lnTo>
                  <a:pt x="259" y="42"/>
                </a:lnTo>
                <a:lnTo>
                  <a:pt x="268" y="0"/>
                </a:lnTo>
                <a:lnTo>
                  <a:pt x="313" y="0"/>
                </a:lnTo>
                <a:lnTo>
                  <a:pt x="322" y="42"/>
                </a:lnTo>
                <a:lnTo>
                  <a:pt x="338" y="44"/>
                </a:lnTo>
                <a:lnTo>
                  <a:pt x="351" y="46"/>
                </a:lnTo>
                <a:lnTo>
                  <a:pt x="376" y="11"/>
                </a:lnTo>
                <a:lnTo>
                  <a:pt x="416" y="28"/>
                </a:lnTo>
                <a:lnTo>
                  <a:pt x="411" y="71"/>
                </a:lnTo>
                <a:lnTo>
                  <a:pt x="420" y="78"/>
                </a:lnTo>
                <a:lnTo>
                  <a:pt x="432" y="84"/>
                </a:lnTo>
                <a:lnTo>
                  <a:pt x="468" y="63"/>
                </a:lnTo>
                <a:lnTo>
                  <a:pt x="499" y="94"/>
                </a:lnTo>
                <a:lnTo>
                  <a:pt x="478" y="130"/>
                </a:lnTo>
                <a:lnTo>
                  <a:pt x="485" y="144"/>
                </a:lnTo>
                <a:lnTo>
                  <a:pt x="495" y="157"/>
                </a:lnTo>
                <a:lnTo>
                  <a:pt x="535" y="151"/>
                </a:lnTo>
                <a:lnTo>
                  <a:pt x="553" y="192"/>
                </a:lnTo>
                <a:lnTo>
                  <a:pt x="518" y="216"/>
                </a:lnTo>
                <a:lnTo>
                  <a:pt x="520" y="228"/>
                </a:lnTo>
                <a:lnTo>
                  <a:pt x="522" y="240"/>
                </a:lnTo>
                <a:lnTo>
                  <a:pt x="562" y="249"/>
                </a:lnTo>
                <a:lnTo>
                  <a:pt x="562" y="291"/>
                </a:lnTo>
                <a:lnTo>
                  <a:pt x="522" y="303"/>
                </a:lnTo>
                <a:lnTo>
                  <a:pt x="520" y="316"/>
                </a:lnTo>
                <a:lnTo>
                  <a:pt x="518" y="330"/>
                </a:lnTo>
                <a:lnTo>
                  <a:pt x="551" y="355"/>
                </a:lnTo>
                <a:lnTo>
                  <a:pt x="535" y="393"/>
                </a:lnTo>
                <a:lnTo>
                  <a:pt x="493" y="387"/>
                </a:lnTo>
                <a:lnTo>
                  <a:pt x="485" y="401"/>
                </a:lnTo>
                <a:lnTo>
                  <a:pt x="478" y="412"/>
                </a:lnTo>
                <a:lnTo>
                  <a:pt x="499" y="447"/>
                </a:lnTo>
                <a:lnTo>
                  <a:pt x="468" y="478"/>
                </a:lnTo>
                <a:lnTo>
                  <a:pt x="432" y="456"/>
                </a:lnTo>
                <a:lnTo>
                  <a:pt x="422" y="464"/>
                </a:lnTo>
                <a:lnTo>
                  <a:pt x="411" y="470"/>
                </a:lnTo>
                <a:lnTo>
                  <a:pt x="418" y="512"/>
                </a:lnTo>
                <a:lnTo>
                  <a:pt x="378" y="529"/>
                </a:lnTo>
                <a:lnTo>
                  <a:pt x="351" y="495"/>
                </a:lnTo>
                <a:lnTo>
                  <a:pt x="338" y="499"/>
                </a:lnTo>
                <a:lnTo>
                  <a:pt x="324" y="501"/>
                </a:lnTo>
                <a:lnTo>
                  <a:pt x="313" y="543"/>
                </a:lnTo>
                <a:close/>
                <a:moveTo>
                  <a:pt x="422" y="1082"/>
                </a:moveTo>
                <a:lnTo>
                  <a:pt x="420" y="1075"/>
                </a:lnTo>
                <a:lnTo>
                  <a:pt x="418" y="1071"/>
                </a:lnTo>
                <a:lnTo>
                  <a:pt x="414" y="1067"/>
                </a:lnTo>
                <a:lnTo>
                  <a:pt x="411" y="1067"/>
                </a:lnTo>
                <a:lnTo>
                  <a:pt x="405" y="1069"/>
                </a:lnTo>
                <a:lnTo>
                  <a:pt x="401" y="1071"/>
                </a:lnTo>
                <a:lnTo>
                  <a:pt x="395" y="1073"/>
                </a:lnTo>
                <a:lnTo>
                  <a:pt x="372" y="1075"/>
                </a:lnTo>
                <a:lnTo>
                  <a:pt x="349" y="1073"/>
                </a:lnTo>
                <a:lnTo>
                  <a:pt x="341" y="1069"/>
                </a:lnTo>
                <a:lnTo>
                  <a:pt x="340" y="1069"/>
                </a:lnTo>
                <a:lnTo>
                  <a:pt x="332" y="1067"/>
                </a:lnTo>
                <a:lnTo>
                  <a:pt x="328" y="1069"/>
                </a:lnTo>
                <a:lnTo>
                  <a:pt x="324" y="1071"/>
                </a:lnTo>
                <a:lnTo>
                  <a:pt x="320" y="1076"/>
                </a:lnTo>
                <a:lnTo>
                  <a:pt x="318" y="1084"/>
                </a:lnTo>
                <a:lnTo>
                  <a:pt x="318" y="1094"/>
                </a:lnTo>
                <a:lnTo>
                  <a:pt x="320" y="1101"/>
                </a:lnTo>
                <a:lnTo>
                  <a:pt x="322" y="1109"/>
                </a:lnTo>
                <a:lnTo>
                  <a:pt x="326" y="1113"/>
                </a:lnTo>
                <a:lnTo>
                  <a:pt x="332" y="1119"/>
                </a:lnTo>
                <a:lnTo>
                  <a:pt x="336" y="1121"/>
                </a:lnTo>
                <a:lnTo>
                  <a:pt x="345" y="1124"/>
                </a:lnTo>
                <a:lnTo>
                  <a:pt x="370" y="1128"/>
                </a:lnTo>
                <a:lnTo>
                  <a:pt x="395" y="1126"/>
                </a:lnTo>
                <a:lnTo>
                  <a:pt x="405" y="1122"/>
                </a:lnTo>
                <a:lnTo>
                  <a:pt x="409" y="1121"/>
                </a:lnTo>
                <a:lnTo>
                  <a:pt x="414" y="1117"/>
                </a:lnTo>
                <a:lnTo>
                  <a:pt x="418" y="1111"/>
                </a:lnTo>
                <a:lnTo>
                  <a:pt x="420" y="1103"/>
                </a:lnTo>
                <a:lnTo>
                  <a:pt x="422" y="1094"/>
                </a:lnTo>
                <a:lnTo>
                  <a:pt x="422" y="1082"/>
                </a:lnTo>
                <a:close/>
                <a:moveTo>
                  <a:pt x="480" y="1092"/>
                </a:moveTo>
                <a:lnTo>
                  <a:pt x="491" y="1088"/>
                </a:lnTo>
                <a:lnTo>
                  <a:pt x="510" y="1073"/>
                </a:lnTo>
                <a:lnTo>
                  <a:pt x="528" y="1053"/>
                </a:lnTo>
                <a:lnTo>
                  <a:pt x="532" y="1046"/>
                </a:lnTo>
                <a:lnTo>
                  <a:pt x="534" y="1042"/>
                </a:lnTo>
                <a:lnTo>
                  <a:pt x="534" y="1032"/>
                </a:lnTo>
                <a:lnTo>
                  <a:pt x="532" y="1027"/>
                </a:lnTo>
                <a:lnTo>
                  <a:pt x="530" y="1021"/>
                </a:lnTo>
                <a:lnTo>
                  <a:pt x="524" y="1013"/>
                </a:lnTo>
                <a:lnTo>
                  <a:pt x="516" y="1003"/>
                </a:lnTo>
                <a:lnTo>
                  <a:pt x="509" y="1000"/>
                </a:lnTo>
                <a:lnTo>
                  <a:pt x="505" y="998"/>
                </a:lnTo>
                <a:lnTo>
                  <a:pt x="499" y="998"/>
                </a:lnTo>
                <a:lnTo>
                  <a:pt x="497" y="1000"/>
                </a:lnTo>
                <a:lnTo>
                  <a:pt x="493" y="1007"/>
                </a:lnTo>
                <a:lnTo>
                  <a:pt x="491" y="1009"/>
                </a:lnTo>
                <a:lnTo>
                  <a:pt x="489" y="1017"/>
                </a:lnTo>
                <a:lnTo>
                  <a:pt x="476" y="1034"/>
                </a:lnTo>
                <a:lnTo>
                  <a:pt x="457" y="1048"/>
                </a:lnTo>
                <a:lnTo>
                  <a:pt x="449" y="1051"/>
                </a:lnTo>
                <a:lnTo>
                  <a:pt x="447" y="1053"/>
                </a:lnTo>
                <a:lnTo>
                  <a:pt x="441" y="1057"/>
                </a:lnTo>
                <a:lnTo>
                  <a:pt x="439" y="1061"/>
                </a:lnTo>
                <a:lnTo>
                  <a:pt x="437" y="1065"/>
                </a:lnTo>
                <a:lnTo>
                  <a:pt x="439" y="1071"/>
                </a:lnTo>
                <a:lnTo>
                  <a:pt x="443" y="1078"/>
                </a:lnTo>
                <a:lnTo>
                  <a:pt x="449" y="1086"/>
                </a:lnTo>
                <a:lnTo>
                  <a:pt x="457" y="1090"/>
                </a:lnTo>
                <a:lnTo>
                  <a:pt x="462" y="1094"/>
                </a:lnTo>
                <a:lnTo>
                  <a:pt x="468" y="1094"/>
                </a:lnTo>
                <a:lnTo>
                  <a:pt x="478" y="1094"/>
                </a:lnTo>
                <a:lnTo>
                  <a:pt x="480" y="1092"/>
                </a:lnTo>
                <a:close/>
                <a:moveTo>
                  <a:pt x="557" y="969"/>
                </a:moveTo>
                <a:lnTo>
                  <a:pt x="560" y="957"/>
                </a:lnTo>
                <a:lnTo>
                  <a:pt x="564" y="934"/>
                </a:lnTo>
                <a:lnTo>
                  <a:pt x="562" y="908"/>
                </a:lnTo>
                <a:lnTo>
                  <a:pt x="560" y="900"/>
                </a:lnTo>
                <a:lnTo>
                  <a:pt x="558" y="896"/>
                </a:lnTo>
                <a:lnTo>
                  <a:pt x="553" y="890"/>
                </a:lnTo>
                <a:lnTo>
                  <a:pt x="547" y="886"/>
                </a:lnTo>
                <a:lnTo>
                  <a:pt x="541" y="884"/>
                </a:lnTo>
                <a:lnTo>
                  <a:pt x="532" y="883"/>
                </a:lnTo>
                <a:lnTo>
                  <a:pt x="520" y="883"/>
                </a:lnTo>
                <a:lnTo>
                  <a:pt x="512" y="883"/>
                </a:lnTo>
                <a:lnTo>
                  <a:pt x="507" y="886"/>
                </a:lnTo>
                <a:lnTo>
                  <a:pt x="505" y="888"/>
                </a:lnTo>
                <a:lnTo>
                  <a:pt x="503" y="892"/>
                </a:lnTo>
                <a:lnTo>
                  <a:pt x="505" y="900"/>
                </a:lnTo>
                <a:lnTo>
                  <a:pt x="507" y="904"/>
                </a:lnTo>
                <a:lnTo>
                  <a:pt x="509" y="909"/>
                </a:lnTo>
                <a:lnTo>
                  <a:pt x="512" y="932"/>
                </a:lnTo>
                <a:lnTo>
                  <a:pt x="509" y="956"/>
                </a:lnTo>
                <a:lnTo>
                  <a:pt x="507" y="961"/>
                </a:lnTo>
                <a:lnTo>
                  <a:pt x="505" y="965"/>
                </a:lnTo>
                <a:lnTo>
                  <a:pt x="505" y="973"/>
                </a:lnTo>
                <a:lnTo>
                  <a:pt x="505" y="977"/>
                </a:lnTo>
                <a:lnTo>
                  <a:pt x="509" y="980"/>
                </a:lnTo>
                <a:lnTo>
                  <a:pt x="512" y="982"/>
                </a:lnTo>
                <a:lnTo>
                  <a:pt x="520" y="986"/>
                </a:lnTo>
                <a:lnTo>
                  <a:pt x="530" y="986"/>
                </a:lnTo>
                <a:lnTo>
                  <a:pt x="539" y="984"/>
                </a:lnTo>
                <a:lnTo>
                  <a:pt x="545" y="982"/>
                </a:lnTo>
                <a:lnTo>
                  <a:pt x="551" y="979"/>
                </a:lnTo>
                <a:lnTo>
                  <a:pt x="555" y="973"/>
                </a:lnTo>
                <a:lnTo>
                  <a:pt x="557" y="969"/>
                </a:lnTo>
                <a:close/>
                <a:moveTo>
                  <a:pt x="509" y="861"/>
                </a:moveTo>
                <a:lnTo>
                  <a:pt x="516" y="854"/>
                </a:lnTo>
                <a:lnTo>
                  <a:pt x="522" y="848"/>
                </a:lnTo>
                <a:lnTo>
                  <a:pt x="526" y="842"/>
                </a:lnTo>
                <a:lnTo>
                  <a:pt x="526" y="836"/>
                </a:lnTo>
                <a:lnTo>
                  <a:pt x="526" y="827"/>
                </a:lnTo>
                <a:lnTo>
                  <a:pt x="524" y="823"/>
                </a:lnTo>
                <a:lnTo>
                  <a:pt x="520" y="813"/>
                </a:lnTo>
                <a:lnTo>
                  <a:pt x="505" y="794"/>
                </a:lnTo>
                <a:lnTo>
                  <a:pt x="485" y="777"/>
                </a:lnTo>
                <a:lnTo>
                  <a:pt x="476" y="773"/>
                </a:lnTo>
                <a:lnTo>
                  <a:pt x="474" y="771"/>
                </a:lnTo>
                <a:lnTo>
                  <a:pt x="464" y="771"/>
                </a:lnTo>
                <a:lnTo>
                  <a:pt x="459" y="771"/>
                </a:lnTo>
                <a:lnTo>
                  <a:pt x="451" y="775"/>
                </a:lnTo>
                <a:lnTo>
                  <a:pt x="443" y="781"/>
                </a:lnTo>
                <a:lnTo>
                  <a:pt x="436" y="789"/>
                </a:lnTo>
                <a:lnTo>
                  <a:pt x="432" y="794"/>
                </a:lnTo>
                <a:lnTo>
                  <a:pt x="430" y="800"/>
                </a:lnTo>
                <a:lnTo>
                  <a:pt x="430" y="804"/>
                </a:lnTo>
                <a:lnTo>
                  <a:pt x="432" y="808"/>
                </a:lnTo>
                <a:lnTo>
                  <a:pt x="439" y="812"/>
                </a:lnTo>
                <a:lnTo>
                  <a:pt x="441" y="812"/>
                </a:lnTo>
                <a:lnTo>
                  <a:pt x="447" y="815"/>
                </a:lnTo>
                <a:lnTo>
                  <a:pt x="466" y="829"/>
                </a:lnTo>
                <a:lnTo>
                  <a:pt x="480" y="848"/>
                </a:lnTo>
                <a:lnTo>
                  <a:pt x="484" y="854"/>
                </a:lnTo>
                <a:lnTo>
                  <a:pt x="484" y="858"/>
                </a:lnTo>
                <a:lnTo>
                  <a:pt x="489" y="863"/>
                </a:lnTo>
                <a:lnTo>
                  <a:pt x="493" y="865"/>
                </a:lnTo>
                <a:lnTo>
                  <a:pt x="497" y="867"/>
                </a:lnTo>
                <a:lnTo>
                  <a:pt x="503" y="865"/>
                </a:lnTo>
                <a:lnTo>
                  <a:pt x="509" y="861"/>
                </a:lnTo>
                <a:close/>
                <a:moveTo>
                  <a:pt x="405" y="748"/>
                </a:moveTo>
                <a:lnTo>
                  <a:pt x="395" y="744"/>
                </a:lnTo>
                <a:lnTo>
                  <a:pt x="370" y="741"/>
                </a:lnTo>
                <a:lnTo>
                  <a:pt x="345" y="742"/>
                </a:lnTo>
                <a:lnTo>
                  <a:pt x="336" y="744"/>
                </a:lnTo>
                <a:lnTo>
                  <a:pt x="334" y="746"/>
                </a:lnTo>
                <a:lnTo>
                  <a:pt x="326" y="752"/>
                </a:lnTo>
                <a:lnTo>
                  <a:pt x="322" y="758"/>
                </a:lnTo>
                <a:lnTo>
                  <a:pt x="320" y="764"/>
                </a:lnTo>
                <a:lnTo>
                  <a:pt x="318" y="773"/>
                </a:lnTo>
                <a:lnTo>
                  <a:pt x="318" y="785"/>
                </a:lnTo>
                <a:lnTo>
                  <a:pt x="320" y="792"/>
                </a:lnTo>
                <a:lnTo>
                  <a:pt x="322" y="798"/>
                </a:lnTo>
                <a:lnTo>
                  <a:pt x="326" y="800"/>
                </a:lnTo>
                <a:lnTo>
                  <a:pt x="330" y="800"/>
                </a:lnTo>
                <a:lnTo>
                  <a:pt x="336" y="800"/>
                </a:lnTo>
                <a:lnTo>
                  <a:pt x="340" y="798"/>
                </a:lnTo>
                <a:lnTo>
                  <a:pt x="345" y="794"/>
                </a:lnTo>
                <a:lnTo>
                  <a:pt x="368" y="792"/>
                </a:lnTo>
                <a:lnTo>
                  <a:pt x="391" y="794"/>
                </a:lnTo>
                <a:lnTo>
                  <a:pt x="399" y="798"/>
                </a:lnTo>
                <a:lnTo>
                  <a:pt x="401" y="800"/>
                </a:lnTo>
                <a:lnTo>
                  <a:pt x="409" y="800"/>
                </a:lnTo>
                <a:lnTo>
                  <a:pt x="413" y="800"/>
                </a:lnTo>
                <a:lnTo>
                  <a:pt x="416" y="796"/>
                </a:lnTo>
                <a:lnTo>
                  <a:pt x="420" y="792"/>
                </a:lnTo>
                <a:lnTo>
                  <a:pt x="422" y="785"/>
                </a:lnTo>
                <a:lnTo>
                  <a:pt x="422" y="775"/>
                </a:lnTo>
                <a:lnTo>
                  <a:pt x="422" y="765"/>
                </a:lnTo>
                <a:lnTo>
                  <a:pt x="418" y="760"/>
                </a:lnTo>
                <a:lnTo>
                  <a:pt x="416" y="754"/>
                </a:lnTo>
                <a:lnTo>
                  <a:pt x="409" y="748"/>
                </a:lnTo>
                <a:lnTo>
                  <a:pt x="405" y="748"/>
                </a:lnTo>
                <a:close/>
                <a:moveTo>
                  <a:pt x="184" y="898"/>
                </a:moveTo>
                <a:lnTo>
                  <a:pt x="180" y="909"/>
                </a:lnTo>
                <a:lnTo>
                  <a:pt x="176" y="934"/>
                </a:lnTo>
                <a:lnTo>
                  <a:pt x="178" y="959"/>
                </a:lnTo>
                <a:lnTo>
                  <a:pt x="182" y="969"/>
                </a:lnTo>
                <a:lnTo>
                  <a:pt x="182" y="971"/>
                </a:lnTo>
                <a:lnTo>
                  <a:pt x="188" y="979"/>
                </a:lnTo>
                <a:lnTo>
                  <a:pt x="194" y="980"/>
                </a:lnTo>
                <a:lnTo>
                  <a:pt x="201" y="984"/>
                </a:lnTo>
                <a:lnTo>
                  <a:pt x="209" y="986"/>
                </a:lnTo>
                <a:lnTo>
                  <a:pt x="222" y="986"/>
                </a:lnTo>
                <a:lnTo>
                  <a:pt x="230" y="984"/>
                </a:lnTo>
                <a:lnTo>
                  <a:pt x="234" y="982"/>
                </a:lnTo>
                <a:lnTo>
                  <a:pt x="236" y="979"/>
                </a:lnTo>
                <a:lnTo>
                  <a:pt x="238" y="975"/>
                </a:lnTo>
                <a:lnTo>
                  <a:pt x="236" y="967"/>
                </a:lnTo>
                <a:lnTo>
                  <a:pt x="234" y="965"/>
                </a:lnTo>
                <a:lnTo>
                  <a:pt x="232" y="959"/>
                </a:lnTo>
                <a:lnTo>
                  <a:pt x="228" y="936"/>
                </a:lnTo>
                <a:lnTo>
                  <a:pt x="232" y="913"/>
                </a:lnTo>
                <a:lnTo>
                  <a:pt x="234" y="906"/>
                </a:lnTo>
                <a:lnTo>
                  <a:pt x="236" y="902"/>
                </a:lnTo>
                <a:lnTo>
                  <a:pt x="238" y="896"/>
                </a:lnTo>
                <a:lnTo>
                  <a:pt x="236" y="892"/>
                </a:lnTo>
                <a:lnTo>
                  <a:pt x="234" y="888"/>
                </a:lnTo>
                <a:lnTo>
                  <a:pt x="228" y="884"/>
                </a:lnTo>
                <a:lnTo>
                  <a:pt x="220" y="883"/>
                </a:lnTo>
                <a:lnTo>
                  <a:pt x="211" y="883"/>
                </a:lnTo>
                <a:lnTo>
                  <a:pt x="203" y="883"/>
                </a:lnTo>
                <a:lnTo>
                  <a:pt x="195" y="886"/>
                </a:lnTo>
                <a:lnTo>
                  <a:pt x="192" y="888"/>
                </a:lnTo>
                <a:lnTo>
                  <a:pt x="186" y="896"/>
                </a:lnTo>
                <a:lnTo>
                  <a:pt x="184" y="898"/>
                </a:lnTo>
                <a:close/>
                <a:moveTo>
                  <a:pt x="374" y="1040"/>
                </a:moveTo>
                <a:lnTo>
                  <a:pt x="384" y="1038"/>
                </a:lnTo>
                <a:lnTo>
                  <a:pt x="395" y="1038"/>
                </a:lnTo>
                <a:lnTo>
                  <a:pt x="405" y="1034"/>
                </a:lnTo>
                <a:lnTo>
                  <a:pt x="414" y="1030"/>
                </a:lnTo>
                <a:lnTo>
                  <a:pt x="424" y="1027"/>
                </a:lnTo>
                <a:lnTo>
                  <a:pt x="434" y="1021"/>
                </a:lnTo>
                <a:lnTo>
                  <a:pt x="441" y="1015"/>
                </a:lnTo>
                <a:lnTo>
                  <a:pt x="449" y="1009"/>
                </a:lnTo>
                <a:lnTo>
                  <a:pt x="455" y="1002"/>
                </a:lnTo>
                <a:lnTo>
                  <a:pt x="462" y="992"/>
                </a:lnTo>
                <a:lnTo>
                  <a:pt x="466" y="984"/>
                </a:lnTo>
                <a:lnTo>
                  <a:pt x="472" y="975"/>
                </a:lnTo>
                <a:lnTo>
                  <a:pt x="476" y="965"/>
                </a:lnTo>
                <a:lnTo>
                  <a:pt x="478" y="956"/>
                </a:lnTo>
                <a:lnTo>
                  <a:pt x="480" y="944"/>
                </a:lnTo>
                <a:lnTo>
                  <a:pt x="480" y="934"/>
                </a:lnTo>
                <a:lnTo>
                  <a:pt x="480" y="923"/>
                </a:lnTo>
                <a:lnTo>
                  <a:pt x="478" y="913"/>
                </a:lnTo>
                <a:lnTo>
                  <a:pt x="476" y="902"/>
                </a:lnTo>
                <a:lnTo>
                  <a:pt x="472" y="892"/>
                </a:lnTo>
                <a:lnTo>
                  <a:pt x="466" y="884"/>
                </a:lnTo>
                <a:lnTo>
                  <a:pt x="462" y="875"/>
                </a:lnTo>
                <a:lnTo>
                  <a:pt x="455" y="867"/>
                </a:lnTo>
                <a:lnTo>
                  <a:pt x="449" y="860"/>
                </a:lnTo>
                <a:lnTo>
                  <a:pt x="441" y="852"/>
                </a:lnTo>
                <a:lnTo>
                  <a:pt x="434" y="846"/>
                </a:lnTo>
                <a:lnTo>
                  <a:pt x="424" y="840"/>
                </a:lnTo>
                <a:lnTo>
                  <a:pt x="414" y="836"/>
                </a:lnTo>
                <a:lnTo>
                  <a:pt x="405" y="833"/>
                </a:lnTo>
                <a:lnTo>
                  <a:pt x="395" y="831"/>
                </a:lnTo>
                <a:lnTo>
                  <a:pt x="384" y="829"/>
                </a:lnTo>
                <a:lnTo>
                  <a:pt x="374" y="829"/>
                </a:lnTo>
                <a:lnTo>
                  <a:pt x="363" y="829"/>
                </a:lnTo>
                <a:lnTo>
                  <a:pt x="353" y="831"/>
                </a:lnTo>
                <a:lnTo>
                  <a:pt x="341" y="833"/>
                </a:lnTo>
                <a:lnTo>
                  <a:pt x="332" y="836"/>
                </a:lnTo>
                <a:lnTo>
                  <a:pt x="322" y="840"/>
                </a:lnTo>
                <a:lnTo>
                  <a:pt x="315" y="846"/>
                </a:lnTo>
                <a:lnTo>
                  <a:pt x="307" y="852"/>
                </a:lnTo>
                <a:lnTo>
                  <a:pt x="299" y="860"/>
                </a:lnTo>
                <a:lnTo>
                  <a:pt x="292" y="867"/>
                </a:lnTo>
                <a:lnTo>
                  <a:pt x="286" y="875"/>
                </a:lnTo>
                <a:lnTo>
                  <a:pt x="280" y="884"/>
                </a:lnTo>
                <a:lnTo>
                  <a:pt x="276" y="892"/>
                </a:lnTo>
                <a:lnTo>
                  <a:pt x="272" y="902"/>
                </a:lnTo>
                <a:lnTo>
                  <a:pt x="270" y="913"/>
                </a:lnTo>
                <a:lnTo>
                  <a:pt x="268" y="923"/>
                </a:lnTo>
                <a:lnTo>
                  <a:pt x="267" y="934"/>
                </a:lnTo>
                <a:lnTo>
                  <a:pt x="268" y="944"/>
                </a:lnTo>
                <a:lnTo>
                  <a:pt x="270" y="956"/>
                </a:lnTo>
                <a:lnTo>
                  <a:pt x="272" y="965"/>
                </a:lnTo>
                <a:lnTo>
                  <a:pt x="276" y="975"/>
                </a:lnTo>
                <a:lnTo>
                  <a:pt x="280" y="984"/>
                </a:lnTo>
                <a:lnTo>
                  <a:pt x="286" y="992"/>
                </a:lnTo>
                <a:lnTo>
                  <a:pt x="292" y="1002"/>
                </a:lnTo>
                <a:lnTo>
                  <a:pt x="299" y="1009"/>
                </a:lnTo>
                <a:lnTo>
                  <a:pt x="307" y="1015"/>
                </a:lnTo>
                <a:lnTo>
                  <a:pt x="315" y="1021"/>
                </a:lnTo>
                <a:lnTo>
                  <a:pt x="322" y="1027"/>
                </a:lnTo>
                <a:lnTo>
                  <a:pt x="332" y="1030"/>
                </a:lnTo>
                <a:lnTo>
                  <a:pt x="341" y="1034"/>
                </a:lnTo>
                <a:lnTo>
                  <a:pt x="353" y="1038"/>
                </a:lnTo>
                <a:lnTo>
                  <a:pt x="363" y="1038"/>
                </a:lnTo>
                <a:lnTo>
                  <a:pt x="374" y="1040"/>
                </a:lnTo>
                <a:close/>
                <a:moveTo>
                  <a:pt x="224" y="1003"/>
                </a:moveTo>
                <a:lnTo>
                  <a:pt x="217" y="1009"/>
                </a:lnTo>
                <a:lnTo>
                  <a:pt x="211" y="1017"/>
                </a:lnTo>
                <a:lnTo>
                  <a:pt x="209" y="1023"/>
                </a:lnTo>
                <a:lnTo>
                  <a:pt x="207" y="1028"/>
                </a:lnTo>
                <a:lnTo>
                  <a:pt x="207" y="1038"/>
                </a:lnTo>
                <a:lnTo>
                  <a:pt x="209" y="1040"/>
                </a:lnTo>
                <a:lnTo>
                  <a:pt x="215" y="1051"/>
                </a:lnTo>
                <a:lnTo>
                  <a:pt x="228" y="1071"/>
                </a:lnTo>
                <a:lnTo>
                  <a:pt x="249" y="1088"/>
                </a:lnTo>
                <a:lnTo>
                  <a:pt x="257" y="1092"/>
                </a:lnTo>
                <a:lnTo>
                  <a:pt x="261" y="1094"/>
                </a:lnTo>
                <a:lnTo>
                  <a:pt x="268" y="1094"/>
                </a:lnTo>
                <a:lnTo>
                  <a:pt x="274" y="1092"/>
                </a:lnTo>
                <a:lnTo>
                  <a:pt x="282" y="1090"/>
                </a:lnTo>
                <a:lnTo>
                  <a:pt x="290" y="1084"/>
                </a:lnTo>
                <a:lnTo>
                  <a:pt x="297" y="1076"/>
                </a:lnTo>
                <a:lnTo>
                  <a:pt x="303" y="1069"/>
                </a:lnTo>
                <a:lnTo>
                  <a:pt x="303" y="1065"/>
                </a:lnTo>
                <a:lnTo>
                  <a:pt x="303" y="1059"/>
                </a:lnTo>
                <a:lnTo>
                  <a:pt x="301" y="1057"/>
                </a:lnTo>
                <a:lnTo>
                  <a:pt x="295" y="1053"/>
                </a:lnTo>
                <a:lnTo>
                  <a:pt x="292" y="1051"/>
                </a:lnTo>
                <a:lnTo>
                  <a:pt x="286" y="1050"/>
                </a:lnTo>
                <a:lnTo>
                  <a:pt x="268" y="1036"/>
                </a:lnTo>
                <a:lnTo>
                  <a:pt x="253" y="1017"/>
                </a:lnTo>
                <a:lnTo>
                  <a:pt x="249" y="1009"/>
                </a:lnTo>
                <a:lnTo>
                  <a:pt x="249" y="1007"/>
                </a:lnTo>
                <a:lnTo>
                  <a:pt x="244" y="1002"/>
                </a:lnTo>
                <a:lnTo>
                  <a:pt x="242" y="1000"/>
                </a:lnTo>
                <a:lnTo>
                  <a:pt x="236" y="998"/>
                </a:lnTo>
                <a:lnTo>
                  <a:pt x="230" y="1000"/>
                </a:lnTo>
                <a:lnTo>
                  <a:pt x="224" y="1003"/>
                </a:lnTo>
                <a:close/>
                <a:moveTo>
                  <a:pt x="261" y="773"/>
                </a:moveTo>
                <a:lnTo>
                  <a:pt x="249" y="777"/>
                </a:lnTo>
                <a:lnTo>
                  <a:pt x="230" y="792"/>
                </a:lnTo>
                <a:lnTo>
                  <a:pt x="213" y="812"/>
                </a:lnTo>
                <a:lnTo>
                  <a:pt x="209" y="819"/>
                </a:lnTo>
                <a:lnTo>
                  <a:pt x="207" y="823"/>
                </a:lnTo>
                <a:lnTo>
                  <a:pt x="207" y="831"/>
                </a:lnTo>
                <a:lnTo>
                  <a:pt x="209" y="838"/>
                </a:lnTo>
                <a:lnTo>
                  <a:pt x="211" y="844"/>
                </a:lnTo>
                <a:lnTo>
                  <a:pt x="217" y="852"/>
                </a:lnTo>
                <a:lnTo>
                  <a:pt x="224" y="861"/>
                </a:lnTo>
                <a:lnTo>
                  <a:pt x="232" y="865"/>
                </a:lnTo>
                <a:lnTo>
                  <a:pt x="238" y="867"/>
                </a:lnTo>
                <a:lnTo>
                  <a:pt x="242" y="865"/>
                </a:lnTo>
                <a:lnTo>
                  <a:pt x="244" y="863"/>
                </a:lnTo>
                <a:lnTo>
                  <a:pt x="247" y="858"/>
                </a:lnTo>
                <a:lnTo>
                  <a:pt x="249" y="854"/>
                </a:lnTo>
                <a:lnTo>
                  <a:pt x="251" y="848"/>
                </a:lnTo>
                <a:lnTo>
                  <a:pt x="265" y="831"/>
                </a:lnTo>
                <a:lnTo>
                  <a:pt x="284" y="815"/>
                </a:lnTo>
                <a:lnTo>
                  <a:pt x="292" y="813"/>
                </a:lnTo>
                <a:lnTo>
                  <a:pt x="293" y="812"/>
                </a:lnTo>
                <a:lnTo>
                  <a:pt x="299" y="808"/>
                </a:lnTo>
                <a:lnTo>
                  <a:pt x="303" y="804"/>
                </a:lnTo>
                <a:lnTo>
                  <a:pt x="303" y="800"/>
                </a:lnTo>
                <a:lnTo>
                  <a:pt x="301" y="794"/>
                </a:lnTo>
                <a:lnTo>
                  <a:pt x="297" y="787"/>
                </a:lnTo>
                <a:lnTo>
                  <a:pt x="292" y="779"/>
                </a:lnTo>
                <a:lnTo>
                  <a:pt x="284" y="775"/>
                </a:lnTo>
                <a:lnTo>
                  <a:pt x="278" y="771"/>
                </a:lnTo>
                <a:lnTo>
                  <a:pt x="272" y="771"/>
                </a:lnTo>
                <a:lnTo>
                  <a:pt x="263" y="771"/>
                </a:lnTo>
                <a:lnTo>
                  <a:pt x="261" y="773"/>
                </a:lnTo>
                <a:close/>
                <a:moveTo>
                  <a:pt x="113" y="934"/>
                </a:moveTo>
                <a:lnTo>
                  <a:pt x="113" y="908"/>
                </a:lnTo>
                <a:lnTo>
                  <a:pt x="117" y="883"/>
                </a:lnTo>
                <a:lnTo>
                  <a:pt x="124" y="858"/>
                </a:lnTo>
                <a:lnTo>
                  <a:pt x="132" y="833"/>
                </a:lnTo>
                <a:lnTo>
                  <a:pt x="144" y="812"/>
                </a:lnTo>
                <a:lnTo>
                  <a:pt x="157" y="790"/>
                </a:lnTo>
                <a:lnTo>
                  <a:pt x="171" y="769"/>
                </a:lnTo>
                <a:lnTo>
                  <a:pt x="188" y="752"/>
                </a:lnTo>
                <a:lnTo>
                  <a:pt x="207" y="735"/>
                </a:lnTo>
                <a:lnTo>
                  <a:pt x="226" y="719"/>
                </a:lnTo>
                <a:lnTo>
                  <a:pt x="247" y="708"/>
                </a:lnTo>
                <a:lnTo>
                  <a:pt x="270" y="696"/>
                </a:lnTo>
                <a:lnTo>
                  <a:pt x="293" y="687"/>
                </a:lnTo>
                <a:lnTo>
                  <a:pt x="318" y="681"/>
                </a:lnTo>
                <a:lnTo>
                  <a:pt x="343" y="677"/>
                </a:lnTo>
                <a:lnTo>
                  <a:pt x="370" y="675"/>
                </a:lnTo>
                <a:lnTo>
                  <a:pt x="397" y="677"/>
                </a:lnTo>
                <a:lnTo>
                  <a:pt x="422" y="681"/>
                </a:lnTo>
                <a:lnTo>
                  <a:pt x="447" y="687"/>
                </a:lnTo>
                <a:lnTo>
                  <a:pt x="470" y="696"/>
                </a:lnTo>
                <a:lnTo>
                  <a:pt x="493" y="708"/>
                </a:lnTo>
                <a:lnTo>
                  <a:pt x="514" y="719"/>
                </a:lnTo>
                <a:lnTo>
                  <a:pt x="535" y="735"/>
                </a:lnTo>
                <a:lnTo>
                  <a:pt x="553" y="752"/>
                </a:lnTo>
                <a:lnTo>
                  <a:pt x="570" y="769"/>
                </a:lnTo>
                <a:lnTo>
                  <a:pt x="585" y="790"/>
                </a:lnTo>
                <a:lnTo>
                  <a:pt x="597" y="812"/>
                </a:lnTo>
                <a:lnTo>
                  <a:pt x="608" y="833"/>
                </a:lnTo>
                <a:lnTo>
                  <a:pt x="618" y="858"/>
                </a:lnTo>
                <a:lnTo>
                  <a:pt x="624" y="883"/>
                </a:lnTo>
                <a:lnTo>
                  <a:pt x="628" y="908"/>
                </a:lnTo>
                <a:lnTo>
                  <a:pt x="630" y="934"/>
                </a:lnTo>
                <a:lnTo>
                  <a:pt x="628" y="954"/>
                </a:lnTo>
                <a:lnTo>
                  <a:pt x="626" y="975"/>
                </a:lnTo>
                <a:lnTo>
                  <a:pt x="622" y="994"/>
                </a:lnTo>
                <a:lnTo>
                  <a:pt x="616" y="1011"/>
                </a:lnTo>
                <a:lnTo>
                  <a:pt x="610" y="1030"/>
                </a:lnTo>
                <a:lnTo>
                  <a:pt x="603" y="1048"/>
                </a:lnTo>
                <a:lnTo>
                  <a:pt x="593" y="1065"/>
                </a:lnTo>
                <a:lnTo>
                  <a:pt x="583" y="1080"/>
                </a:lnTo>
                <a:lnTo>
                  <a:pt x="572" y="1096"/>
                </a:lnTo>
                <a:lnTo>
                  <a:pt x="560" y="1109"/>
                </a:lnTo>
                <a:lnTo>
                  <a:pt x="547" y="1122"/>
                </a:lnTo>
                <a:lnTo>
                  <a:pt x="532" y="1136"/>
                </a:lnTo>
                <a:lnTo>
                  <a:pt x="516" y="1146"/>
                </a:lnTo>
                <a:lnTo>
                  <a:pt x="501" y="1157"/>
                </a:lnTo>
                <a:lnTo>
                  <a:pt x="484" y="1165"/>
                </a:lnTo>
                <a:lnTo>
                  <a:pt x="466" y="1172"/>
                </a:lnTo>
                <a:lnTo>
                  <a:pt x="274" y="1172"/>
                </a:lnTo>
                <a:lnTo>
                  <a:pt x="257" y="1165"/>
                </a:lnTo>
                <a:lnTo>
                  <a:pt x="240" y="1157"/>
                </a:lnTo>
                <a:lnTo>
                  <a:pt x="224" y="1146"/>
                </a:lnTo>
                <a:lnTo>
                  <a:pt x="209" y="1136"/>
                </a:lnTo>
                <a:lnTo>
                  <a:pt x="194" y="1122"/>
                </a:lnTo>
                <a:lnTo>
                  <a:pt x="182" y="1109"/>
                </a:lnTo>
                <a:lnTo>
                  <a:pt x="169" y="1096"/>
                </a:lnTo>
                <a:lnTo>
                  <a:pt x="157" y="1080"/>
                </a:lnTo>
                <a:lnTo>
                  <a:pt x="147" y="1065"/>
                </a:lnTo>
                <a:lnTo>
                  <a:pt x="138" y="1048"/>
                </a:lnTo>
                <a:lnTo>
                  <a:pt x="130" y="1030"/>
                </a:lnTo>
                <a:lnTo>
                  <a:pt x="124" y="1011"/>
                </a:lnTo>
                <a:lnTo>
                  <a:pt x="119" y="994"/>
                </a:lnTo>
                <a:lnTo>
                  <a:pt x="115" y="975"/>
                </a:lnTo>
                <a:lnTo>
                  <a:pt x="113" y="954"/>
                </a:lnTo>
                <a:lnTo>
                  <a:pt x="113" y="934"/>
                </a:lnTo>
                <a:close/>
              </a:path>
            </a:pathLst>
          </a:custGeom>
          <a:solidFill>
            <a:srgbClr val="90A7D1"/>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p:cNvSpPr>
            <a:spLocks noGrp="1"/>
          </p:cNvSpPr>
          <p:nvPr>
            <p:ph type="ctrTitle"/>
          </p:nvPr>
        </p:nvSpPr>
        <p:spPr>
          <a:xfrm>
            <a:off x="1116608" y="332656"/>
            <a:ext cx="4895255" cy="720080"/>
          </a:xfrm>
        </p:spPr>
        <p:txBody>
          <a:bodyPr anchor="b"/>
          <a:lstStyle>
            <a:lvl1pPr algn="l">
              <a:defRPr sz="2400">
                <a:solidFill>
                  <a:schemeClr val="bg1"/>
                </a:solidFill>
              </a:defRPr>
            </a:lvl1pPr>
          </a:lstStyle>
          <a:p>
            <a:r>
              <a:rPr lang="en-US" dirty="0" smtClean="0"/>
              <a:t>Click to edit</a:t>
            </a:r>
            <a:endParaRPr lang="en-ZA" dirty="0"/>
          </a:p>
        </p:txBody>
      </p:sp>
      <p:sp>
        <p:nvSpPr>
          <p:cNvPr id="3" name="Subtitle 2"/>
          <p:cNvSpPr>
            <a:spLocks noGrp="1"/>
          </p:cNvSpPr>
          <p:nvPr>
            <p:ph type="subTitle" idx="1"/>
          </p:nvPr>
        </p:nvSpPr>
        <p:spPr>
          <a:xfrm>
            <a:off x="1116608" y="1097036"/>
            <a:ext cx="4895255" cy="648072"/>
          </a:xfrm>
        </p:spPr>
        <p:txBody>
          <a:bodyPr tIns="36000">
            <a:noAutofit/>
          </a:bodyPr>
          <a:lstStyle>
            <a:lvl1pPr marL="0" indent="0" algn="l">
              <a:buNone/>
              <a:defRPr sz="18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 y="2564904"/>
            <a:ext cx="9127774" cy="172819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66416"/>
            <a:ext cx="9144000" cy="1725168"/>
          </a:xfrm>
          <a:prstGeom prst="rect">
            <a:avLst/>
          </a:prstGeom>
        </p:spPr>
      </p:pic>
    </p:spTree>
    <p:extLst>
      <p:ext uri="{BB962C8B-B14F-4D97-AF65-F5344CB8AC3E}">
        <p14:creationId xmlns:p14="http://schemas.microsoft.com/office/powerpoint/2010/main" val="241608639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ooter Placeholder 4"/>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26945959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Sub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250825" y="1556792"/>
            <a:ext cx="8642349" cy="360040"/>
          </a:xfrm>
        </p:spPr>
        <p:txBody>
          <a:body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3817936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Descri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250825" y="1629146"/>
            <a:ext cx="5473303" cy="41768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Text Placeholder 6"/>
          <p:cNvSpPr>
            <a:spLocks noGrp="1"/>
          </p:cNvSpPr>
          <p:nvPr>
            <p:ph type="body" sz="quarter" idx="12"/>
          </p:nvPr>
        </p:nvSpPr>
        <p:spPr>
          <a:xfrm>
            <a:off x="6300192" y="1628800"/>
            <a:ext cx="2592984" cy="4177142"/>
          </a:xfrm>
        </p:spPr>
        <p:txBody>
          <a:bodyPr anchor="t">
            <a:normAutofit/>
          </a:bodyPr>
          <a:lstStyle>
            <a:lvl1pPr>
              <a:defRPr sz="1600" i="1">
                <a:solidFill>
                  <a:schemeClr val="accent1"/>
                </a:solidFill>
              </a:defRPr>
            </a:lvl1pPr>
            <a:lvl2pPr>
              <a:defRPr sz="1600" i="1">
                <a:solidFill>
                  <a:schemeClr val="accent2"/>
                </a:solidFill>
              </a:defRPr>
            </a:lvl2pPr>
            <a:lvl3pPr>
              <a:defRPr sz="1600" i="1">
                <a:solidFill>
                  <a:schemeClr val="accent2"/>
                </a:solidFill>
              </a:defRPr>
            </a:lvl3pPr>
            <a:lvl4pPr>
              <a:defRPr sz="1400" i="1">
                <a:solidFill>
                  <a:schemeClr val="accent2"/>
                </a:solidFill>
              </a:defRPr>
            </a:lvl4pPr>
            <a:lvl5pPr>
              <a:defRPr sz="1400" i="1">
                <a:solidFill>
                  <a:schemeClr val="accent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Footer Placeholder 3"/>
          <p:cNvSpPr>
            <a:spLocks noGrp="1"/>
          </p:cNvSpPr>
          <p:nvPr>
            <p:ph type="ftr" sz="quarter" idx="13"/>
          </p:nvPr>
        </p:nvSpPr>
        <p:spPr/>
        <p:txBody>
          <a:bodyPr/>
          <a:lstStyle/>
          <a:p>
            <a:endParaRPr lang="en-ZA" dirty="0"/>
          </a:p>
        </p:txBody>
      </p:sp>
    </p:spTree>
    <p:extLst>
      <p:ext uri="{BB962C8B-B14F-4D97-AF65-F5344CB8AC3E}">
        <p14:creationId xmlns:p14="http://schemas.microsoft.com/office/powerpoint/2010/main" val="94552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1510806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4" name="Footer Placeholder 3"/>
          <p:cNvSpPr>
            <a:spLocks noGrp="1"/>
          </p:cNvSpPr>
          <p:nvPr>
            <p:ph type="ftr" sz="quarter" idx="11"/>
          </p:nvPr>
        </p:nvSpPr>
        <p:spPr/>
        <p:txBody>
          <a:bodyPr/>
          <a:lstStyle/>
          <a:p>
            <a:endParaRPr lang="en-ZA" dirty="0"/>
          </a:p>
        </p:txBody>
      </p:sp>
      <p:sp>
        <p:nvSpPr>
          <p:cNvPr id="5" name="Text Placeholder 4"/>
          <p:cNvSpPr>
            <a:spLocks noGrp="1"/>
          </p:cNvSpPr>
          <p:nvPr>
            <p:ph type="body" sz="quarter" idx="12"/>
          </p:nvPr>
        </p:nvSpPr>
        <p:spPr>
          <a:xfrm>
            <a:off x="682178" y="1700808"/>
            <a:ext cx="8210997" cy="287337"/>
          </a:xfrm>
        </p:spPr>
        <p:txBody>
          <a:bodyPr>
            <a:normAutofit/>
          </a:bodyPr>
          <a:lstStyle>
            <a:lvl1pPr>
              <a:defRPr sz="1400"/>
            </a:lvl1pPr>
          </a:lstStyle>
          <a:p>
            <a:pPr lvl="0"/>
            <a:r>
              <a:rPr lang="en-US" dirty="0" smtClean="0"/>
              <a:t>Click to edit Master text styles</a:t>
            </a:r>
          </a:p>
        </p:txBody>
      </p:sp>
    </p:spTree>
    <p:extLst>
      <p:ext uri="{BB962C8B-B14F-4D97-AF65-F5344CB8AC3E}">
        <p14:creationId xmlns:p14="http://schemas.microsoft.com/office/powerpoint/2010/main" val="38948795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13954272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on White">
    <p:spTree>
      <p:nvGrpSpPr>
        <p:cNvPr id="1" name=""/>
        <p:cNvGrpSpPr/>
        <p:nvPr/>
      </p:nvGrpSpPr>
      <p:grpSpPr>
        <a:xfrm>
          <a:off x="0" y="0"/>
          <a:ext cx="0" cy="0"/>
          <a:chOff x="0" y="0"/>
          <a:chExt cx="0" cy="0"/>
        </a:xfrm>
      </p:grpSpPr>
      <p:sp>
        <p:nvSpPr>
          <p:cNvPr id="3" name="Rectangle 2"/>
          <p:cNvSpPr/>
          <p:nvPr userDrawn="1"/>
        </p:nvSpPr>
        <p:spPr bwMode="white">
          <a:xfrm>
            <a:off x="0" y="1505527"/>
            <a:ext cx="6948264" cy="499384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11389962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99592" y="3644503"/>
            <a:ext cx="3672408" cy="360362"/>
          </a:xfrm>
        </p:spPr>
        <p:txBody>
          <a:bodyPr anchor="b"/>
          <a:lstStyle>
            <a:lvl1pPr algn="l">
              <a:defRPr sz="1800" b="1" cap="none" baseline="0">
                <a:solidFill>
                  <a:schemeClr val="bg1"/>
                </a:solidFill>
              </a:defRPr>
            </a:lvl1pPr>
          </a:lstStyle>
          <a:p>
            <a:r>
              <a:rPr lang="en-US" dirty="0" smtClean="0"/>
              <a:t>Click to edit</a:t>
            </a:r>
            <a:endParaRPr lang="en-ZA" dirty="0"/>
          </a:p>
        </p:txBody>
      </p:sp>
      <p:sp>
        <p:nvSpPr>
          <p:cNvPr id="3" name="Subtitle 2"/>
          <p:cNvSpPr>
            <a:spLocks noGrp="1"/>
          </p:cNvSpPr>
          <p:nvPr>
            <p:ph type="subTitle" idx="1"/>
          </p:nvPr>
        </p:nvSpPr>
        <p:spPr>
          <a:xfrm>
            <a:off x="899592" y="4076873"/>
            <a:ext cx="3672408" cy="576263"/>
          </a:xfrm>
        </p:spPr>
        <p:txBody>
          <a:bodyPr>
            <a:noAutofit/>
          </a:bodyPr>
          <a:lstStyle>
            <a:lvl1pPr marL="0" indent="0" algn="l">
              <a:buNone/>
              <a:defRPr sz="18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p14="http://schemas.microsoft.com/office/powerpoint/2010/main" val="218865208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419"/>
            <a:ext cx="9144000" cy="1097280"/>
          </a:xfrm>
          <a:prstGeom prst="rect">
            <a:avLst/>
          </a:prstGeom>
        </p:spPr>
      </p:pic>
      <p:sp>
        <p:nvSpPr>
          <p:cNvPr id="8" name="Rectangle 7"/>
          <p:cNvSpPr/>
          <p:nvPr userDrawn="1"/>
        </p:nvSpPr>
        <p:spPr>
          <a:xfrm>
            <a:off x="0" y="1124967"/>
            <a:ext cx="9144000" cy="359817"/>
          </a:xfrm>
          <a:prstGeom prst="rect">
            <a:avLst/>
          </a:prstGeom>
          <a:solidFill>
            <a:srgbClr val="231F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2" name="Title Placeholder 1"/>
          <p:cNvSpPr>
            <a:spLocks noGrp="1"/>
          </p:cNvSpPr>
          <p:nvPr>
            <p:ph type="title"/>
          </p:nvPr>
        </p:nvSpPr>
        <p:spPr>
          <a:xfrm>
            <a:off x="250825" y="1052736"/>
            <a:ext cx="7273503" cy="504031"/>
          </a:xfrm>
          <a:prstGeom prst="rect">
            <a:avLst/>
          </a:prstGeom>
        </p:spPr>
        <p:txBody>
          <a:bodyPr vert="horz" lIns="0" tIns="0" rIns="0" bIns="0" rtlCol="0" anchor="ctr" anchorCtr="0">
            <a:no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50825" y="1556792"/>
            <a:ext cx="8642349" cy="439248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Rectangle 6"/>
          <p:cNvSpPr/>
          <p:nvPr userDrawn="1"/>
        </p:nvSpPr>
        <p:spPr>
          <a:xfrm>
            <a:off x="8244408" y="6527784"/>
            <a:ext cx="432048" cy="216024"/>
          </a:xfrm>
          <a:prstGeom prst="rect">
            <a:avLst/>
          </a:prstGeom>
        </p:spPr>
        <p:txBody>
          <a:bodyPr vert="horz" lIns="0" tIns="0" rIns="0" bIns="0" rtlCol="0" anchor="ctr"/>
          <a:lstStyle/>
          <a:p>
            <a:pPr lvl="0" algn="r"/>
            <a:fld id="{6ED65CF5-D76E-45E1-818D-9A8AC32524F3}" type="slidenum">
              <a:rPr lang="en-ZA" sz="1000" b="1" smtClean="0">
                <a:solidFill>
                  <a:schemeClr val="accent1"/>
                </a:solidFill>
              </a:rPr>
              <a:pPr lvl="0" algn="r"/>
              <a:t>‹#›</a:t>
            </a:fld>
            <a:endParaRPr lang="en-ZA" sz="1000" b="1" dirty="0">
              <a:solidFill>
                <a:schemeClr val="accent1"/>
              </a:solidFill>
            </a:endParaRPr>
          </a:p>
        </p:txBody>
      </p:sp>
      <p:sp>
        <p:nvSpPr>
          <p:cNvPr id="5" name="Footer Placeholder 4"/>
          <p:cNvSpPr>
            <a:spLocks noGrp="1"/>
          </p:cNvSpPr>
          <p:nvPr>
            <p:ph type="ftr" sz="quarter" idx="3"/>
          </p:nvPr>
        </p:nvSpPr>
        <p:spPr>
          <a:xfrm>
            <a:off x="250825" y="6453336"/>
            <a:ext cx="6913463" cy="360188"/>
          </a:xfrm>
          <a:prstGeom prst="rect">
            <a:avLst/>
          </a:prstGeom>
        </p:spPr>
        <p:txBody>
          <a:bodyPr vert="horz" lIns="0" tIns="0" rIns="0" bIns="36000" rtlCol="0" anchor="b"/>
          <a:lstStyle>
            <a:lvl1pPr algn="l">
              <a:defRPr sz="1200" i="1">
                <a:solidFill>
                  <a:schemeClr val="accent5"/>
                </a:solidFill>
              </a:defRPr>
            </a:lvl1pPr>
          </a:lstStyle>
          <a:p>
            <a:endParaRPr lang="en-ZA" dirty="0"/>
          </a:p>
        </p:txBody>
      </p:sp>
      <p:sp>
        <p:nvSpPr>
          <p:cNvPr id="41" name="Freeform 40"/>
          <p:cNvSpPr/>
          <p:nvPr userDrawn="1"/>
        </p:nvSpPr>
        <p:spPr>
          <a:xfrm>
            <a:off x="0" y="6525344"/>
            <a:ext cx="8748464" cy="216172"/>
          </a:xfrm>
          <a:custGeom>
            <a:avLst/>
            <a:gdLst>
              <a:gd name="connsiteX0" fmla="*/ 7164436 w 8748464"/>
              <a:gd name="connsiteY0" fmla="*/ 0 h 936104"/>
              <a:gd name="connsiteX1" fmla="*/ 7380460 w 8748464"/>
              <a:gd name="connsiteY1" fmla="*/ 216024 h 936104"/>
              <a:gd name="connsiteX2" fmla="*/ 7380430 w 8748464"/>
              <a:gd name="connsiteY2" fmla="*/ 216172 h 936104"/>
              <a:gd name="connsiteX3" fmla="*/ 8748464 w 8748464"/>
              <a:gd name="connsiteY3" fmla="*/ 216172 h 936104"/>
              <a:gd name="connsiteX4" fmla="*/ 8748464 w 8748464"/>
              <a:gd name="connsiteY4" fmla="*/ 936104 h 936104"/>
              <a:gd name="connsiteX5" fmla="*/ 1584176 w 8748464"/>
              <a:gd name="connsiteY5" fmla="*/ 936104 h 936104"/>
              <a:gd name="connsiteX6" fmla="*/ 1584176 w 8748464"/>
              <a:gd name="connsiteY6" fmla="*/ 720080 h 936104"/>
              <a:gd name="connsiteX7" fmla="*/ 0 w 8748464"/>
              <a:gd name="connsiteY7" fmla="*/ 720080 h 936104"/>
              <a:gd name="connsiteX8" fmla="*/ 0 w 8748464"/>
              <a:gd name="connsiteY8" fmla="*/ 148 h 936104"/>
              <a:gd name="connsiteX9" fmla="*/ 7162968 w 8748464"/>
              <a:gd name="connsiteY9" fmla="*/ 148 h 936104"/>
              <a:gd name="connsiteX0" fmla="*/ 0 w 8748464"/>
              <a:gd name="connsiteY0" fmla="*/ 720080 h 936104"/>
              <a:gd name="connsiteX1" fmla="*/ 0 w 8748464"/>
              <a:gd name="connsiteY1" fmla="*/ 148 h 936104"/>
              <a:gd name="connsiteX2" fmla="*/ 7162968 w 8748464"/>
              <a:gd name="connsiteY2" fmla="*/ 148 h 936104"/>
              <a:gd name="connsiteX3" fmla="*/ 7164436 w 8748464"/>
              <a:gd name="connsiteY3" fmla="*/ 0 h 936104"/>
              <a:gd name="connsiteX4" fmla="*/ 7380460 w 8748464"/>
              <a:gd name="connsiteY4" fmla="*/ 216024 h 936104"/>
              <a:gd name="connsiteX5" fmla="*/ 7380430 w 8748464"/>
              <a:gd name="connsiteY5" fmla="*/ 216172 h 936104"/>
              <a:gd name="connsiteX6" fmla="*/ 8748464 w 8748464"/>
              <a:gd name="connsiteY6" fmla="*/ 216172 h 936104"/>
              <a:gd name="connsiteX7" fmla="*/ 8748464 w 8748464"/>
              <a:gd name="connsiteY7" fmla="*/ 936104 h 936104"/>
              <a:gd name="connsiteX8" fmla="*/ 1584176 w 8748464"/>
              <a:gd name="connsiteY8" fmla="*/ 936104 h 936104"/>
              <a:gd name="connsiteX9" fmla="*/ 1584176 w 8748464"/>
              <a:gd name="connsiteY9" fmla="*/ 720080 h 936104"/>
              <a:gd name="connsiteX10" fmla="*/ 91440 w 8748464"/>
              <a:gd name="connsiteY10" fmla="*/ 811520 h 936104"/>
              <a:gd name="connsiteX0" fmla="*/ 0 w 8748464"/>
              <a:gd name="connsiteY0" fmla="*/ 720080 h 936104"/>
              <a:gd name="connsiteX1" fmla="*/ 0 w 8748464"/>
              <a:gd name="connsiteY1" fmla="*/ 148 h 936104"/>
              <a:gd name="connsiteX2" fmla="*/ 7162968 w 8748464"/>
              <a:gd name="connsiteY2" fmla="*/ 148 h 936104"/>
              <a:gd name="connsiteX3" fmla="*/ 7164436 w 8748464"/>
              <a:gd name="connsiteY3" fmla="*/ 0 h 936104"/>
              <a:gd name="connsiteX4" fmla="*/ 7380460 w 8748464"/>
              <a:gd name="connsiteY4" fmla="*/ 216024 h 936104"/>
              <a:gd name="connsiteX5" fmla="*/ 7380430 w 8748464"/>
              <a:gd name="connsiteY5" fmla="*/ 216172 h 936104"/>
              <a:gd name="connsiteX6" fmla="*/ 8748464 w 8748464"/>
              <a:gd name="connsiteY6" fmla="*/ 216172 h 936104"/>
              <a:gd name="connsiteX7" fmla="*/ 8748464 w 8748464"/>
              <a:gd name="connsiteY7" fmla="*/ 936104 h 936104"/>
              <a:gd name="connsiteX8" fmla="*/ 1584176 w 8748464"/>
              <a:gd name="connsiteY8" fmla="*/ 936104 h 936104"/>
              <a:gd name="connsiteX9" fmla="*/ 1584176 w 8748464"/>
              <a:gd name="connsiteY9" fmla="*/ 720080 h 936104"/>
              <a:gd name="connsiteX0" fmla="*/ 0 w 8748464"/>
              <a:gd name="connsiteY0" fmla="*/ 148 h 936104"/>
              <a:gd name="connsiteX1" fmla="*/ 7162968 w 8748464"/>
              <a:gd name="connsiteY1" fmla="*/ 148 h 936104"/>
              <a:gd name="connsiteX2" fmla="*/ 7164436 w 8748464"/>
              <a:gd name="connsiteY2" fmla="*/ 0 h 936104"/>
              <a:gd name="connsiteX3" fmla="*/ 7380460 w 8748464"/>
              <a:gd name="connsiteY3" fmla="*/ 216024 h 936104"/>
              <a:gd name="connsiteX4" fmla="*/ 7380430 w 8748464"/>
              <a:gd name="connsiteY4" fmla="*/ 216172 h 936104"/>
              <a:gd name="connsiteX5" fmla="*/ 8748464 w 8748464"/>
              <a:gd name="connsiteY5" fmla="*/ 216172 h 936104"/>
              <a:gd name="connsiteX6" fmla="*/ 8748464 w 8748464"/>
              <a:gd name="connsiteY6" fmla="*/ 936104 h 936104"/>
              <a:gd name="connsiteX7" fmla="*/ 1584176 w 8748464"/>
              <a:gd name="connsiteY7" fmla="*/ 936104 h 936104"/>
              <a:gd name="connsiteX8" fmla="*/ 1584176 w 8748464"/>
              <a:gd name="connsiteY8" fmla="*/ 720080 h 936104"/>
              <a:gd name="connsiteX0" fmla="*/ 0 w 8748464"/>
              <a:gd name="connsiteY0" fmla="*/ 148 h 936104"/>
              <a:gd name="connsiteX1" fmla="*/ 7162968 w 8748464"/>
              <a:gd name="connsiteY1" fmla="*/ 148 h 936104"/>
              <a:gd name="connsiteX2" fmla="*/ 7164436 w 8748464"/>
              <a:gd name="connsiteY2" fmla="*/ 0 h 936104"/>
              <a:gd name="connsiteX3" fmla="*/ 7380460 w 8748464"/>
              <a:gd name="connsiteY3" fmla="*/ 216024 h 936104"/>
              <a:gd name="connsiteX4" fmla="*/ 7380430 w 8748464"/>
              <a:gd name="connsiteY4" fmla="*/ 216172 h 936104"/>
              <a:gd name="connsiteX5" fmla="*/ 8748464 w 8748464"/>
              <a:gd name="connsiteY5" fmla="*/ 216172 h 936104"/>
              <a:gd name="connsiteX6" fmla="*/ 8748464 w 8748464"/>
              <a:gd name="connsiteY6" fmla="*/ 936104 h 936104"/>
              <a:gd name="connsiteX7" fmla="*/ 1584176 w 8748464"/>
              <a:gd name="connsiteY7" fmla="*/ 936104 h 936104"/>
              <a:gd name="connsiteX0" fmla="*/ 0 w 8748464"/>
              <a:gd name="connsiteY0" fmla="*/ 148 h 936104"/>
              <a:gd name="connsiteX1" fmla="*/ 7162968 w 8748464"/>
              <a:gd name="connsiteY1" fmla="*/ 148 h 936104"/>
              <a:gd name="connsiteX2" fmla="*/ 7164436 w 8748464"/>
              <a:gd name="connsiteY2" fmla="*/ 0 h 936104"/>
              <a:gd name="connsiteX3" fmla="*/ 7380460 w 8748464"/>
              <a:gd name="connsiteY3" fmla="*/ 216024 h 936104"/>
              <a:gd name="connsiteX4" fmla="*/ 7380430 w 8748464"/>
              <a:gd name="connsiteY4" fmla="*/ 216172 h 936104"/>
              <a:gd name="connsiteX5" fmla="*/ 8748464 w 8748464"/>
              <a:gd name="connsiteY5" fmla="*/ 216172 h 936104"/>
              <a:gd name="connsiteX6" fmla="*/ 1584176 w 8748464"/>
              <a:gd name="connsiteY6" fmla="*/ 936104 h 936104"/>
              <a:gd name="connsiteX0" fmla="*/ 0 w 8748464"/>
              <a:gd name="connsiteY0" fmla="*/ 148 h 216172"/>
              <a:gd name="connsiteX1" fmla="*/ 7162968 w 8748464"/>
              <a:gd name="connsiteY1" fmla="*/ 148 h 216172"/>
              <a:gd name="connsiteX2" fmla="*/ 7164436 w 8748464"/>
              <a:gd name="connsiteY2" fmla="*/ 0 h 216172"/>
              <a:gd name="connsiteX3" fmla="*/ 7380460 w 8748464"/>
              <a:gd name="connsiteY3" fmla="*/ 216024 h 216172"/>
              <a:gd name="connsiteX4" fmla="*/ 7380430 w 8748464"/>
              <a:gd name="connsiteY4" fmla="*/ 216172 h 216172"/>
              <a:gd name="connsiteX5" fmla="*/ 8748464 w 8748464"/>
              <a:gd name="connsiteY5" fmla="*/ 216172 h 21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8464" h="216172">
                <a:moveTo>
                  <a:pt x="0" y="148"/>
                </a:moveTo>
                <a:lnTo>
                  <a:pt x="7162968" y="148"/>
                </a:lnTo>
                <a:lnTo>
                  <a:pt x="7164436" y="0"/>
                </a:lnTo>
                <a:cubicBezTo>
                  <a:pt x="7283743" y="0"/>
                  <a:pt x="7380460" y="96717"/>
                  <a:pt x="7380460" y="216024"/>
                </a:cubicBezTo>
                <a:cubicBezTo>
                  <a:pt x="7380450" y="216073"/>
                  <a:pt x="7380440" y="216123"/>
                  <a:pt x="7380430" y="216172"/>
                </a:cubicBezTo>
                <a:lnTo>
                  <a:pt x="8748464" y="216172"/>
                </a:lnTo>
              </a:path>
            </a:pathLst>
          </a:custGeom>
          <a:noFill/>
          <a:ln w="19050" cap="rnd">
            <a:solidFill>
              <a:schemeClr val="accent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10000"/>
              </a:lnSpc>
              <a:spcBef>
                <a:spcPts val="100"/>
              </a:spcBef>
              <a:spcAft>
                <a:spcPts val="100"/>
              </a:spcAft>
            </a:pPr>
            <a:endParaRPr lang="en-ZA" sz="1400" dirty="0" smtClean="0"/>
          </a:p>
        </p:txBody>
      </p:sp>
      <p:sp>
        <p:nvSpPr>
          <p:cNvPr id="4" name="Rectangle 3"/>
          <p:cNvSpPr/>
          <p:nvPr userDrawn="1"/>
        </p:nvSpPr>
        <p:spPr>
          <a:xfrm>
            <a:off x="0" y="1052736"/>
            <a:ext cx="9144000" cy="72802"/>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Tree>
    <p:extLst>
      <p:ext uri="{BB962C8B-B14F-4D97-AF65-F5344CB8AC3E}">
        <p14:creationId xmlns:p14="http://schemas.microsoft.com/office/powerpoint/2010/main" val="2247144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9" r:id="rId4"/>
    <p:sldLayoutId id="2147483654" r:id="rId5"/>
    <p:sldLayoutId id="2147483684" r:id="rId6"/>
    <p:sldLayoutId id="2147483655" r:id="rId7"/>
    <p:sldLayoutId id="2147483687" r:id="rId8"/>
    <p:sldLayoutId id="2147483686" r:id="rId9"/>
    <p:sldLayoutId id="2147483677" r:id="rId10"/>
    <p:sldLayoutId id="2147483678" r:id="rId11"/>
    <p:sldLayoutId id="2147483688" r:id="rId12"/>
    <p:sldLayoutId id="2147483679" r:id="rId13"/>
    <p:sldLayoutId id="2147483680" r:id="rId14"/>
    <p:sldLayoutId id="2147483681" r:id="rId15"/>
    <p:sldLayoutId id="2147483682" r:id="rId16"/>
    <p:sldLayoutId id="2147483683" r:id="rId17"/>
  </p:sldLayoutIdLst>
  <p:timing>
    <p:tnLst>
      <p:par>
        <p:cTn id="1" dur="indefinite" restart="never" nodeType="tmRoot"/>
      </p:par>
    </p:tnLst>
  </p:timing>
  <p:txStyles>
    <p:titleStyle>
      <a:lvl1pPr algn="l" defTabSz="914400" rtl="0" eaLnBrk="1" latinLnBrk="0" hangingPunct="1">
        <a:spcBef>
          <a:spcPct val="0"/>
        </a:spcBef>
        <a:buNone/>
        <a:defRPr sz="2400" b="0" kern="1200" cap="all" spc="0"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spcAft>
          <a:spcPts val="400"/>
        </a:spcAft>
        <a:buFont typeface="Arial" pitchFamily="34" charset="0"/>
        <a:buNone/>
        <a:defRPr sz="1800" kern="1200" cap="all" baseline="0">
          <a:solidFill>
            <a:schemeClr val="accent1"/>
          </a:solidFill>
          <a:latin typeface="+mj-lt"/>
          <a:ea typeface="+mn-ea"/>
          <a:cs typeface="+mn-cs"/>
        </a:defRPr>
      </a:lvl1pPr>
      <a:lvl2pPr marL="360363" indent="-258763" algn="l" defTabSz="914400" rtl="0" eaLnBrk="1" latinLnBrk="0" hangingPunct="1">
        <a:lnSpc>
          <a:spcPct val="110000"/>
        </a:lnSpc>
        <a:spcBef>
          <a:spcPts val="600"/>
        </a:spcBef>
        <a:spcAft>
          <a:spcPts val="300"/>
        </a:spcAft>
        <a:buClr>
          <a:schemeClr val="accent1"/>
        </a:buClr>
        <a:buFont typeface="Arial" pitchFamily="34" charset="0"/>
        <a:buChar char="•"/>
        <a:defRPr sz="1800" kern="1200">
          <a:solidFill>
            <a:schemeClr val="accent2"/>
          </a:solidFill>
          <a:latin typeface="+mn-lt"/>
          <a:ea typeface="+mn-ea"/>
          <a:cs typeface="+mn-cs"/>
        </a:defRPr>
      </a:lvl2pPr>
      <a:lvl3pPr marL="720725" indent="-188913" algn="l" defTabSz="914400" rtl="0" eaLnBrk="1" latinLnBrk="0" hangingPunct="1">
        <a:lnSpc>
          <a:spcPct val="110000"/>
        </a:lnSpc>
        <a:spcBef>
          <a:spcPts val="100"/>
        </a:spcBef>
        <a:spcAft>
          <a:spcPts val="200"/>
        </a:spcAft>
        <a:buSzPct val="90000"/>
        <a:buFont typeface="Courier New" panose="02070309020205020404" pitchFamily="49" charset="0"/>
        <a:buChar char="o"/>
        <a:defRPr sz="1800" kern="1200">
          <a:solidFill>
            <a:schemeClr val="accent2"/>
          </a:solidFill>
          <a:latin typeface="+mn-lt"/>
          <a:ea typeface="+mn-ea"/>
          <a:cs typeface="+mn-cs"/>
        </a:defRPr>
      </a:lvl3pPr>
      <a:lvl4pPr marL="1081088" indent="-182563" algn="l" defTabSz="914400" rtl="0" eaLnBrk="1" latinLnBrk="0" hangingPunct="1">
        <a:lnSpc>
          <a:spcPct val="110000"/>
        </a:lnSpc>
        <a:spcBef>
          <a:spcPts val="100"/>
        </a:spcBef>
        <a:spcAft>
          <a:spcPts val="200"/>
        </a:spcAft>
        <a:buFont typeface="Arial" pitchFamily="34" charset="0"/>
        <a:buChar char="–"/>
        <a:defRPr sz="1600" kern="1200">
          <a:solidFill>
            <a:schemeClr val="accent2"/>
          </a:solidFill>
          <a:latin typeface="+mn-lt"/>
          <a:ea typeface="+mn-ea"/>
          <a:cs typeface="+mn-cs"/>
        </a:defRPr>
      </a:lvl4pPr>
      <a:lvl5pPr marL="1700213" indent="-184150" algn="l" defTabSz="914400" rtl="0" eaLnBrk="1" latinLnBrk="0" hangingPunct="1">
        <a:lnSpc>
          <a:spcPct val="110000"/>
        </a:lnSpc>
        <a:spcBef>
          <a:spcPts val="100"/>
        </a:spcBef>
        <a:spcAft>
          <a:spcPts val="200"/>
        </a:spcAft>
        <a:buFont typeface="Arial"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618">
          <p15:clr>
            <a:srgbClr val="F26B43"/>
          </p15:clr>
        </p15:guide>
        <p15:guide id="3" pos="158">
          <p15:clr>
            <a:srgbClr val="F26B43"/>
          </p15:clr>
        </p15:guide>
        <p15:guide id="4" pos="5602">
          <p15:clr>
            <a:srgbClr val="F26B43"/>
          </p15:clr>
        </p15:guide>
        <p15:guide id="5" orient="horz" pos="709" userDrawn="1">
          <p15:clr>
            <a:srgbClr val="F26B43"/>
          </p15:clr>
        </p15:guide>
        <p15:guide id="6" orient="horz" pos="164">
          <p15:clr>
            <a:srgbClr val="F26B43"/>
          </p15:clr>
        </p15:guide>
        <p15:guide id="7" orient="horz" pos="4110" userDrawn="1">
          <p15:clr>
            <a:srgbClr val="F26B43"/>
          </p15:clr>
        </p15:guide>
        <p15:guide id="9" pos="3787">
          <p15:clr>
            <a:srgbClr val="F26B43"/>
          </p15:clr>
        </p15:guide>
        <p15:guide id="10" pos="1973">
          <p15:clr>
            <a:srgbClr val="F26B43"/>
          </p15:clr>
        </p15:guide>
        <p15:guide id="11" orient="horz" pos="4065" userDrawn="1">
          <p15:clr>
            <a:srgbClr val="F26B43"/>
          </p15:clr>
        </p15:guide>
        <p15:guide id="12" orient="horz" pos="3294" userDrawn="1">
          <p15:clr>
            <a:srgbClr val="F26B43"/>
          </p15:clr>
        </p15:guide>
        <p15:guide id="13" orient="horz" pos="1979" userDrawn="1">
          <p15:clr>
            <a:srgbClr val="F26B43"/>
          </p15:clr>
        </p15:guide>
        <p15:guide id="14" orient="horz" pos="981" userDrawn="1">
          <p15:clr>
            <a:srgbClr val="F26B43"/>
          </p15:clr>
        </p15:guide>
        <p15:guide id="15" userDrawn="1">
          <p15:clr>
            <a:srgbClr val="F26B43"/>
          </p15:clr>
        </p15:guide>
        <p15:guide id="16" pos="5760" userDrawn="1">
          <p15:clr>
            <a:srgbClr val="F26B43"/>
          </p15:clr>
        </p15:guide>
        <p15:guide id="17" orient="horz" userDrawn="1">
          <p15:clr>
            <a:srgbClr val="F26B43"/>
          </p15:clr>
        </p15:guide>
        <p15:guide id="18" orient="horz" pos="4320" userDrawn="1">
          <p15:clr>
            <a:srgbClr val="F26B43"/>
          </p15:clr>
        </p15:guide>
        <p15:guide id="19" orient="horz" pos="1026" userDrawn="1">
          <p15:clr>
            <a:srgbClr val="F26B43"/>
          </p15:clr>
        </p15:guide>
        <p15:guide id="20" orient="horz" pos="3838" userDrawn="1">
          <p15:clr>
            <a:srgbClr val="F26B43"/>
          </p15:clr>
        </p15:guide>
        <p15:guide id="21" orient="horz" pos="2387" userDrawn="1">
          <p15:clr>
            <a:srgbClr val="F26B43"/>
          </p15:clr>
        </p15:guide>
        <p15:guide id="22" orient="horz" pos="3748" userDrawn="1">
          <p15:clr>
            <a:srgbClr val="F26B43"/>
          </p15:clr>
        </p15:guide>
        <p15:guide id="23"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p:nvPr>
        </p:nvSpPr>
        <p:spPr>
          <a:xfrm>
            <a:off x="899592" y="5516563"/>
            <a:ext cx="2809006" cy="360362"/>
          </a:xfrm>
        </p:spPr>
        <p:txBody>
          <a:bodyPr/>
          <a:lstStyle/>
          <a:p>
            <a:r>
              <a:rPr lang="en-ZA" sz="2400" dirty="0" smtClean="0"/>
              <a:t>Interim Results</a:t>
            </a:r>
            <a:endParaRPr lang="en-ZA" sz="2400" dirty="0"/>
          </a:p>
        </p:txBody>
      </p:sp>
      <p:sp>
        <p:nvSpPr>
          <p:cNvPr id="7" name="Subtitle 3"/>
          <p:cNvSpPr>
            <a:spLocks noGrp="1"/>
          </p:cNvSpPr>
          <p:nvPr>
            <p:ph type="subTitle" idx="1"/>
          </p:nvPr>
        </p:nvSpPr>
        <p:spPr>
          <a:xfrm>
            <a:off x="899592" y="5876925"/>
            <a:ext cx="2808312" cy="576263"/>
          </a:xfrm>
        </p:spPr>
        <p:txBody>
          <a:bodyPr/>
          <a:lstStyle/>
          <a:p>
            <a:r>
              <a:rPr lang="en-ZA" dirty="0" smtClean="0"/>
              <a:t>for the six months ended 31 December 2014</a:t>
            </a:r>
            <a:endParaRPr lang="en-ZA" dirty="0"/>
          </a:p>
        </p:txBody>
      </p:sp>
    </p:spTree>
    <p:extLst>
      <p:ext uri="{BB962C8B-B14F-4D97-AF65-F5344CB8AC3E}">
        <p14:creationId xmlns:p14="http://schemas.microsoft.com/office/powerpoint/2010/main" val="218516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052736"/>
            <a:ext cx="7921575" cy="504031"/>
          </a:xfrm>
        </p:spPr>
        <p:txBody>
          <a:bodyPr/>
          <a:lstStyle/>
          <a:p>
            <a:r>
              <a:rPr lang="en-ZA" dirty="0" smtClean="0">
                <a:latin typeface="+mn-lt"/>
              </a:rPr>
              <a:t>BARBERTON MINES </a:t>
            </a:r>
            <a:endParaRPr lang="en-ZA" dirty="0">
              <a:latin typeface="+mn-lt"/>
            </a:endParaRPr>
          </a:p>
        </p:txBody>
      </p:sp>
      <p:sp>
        <p:nvSpPr>
          <p:cNvPr id="5" name="Content Placeholder 4"/>
          <p:cNvSpPr>
            <a:spLocks noGrp="1"/>
          </p:cNvSpPr>
          <p:nvPr>
            <p:ph idx="1"/>
          </p:nvPr>
        </p:nvSpPr>
        <p:spPr/>
        <p:txBody>
          <a:bodyPr/>
          <a:lstStyle/>
          <a:p>
            <a:r>
              <a:rPr lang="en-ZA" dirty="0" smtClean="0"/>
              <a:t>BIOX® RECOVERIES</a:t>
            </a:r>
            <a:endParaRPr lang="en-ZA" dirty="0"/>
          </a:p>
        </p:txBody>
      </p:sp>
      <p:graphicFrame>
        <p:nvGraphicFramePr>
          <p:cNvPr id="12" name="Chart 11"/>
          <p:cNvGraphicFramePr/>
          <p:nvPr>
            <p:extLst>
              <p:ext uri="{D42A27DB-BD31-4B8C-83A1-F6EECF244321}">
                <p14:modId xmlns:p14="http://schemas.microsoft.com/office/powerpoint/2010/main" val="4109119764"/>
              </p:ext>
            </p:extLst>
          </p:nvPr>
        </p:nvGraphicFramePr>
        <p:xfrm>
          <a:off x="0" y="1772816"/>
          <a:ext cx="9144000" cy="4752230"/>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xfrm>
            <a:off x="250825" y="6453336"/>
            <a:ext cx="6913463" cy="360188"/>
          </a:xfrm>
        </p:spPr>
        <p:txBody>
          <a:bodyPr/>
          <a:lstStyle/>
          <a:p>
            <a:r>
              <a:rPr lang="en-ZA" dirty="0" smtClean="0"/>
              <a:t>* </a:t>
            </a:r>
            <a:r>
              <a:rPr lang="en-ZA" sz="1100" dirty="0" smtClean="0"/>
              <a:t>Forecast figures</a:t>
            </a:r>
            <a:endParaRPr lang="en-ZA" sz="1100" dirty="0"/>
          </a:p>
        </p:txBody>
      </p:sp>
    </p:spTree>
    <p:extLst>
      <p:ext uri="{BB962C8B-B14F-4D97-AF65-F5344CB8AC3E}">
        <p14:creationId xmlns:p14="http://schemas.microsoft.com/office/powerpoint/2010/main" val="18685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descr="L:\Elizma King\Photo &amp; Image Library\Website Pictures\Harmony\DSC_37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53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7544" y="2276872"/>
            <a:ext cx="3744416" cy="72008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cap="all" spc="0" baseline="0">
                <a:solidFill>
                  <a:schemeClr val="bg1"/>
                </a:solidFill>
                <a:latin typeface="+mj-lt"/>
                <a:ea typeface="+mj-ea"/>
                <a:cs typeface="+mj-cs"/>
              </a:defRPr>
            </a:lvl1pPr>
          </a:lstStyle>
          <a:p>
            <a:r>
              <a:rPr lang="en-US" b="1" dirty="0" smtClean="0"/>
              <a:t>EVANDER MINES</a:t>
            </a:r>
            <a:endParaRPr lang="en-ZA" b="1" dirty="0"/>
          </a:p>
        </p:txBody>
      </p:sp>
    </p:spTree>
    <p:extLst>
      <p:ext uri="{BB962C8B-B14F-4D97-AF65-F5344CB8AC3E}">
        <p14:creationId xmlns:p14="http://schemas.microsoft.com/office/powerpoint/2010/main" val="84112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latin typeface="+mn-lt"/>
              </a:rPr>
              <a:t>EVANDER MINES</a:t>
            </a:r>
            <a:endParaRPr lang="en-ZA" dirty="0">
              <a:latin typeface="+mn-lt"/>
            </a:endParaRPr>
          </a:p>
        </p:txBody>
      </p:sp>
      <p:sp>
        <p:nvSpPr>
          <p:cNvPr id="5" name="Content Placeholder 4"/>
          <p:cNvSpPr>
            <a:spLocks noGrp="1"/>
          </p:cNvSpPr>
          <p:nvPr>
            <p:ph idx="1"/>
          </p:nvPr>
        </p:nvSpPr>
        <p:spPr/>
        <p:txBody>
          <a:bodyPr/>
          <a:lstStyle/>
          <a:p>
            <a:pPr lvl="1"/>
            <a:endParaRPr lang="en-US" sz="1100" dirty="0" smtClean="0"/>
          </a:p>
          <a:p>
            <a:pPr lvl="1"/>
            <a:r>
              <a:rPr lang="en-US" sz="2400" dirty="0" smtClean="0"/>
              <a:t>Reduction in gold sold to 33,733oz (2013: 43,154oz) due to:</a:t>
            </a:r>
          </a:p>
          <a:p>
            <a:pPr lvl="2">
              <a:buClr>
                <a:schemeClr val="accent1"/>
              </a:buClr>
              <a:buFont typeface="Wingdings" panose="05000000000000000000" pitchFamily="2" charset="2"/>
              <a:buChar char="§"/>
            </a:pPr>
            <a:r>
              <a:rPr lang="en-US" sz="2400" dirty="0" smtClean="0"/>
              <a:t>Low grade mining cycle</a:t>
            </a:r>
          </a:p>
          <a:p>
            <a:pPr lvl="2">
              <a:buClr>
                <a:schemeClr val="accent1"/>
              </a:buClr>
              <a:buFont typeface="Wingdings" panose="05000000000000000000" pitchFamily="2" charset="2"/>
              <a:buChar char="§"/>
            </a:pPr>
            <a:r>
              <a:rPr lang="en-US" sz="2400" dirty="0" smtClean="0"/>
              <a:t>Section 54 imposed stoppage</a:t>
            </a:r>
          </a:p>
          <a:p>
            <a:pPr lvl="2">
              <a:buClr>
                <a:schemeClr val="accent1"/>
              </a:buClr>
              <a:buFont typeface="Wingdings" panose="05000000000000000000" pitchFamily="2" charset="2"/>
              <a:buChar char="§"/>
            </a:pPr>
            <a:r>
              <a:rPr lang="en-US" sz="2400" dirty="0"/>
              <a:t>Unplanned production interruptions from underground</a:t>
            </a:r>
          </a:p>
          <a:p>
            <a:pPr lvl="1"/>
            <a:r>
              <a:rPr lang="en-US" sz="2400" dirty="0" smtClean="0"/>
              <a:t>8 Shaft mining cycle now trending to higher grades</a:t>
            </a:r>
          </a:p>
          <a:p>
            <a:pPr lvl="1"/>
            <a:r>
              <a:rPr lang="en-US" sz="2400" dirty="0" smtClean="0"/>
              <a:t>ETRP completed on schedule and on budget </a:t>
            </a:r>
            <a:endParaRPr lang="en-US" sz="2400" baseline="30000" dirty="0"/>
          </a:p>
          <a:p>
            <a:pPr lvl="1"/>
            <a:r>
              <a:rPr lang="en-US" sz="2400" dirty="0" smtClean="0"/>
              <a:t>First gold from ETRP in January 2015</a:t>
            </a:r>
          </a:p>
          <a:p>
            <a:pPr lvl="1"/>
            <a:r>
              <a:rPr lang="en-US" sz="2400" dirty="0" smtClean="0"/>
              <a:t>ETRP forecasted cash cost of ZAR300,000/kg</a:t>
            </a:r>
          </a:p>
          <a:p>
            <a:pPr marL="101600" lvl="1" indent="0">
              <a:buNone/>
            </a:pPr>
            <a:endParaRPr lang="en-US" sz="2400" dirty="0" smtClean="0"/>
          </a:p>
          <a:p>
            <a:pPr marL="101600" lvl="1" indent="0">
              <a:buNone/>
            </a:pPr>
            <a:endParaRPr lang="en-US" sz="2400" dirty="0" smtClean="0"/>
          </a:p>
        </p:txBody>
      </p:sp>
    </p:spTree>
    <p:extLst>
      <p:ext uri="{BB962C8B-B14F-4D97-AF65-F5344CB8AC3E}">
        <p14:creationId xmlns:p14="http://schemas.microsoft.com/office/powerpoint/2010/main" val="407283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latin typeface="+mn-lt"/>
              </a:rPr>
              <a:t>Evander Mines</a:t>
            </a:r>
          </a:p>
        </p:txBody>
      </p:sp>
      <p:sp>
        <p:nvSpPr>
          <p:cNvPr id="5" name="Content Placeholder 4"/>
          <p:cNvSpPr>
            <a:spLocks noGrp="1"/>
          </p:cNvSpPr>
          <p:nvPr>
            <p:ph idx="1"/>
          </p:nvPr>
        </p:nvSpPr>
        <p:spPr/>
        <p:txBody>
          <a:bodyPr/>
          <a:lstStyle/>
          <a:p>
            <a:r>
              <a:rPr lang="en-ZA" dirty="0" smtClean="0"/>
              <a:t>HISTORICAL Gold Sold vs HEAD GRADE</a:t>
            </a:r>
            <a:endParaRPr lang="en-ZA" dirty="0"/>
          </a:p>
        </p:txBody>
      </p:sp>
      <p:graphicFrame>
        <p:nvGraphicFramePr>
          <p:cNvPr id="11" name="Chart 10"/>
          <p:cNvGraphicFramePr/>
          <p:nvPr>
            <p:extLst>
              <p:ext uri="{D42A27DB-BD31-4B8C-83A1-F6EECF244321}">
                <p14:modId xmlns:p14="http://schemas.microsoft.com/office/powerpoint/2010/main" val="4007043641"/>
              </p:ext>
            </p:extLst>
          </p:nvPr>
        </p:nvGraphicFramePr>
        <p:xfrm>
          <a:off x="107504" y="1773114"/>
          <a:ext cx="8856984" cy="4464198"/>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xfrm>
            <a:off x="250825" y="6453336"/>
            <a:ext cx="6913463" cy="360188"/>
          </a:xfrm>
        </p:spPr>
        <p:txBody>
          <a:bodyPr/>
          <a:lstStyle/>
          <a:p>
            <a:r>
              <a:rPr lang="en-ZA" dirty="0" smtClean="0"/>
              <a:t>* </a:t>
            </a:r>
            <a:r>
              <a:rPr lang="en-ZA" sz="1100" dirty="0" smtClean="0"/>
              <a:t>Included gold production from 7 Shaft and 8 Shaft uppers</a:t>
            </a:r>
            <a:endParaRPr lang="en-ZA" sz="1100" dirty="0"/>
          </a:p>
        </p:txBody>
      </p:sp>
    </p:spTree>
    <p:extLst>
      <p:ext uri="{BB962C8B-B14F-4D97-AF65-F5344CB8AC3E}">
        <p14:creationId xmlns:p14="http://schemas.microsoft.com/office/powerpoint/2010/main" val="37272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052736"/>
            <a:ext cx="7921575" cy="504031"/>
          </a:xfrm>
        </p:spPr>
        <p:txBody>
          <a:bodyPr/>
          <a:lstStyle/>
          <a:p>
            <a:r>
              <a:rPr lang="en-ZA" dirty="0" smtClean="0">
                <a:latin typeface="+mn-lt"/>
              </a:rPr>
              <a:t>EVANDER MINES </a:t>
            </a:r>
            <a:endParaRPr lang="en-ZA" dirty="0">
              <a:latin typeface="+mn-lt"/>
            </a:endParaRPr>
          </a:p>
        </p:txBody>
      </p:sp>
      <p:sp>
        <p:nvSpPr>
          <p:cNvPr id="5" name="Content Placeholder 4"/>
          <p:cNvSpPr>
            <a:spLocks noGrp="1"/>
          </p:cNvSpPr>
          <p:nvPr>
            <p:ph idx="1"/>
          </p:nvPr>
        </p:nvSpPr>
        <p:spPr/>
        <p:txBody>
          <a:bodyPr/>
          <a:lstStyle/>
          <a:p>
            <a:r>
              <a:rPr lang="en-ZA" dirty="0" smtClean="0"/>
              <a:t>8 SHAFT – GRADE PROFILE (ACTUAL &amp; FORECAST)</a:t>
            </a:r>
            <a:endParaRPr lang="en-ZA" dirty="0"/>
          </a:p>
        </p:txBody>
      </p:sp>
      <p:graphicFrame>
        <p:nvGraphicFramePr>
          <p:cNvPr id="12" name="Chart 11"/>
          <p:cNvGraphicFramePr/>
          <p:nvPr>
            <p:extLst>
              <p:ext uri="{D42A27DB-BD31-4B8C-83A1-F6EECF244321}">
                <p14:modId xmlns:p14="http://schemas.microsoft.com/office/powerpoint/2010/main" val="2337232448"/>
              </p:ext>
            </p:extLst>
          </p:nvPr>
        </p:nvGraphicFramePr>
        <p:xfrm>
          <a:off x="0" y="1772816"/>
          <a:ext cx="9144000" cy="4752230"/>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xfrm>
            <a:off x="250825" y="6453336"/>
            <a:ext cx="6913463" cy="360188"/>
          </a:xfrm>
        </p:spPr>
        <p:txBody>
          <a:bodyPr/>
          <a:lstStyle/>
          <a:p>
            <a:r>
              <a:rPr lang="en-ZA" dirty="0" smtClean="0"/>
              <a:t>* From January 2015 onwards - </a:t>
            </a:r>
            <a:r>
              <a:rPr lang="en-ZA" sz="1100" dirty="0" smtClean="0"/>
              <a:t>Forecasted Figures</a:t>
            </a:r>
            <a:endParaRPr lang="en-ZA" sz="1100" dirty="0"/>
          </a:p>
        </p:txBody>
      </p:sp>
    </p:spTree>
    <p:extLst>
      <p:ext uri="{BB962C8B-B14F-4D97-AF65-F5344CB8AC3E}">
        <p14:creationId xmlns:p14="http://schemas.microsoft.com/office/powerpoint/2010/main" val="180171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3074" name="Picture 2" descr="L:\Elizma King\Photo &amp; Image Library\Website Pictures\Phoenix\DSC_33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89485" y="238547"/>
            <a:ext cx="3744416" cy="72008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cap="all" spc="0" baseline="0">
                <a:solidFill>
                  <a:schemeClr val="bg1"/>
                </a:solidFill>
                <a:latin typeface="+mj-lt"/>
                <a:ea typeface="+mj-ea"/>
                <a:cs typeface="+mj-cs"/>
              </a:defRPr>
            </a:lvl1pPr>
          </a:lstStyle>
          <a:p>
            <a:r>
              <a:rPr lang="en-US" b="1" dirty="0" smtClean="0"/>
              <a:t>PHOENIX PLATINUM</a:t>
            </a:r>
            <a:endParaRPr lang="en-ZA" b="1" dirty="0"/>
          </a:p>
        </p:txBody>
      </p:sp>
    </p:spTree>
    <p:extLst>
      <p:ext uri="{BB962C8B-B14F-4D97-AF65-F5344CB8AC3E}">
        <p14:creationId xmlns:p14="http://schemas.microsoft.com/office/powerpoint/2010/main" val="3558710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latin typeface="+mn-lt"/>
              </a:rPr>
              <a:t>PHOENIX PLATINUM</a:t>
            </a:r>
            <a:endParaRPr lang="en-ZA" dirty="0">
              <a:latin typeface="+mn-lt"/>
            </a:endParaRPr>
          </a:p>
        </p:txBody>
      </p:sp>
      <p:sp>
        <p:nvSpPr>
          <p:cNvPr id="5" name="Content Placeholder 4"/>
          <p:cNvSpPr>
            <a:spLocks noGrp="1"/>
          </p:cNvSpPr>
          <p:nvPr>
            <p:ph idx="1"/>
          </p:nvPr>
        </p:nvSpPr>
        <p:spPr/>
        <p:txBody>
          <a:bodyPr/>
          <a:lstStyle/>
          <a:p>
            <a:pPr lvl="1"/>
            <a:endParaRPr lang="en-US" sz="2000" dirty="0"/>
          </a:p>
          <a:p>
            <a:pPr lvl="1"/>
            <a:r>
              <a:rPr lang="en-US" sz="2000" dirty="0" smtClean="0"/>
              <a:t>PGE sales increased by 57.7% to 4,711oz (2013: 2,987oz)</a:t>
            </a:r>
          </a:p>
          <a:p>
            <a:pPr lvl="1"/>
            <a:endParaRPr lang="en-US" sz="2000" dirty="0" smtClean="0"/>
          </a:p>
          <a:p>
            <a:pPr lvl="1"/>
            <a:r>
              <a:rPr lang="en-US" sz="2000" dirty="0" smtClean="0"/>
              <a:t>Plant recoveries increased to 34% (2013: 24%)</a:t>
            </a:r>
          </a:p>
          <a:p>
            <a:pPr lvl="1"/>
            <a:endParaRPr lang="en-US" sz="2000" dirty="0" smtClean="0"/>
          </a:p>
          <a:p>
            <a:pPr lvl="1"/>
            <a:r>
              <a:rPr lang="en-US" sz="2000" dirty="0" smtClean="0"/>
              <a:t>Cash cost decreased </a:t>
            </a:r>
            <a:r>
              <a:rPr lang="en-US" sz="2000" dirty="0"/>
              <a:t>to </a:t>
            </a:r>
            <a:r>
              <a:rPr lang="en-US" sz="2000" dirty="0" smtClean="0"/>
              <a:t>USD 621/</a:t>
            </a:r>
            <a:r>
              <a:rPr lang="en-US" sz="2000" dirty="0" err="1" smtClean="0"/>
              <a:t>oz</a:t>
            </a:r>
            <a:r>
              <a:rPr lang="en-US" sz="2000" dirty="0" smtClean="0"/>
              <a:t> </a:t>
            </a:r>
            <a:r>
              <a:rPr lang="en-US" sz="2000" dirty="0"/>
              <a:t>(2013: </a:t>
            </a:r>
            <a:r>
              <a:rPr lang="en-US" sz="2000" dirty="0" smtClean="0"/>
              <a:t>USD 843/</a:t>
            </a:r>
            <a:r>
              <a:rPr lang="en-US" sz="2000" dirty="0" err="1" smtClean="0"/>
              <a:t>oz</a:t>
            </a:r>
            <a:r>
              <a:rPr lang="en-US" sz="2000" dirty="0" smtClean="0"/>
              <a:t>)</a:t>
            </a:r>
            <a:endParaRPr lang="en-US" sz="2000" dirty="0"/>
          </a:p>
          <a:p>
            <a:pPr lvl="1"/>
            <a:endParaRPr lang="en-US" sz="2000" dirty="0" smtClean="0"/>
          </a:p>
          <a:p>
            <a:pPr lvl="1"/>
            <a:r>
              <a:rPr lang="en-US" sz="2000" dirty="0" smtClean="0"/>
              <a:t>Phoenix </a:t>
            </a:r>
            <a:r>
              <a:rPr lang="en-US" sz="2000" dirty="0"/>
              <a:t>Platinum </a:t>
            </a:r>
            <a:r>
              <a:rPr lang="en-US" sz="2000" dirty="0" smtClean="0"/>
              <a:t>cash-generative </a:t>
            </a:r>
            <a:r>
              <a:rPr lang="en-US" sz="2000" dirty="0"/>
              <a:t>and profitable </a:t>
            </a:r>
            <a:r>
              <a:rPr lang="en-US" sz="2000" dirty="0" smtClean="0"/>
              <a:t>– H1 EBITDA </a:t>
            </a:r>
            <a:r>
              <a:rPr lang="en-US" sz="2000" dirty="0"/>
              <a:t>of </a:t>
            </a:r>
            <a:r>
              <a:rPr lang="en-US" sz="2000" dirty="0" smtClean="0"/>
              <a:t>ZAR13.5 million </a:t>
            </a:r>
            <a:r>
              <a:rPr lang="en-US" sz="2000" dirty="0"/>
              <a:t>(2013: ZAR1.7 million)</a:t>
            </a:r>
          </a:p>
          <a:p>
            <a:pPr lvl="1"/>
            <a:endParaRPr lang="en-US" sz="2000" dirty="0" smtClean="0"/>
          </a:p>
          <a:p>
            <a:endParaRPr lang="en-US" sz="2000" dirty="0" smtClean="0"/>
          </a:p>
          <a:p>
            <a:pPr marL="101600" lvl="1" indent="0">
              <a:buNone/>
            </a:pPr>
            <a:endParaRPr lang="en-US" sz="2000" dirty="0" smtClean="0"/>
          </a:p>
        </p:txBody>
      </p:sp>
    </p:spTree>
    <p:extLst>
      <p:ext uri="{BB962C8B-B14F-4D97-AF65-F5344CB8AC3E}">
        <p14:creationId xmlns:p14="http://schemas.microsoft.com/office/powerpoint/2010/main" val="133787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FINANCIAL REVIEW</a:t>
            </a:r>
            <a:endParaRPr lang="en-ZA" dirty="0"/>
          </a:p>
        </p:txBody>
      </p:sp>
      <p:sp>
        <p:nvSpPr>
          <p:cNvPr id="5" name="Subtitle 4"/>
          <p:cNvSpPr>
            <a:spLocks noGrp="1"/>
          </p:cNvSpPr>
          <p:nvPr>
            <p:ph type="subTitle" idx="1"/>
          </p:nvPr>
        </p:nvSpPr>
        <p:spPr/>
        <p:txBody>
          <a:bodyPr/>
          <a:lstStyle/>
          <a:p>
            <a:r>
              <a:rPr lang="en-US" dirty="0" smtClean="0"/>
              <a:t>COBUS LOOTS, FD</a:t>
            </a:r>
            <a:endParaRPr lang="en-ZA" dirty="0"/>
          </a:p>
        </p:txBody>
      </p:sp>
    </p:spTree>
    <p:extLst>
      <p:ext uri="{BB962C8B-B14F-4D97-AF65-F5344CB8AC3E}">
        <p14:creationId xmlns:p14="http://schemas.microsoft.com/office/powerpoint/2010/main" val="229597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ZA" dirty="0" smtClean="0"/>
              <a:t>* Weighted average number of shares in issue  ** As at 30 June 2014</a:t>
            </a:r>
            <a:endParaRPr lang="en-ZA" dirty="0"/>
          </a:p>
        </p:txBody>
      </p:sp>
      <p:sp>
        <p:nvSpPr>
          <p:cNvPr id="3" name="Title 2"/>
          <p:cNvSpPr>
            <a:spLocks noGrp="1"/>
          </p:cNvSpPr>
          <p:nvPr>
            <p:ph type="title"/>
          </p:nvPr>
        </p:nvSpPr>
        <p:spPr/>
        <p:txBody>
          <a:bodyPr/>
          <a:lstStyle/>
          <a:p>
            <a:r>
              <a:rPr lang="en-ZA" smtClean="0"/>
              <a:t>Pan African Resources PLC</a:t>
            </a:r>
            <a:endParaRPr lang="en-ZA" dirty="0"/>
          </a:p>
        </p:txBody>
      </p:sp>
      <p:sp>
        <p:nvSpPr>
          <p:cNvPr id="5" name="Content Placeholder 4"/>
          <p:cNvSpPr>
            <a:spLocks noGrp="1"/>
          </p:cNvSpPr>
          <p:nvPr>
            <p:ph idx="1"/>
          </p:nvPr>
        </p:nvSpPr>
        <p:spPr/>
        <p:txBody>
          <a:bodyPr/>
          <a:lstStyle/>
          <a:p>
            <a:r>
              <a:rPr lang="en-ZA" dirty="0" smtClean="0"/>
              <a:t>Summarised consolidated results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308674899"/>
              </p:ext>
            </p:extLst>
          </p:nvPr>
        </p:nvGraphicFramePr>
        <p:xfrm>
          <a:off x="251520" y="1999145"/>
          <a:ext cx="8352928" cy="3575977"/>
        </p:xfrm>
        <a:graphic>
          <a:graphicData uri="http://schemas.openxmlformats.org/drawingml/2006/table">
            <a:tbl>
              <a:tblPr/>
              <a:tblGrid>
                <a:gridCol w="2952328"/>
                <a:gridCol w="1368153"/>
                <a:gridCol w="1224135"/>
                <a:gridCol w="1440160"/>
                <a:gridCol w="1368152"/>
              </a:tblGrid>
              <a:tr h="307870">
                <a:tc>
                  <a:txBody>
                    <a:bodyPr/>
                    <a:lstStyle/>
                    <a:p>
                      <a:pPr algn="l" fontAlgn="b"/>
                      <a:endParaRPr lang="en-US" sz="1400" b="0" i="0" u="none" strike="noStrike" dirty="0">
                        <a:solidFill>
                          <a:schemeClr val="bg1"/>
                        </a:solidFill>
                        <a:effectLst/>
                        <a:latin typeface="+mn-lt"/>
                      </a:endParaRP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r" fontAlgn="b"/>
                      <a:r>
                        <a:rPr lang="en-US" sz="1200" b="0" i="0" u="none" strike="noStrike" dirty="0">
                          <a:solidFill>
                            <a:schemeClr val="bg1"/>
                          </a:solidFill>
                          <a:effectLst/>
                          <a:latin typeface="+mn-lt"/>
                        </a:rPr>
                        <a:t>For the </a:t>
                      </a:r>
                      <a:r>
                        <a:rPr lang="en-US" sz="1200" b="0" i="0" u="none" strike="noStrike" dirty="0" smtClean="0">
                          <a:solidFill>
                            <a:schemeClr val="bg1"/>
                          </a:solidFill>
                          <a:effectLst/>
                          <a:latin typeface="+mn-lt"/>
                        </a:rPr>
                        <a:t>six months </a:t>
                      </a:r>
                      <a:r>
                        <a:rPr lang="en-US" sz="1200" b="0" i="0" u="none" strike="noStrike" dirty="0">
                          <a:solidFill>
                            <a:schemeClr val="bg1"/>
                          </a:solidFill>
                          <a:effectLst/>
                          <a:latin typeface="+mn-lt"/>
                        </a:rPr>
                        <a:t>ended </a:t>
                      </a:r>
                      <a:endParaRPr lang="en-US" sz="1200" b="0" i="0" u="none" strike="noStrike" dirty="0" smtClean="0">
                        <a:solidFill>
                          <a:schemeClr val="bg1"/>
                        </a:solidFill>
                        <a:effectLst/>
                        <a:latin typeface="+mn-lt"/>
                      </a:endParaRPr>
                    </a:p>
                    <a:p>
                      <a:pPr algn="r" fontAlgn="b"/>
                      <a:r>
                        <a:rPr lang="en-US" sz="1200" b="0" i="0" u="none" strike="noStrike" dirty="0" smtClean="0">
                          <a:solidFill>
                            <a:schemeClr val="bg1"/>
                          </a:solidFill>
                          <a:effectLst/>
                          <a:latin typeface="+mn-lt"/>
                        </a:rPr>
                        <a:t>31</a:t>
                      </a:r>
                      <a:r>
                        <a:rPr lang="en-US" sz="1200" b="0" i="0" u="none" strike="noStrike" baseline="0" dirty="0" smtClean="0">
                          <a:solidFill>
                            <a:schemeClr val="bg1"/>
                          </a:solidFill>
                          <a:effectLst/>
                          <a:latin typeface="+mn-lt"/>
                        </a:rPr>
                        <a:t> December</a:t>
                      </a:r>
                      <a:r>
                        <a:rPr lang="en-US" sz="1200" b="0" i="0" u="none" strike="noStrike" dirty="0" smtClean="0">
                          <a:solidFill>
                            <a:schemeClr val="bg1"/>
                          </a:solidFill>
                          <a:effectLst/>
                          <a:latin typeface="+mn-lt"/>
                        </a:rPr>
                        <a:t> 2014</a:t>
                      </a:r>
                      <a:endParaRPr lang="en-US" sz="1200" b="0" i="0" u="none" strike="noStrike" dirty="0">
                        <a:solidFill>
                          <a:schemeClr val="bg1"/>
                        </a:solidFill>
                        <a:effectLst/>
                        <a:latin typeface="+mn-lt"/>
                      </a:endParaRPr>
                    </a:p>
                  </a:txBody>
                  <a:tcPr marL="0" marR="18000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algn="r" fontAlgn="b"/>
                      <a:r>
                        <a:rPr lang="en-US" sz="1200" b="0" i="0" u="none" strike="noStrike" dirty="0">
                          <a:solidFill>
                            <a:schemeClr val="bg1"/>
                          </a:solidFill>
                          <a:effectLst/>
                          <a:latin typeface="+mn-lt"/>
                        </a:rPr>
                        <a:t>For the </a:t>
                      </a:r>
                      <a:r>
                        <a:rPr lang="en-US" sz="1200" b="0" i="0" u="none" strike="noStrike" dirty="0" smtClean="0">
                          <a:solidFill>
                            <a:schemeClr val="bg1"/>
                          </a:solidFill>
                          <a:effectLst/>
                          <a:latin typeface="+mn-lt"/>
                        </a:rPr>
                        <a:t>six months </a:t>
                      </a:r>
                      <a:r>
                        <a:rPr lang="en-US" sz="1200" b="0" i="0" u="none" strike="noStrike" dirty="0">
                          <a:solidFill>
                            <a:schemeClr val="bg1"/>
                          </a:solidFill>
                          <a:effectLst/>
                          <a:latin typeface="+mn-lt"/>
                        </a:rPr>
                        <a:t>ended </a:t>
                      </a:r>
                      <a:endParaRPr lang="en-US" sz="1200" b="0" i="0" u="none" strike="noStrike" dirty="0" smtClean="0">
                        <a:solidFill>
                          <a:schemeClr val="bg1"/>
                        </a:solidFill>
                        <a:effectLst/>
                        <a:latin typeface="+mn-lt"/>
                      </a:endParaRPr>
                    </a:p>
                    <a:p>
                      <a:pPr algn="r" fontAlgn="b"/>
                      <a:r>
                        <a:rPr lang="en-US" sz="1200" b="0" i="0" u="none" strike="noStrike" dirty="0" smtClean="0">
                          <a:solidFill>
                            <a:schemeClr val="bg1"/>
                          </a:solidFill>
                          <a:effectLst/>
                          <a:latin typeface="+mn-lt"/>
                        </a:rPr>
                        <a:t>31</a:t>
                      </a:r>
                      <a:r>
                        <a:rPr lang="en-US" sz="1200" b="0" i="0" u="none" strike="noStrike" baseline="0" dirty="0" smtClean="0">
                          <a:solidFill>
                            <a:schemeClr val="bg1"/>
                          </a:solidFill>
                          <a:effectLst/>
                          <a:latin typeface="+mn-lt"/>
                        </a:rPr>
                        <a:t> December</a:t>
                      </a:r>
                      <a:r>
                        <a:rPr lang="en-US" sz="1200" b="0" i="0" u="none" strike="noStrike" dirty="0" smtClean="0">
                          <a:solidFill>
                            <a:schemeClr val="bg1"/>
                          </a:solidFill>
                          <a:effectLst/>
                          <a:latin typeface="+mn-lt"/>
                        </a:rPr>
                        <a:t> 2013</a:t>
                      </a:r>
                      <a:endParaRPr lang="en-US" sz="1200" b="0" i="0" u="none" strike="noStrike" dirty="0">
                        <a:solidFill>
                          <a:schemeClr val="bg1"/>
                        </a:solidFill>
                        <a:effectLst/>
                        <a:latin typeface="+mn-lt"/>
                      </a:endParaRPr>
                    </a:p>
                  </a:txBody>
                  <a:tcPr marL="0" marR="18000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401905">
                <a:tc>
                  <a:txBody>
                    <a:bodyPr/>
                    <a:lstStyle/>
                    <a:p>
                      <a:pPr algn="l" fontAlgn="ctr"/>
                      <a:endParaRPr lang="en-US" sz="1200" b="0" i="0" u="none" strike="noStrike" dirty="0">
                        <a:solidFill>
                          <a:schemeClr val="bg1"/>
                        </a:solidFill>
                        <a:effectLst/>
                        <a:latin typeface="+mn-lt"/>
                      </a:endParaRPr>
                    </a:p>
                  </a:txBody>
                  <a:tcPr marL="0" marR="0" marT="0" marB="9000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r" fontAlgn="ctr"/>
                      <a:r>
                        <a:rPr lang="en-US" sz="1200" b="0" i="0" u="none" strike="noStrike" dirty="0">
                          <a:solidFill>
                            <a:schemeClr val="bg1"/>
                          </a:solidFill>
                          <a:effectLst/>
                          <a:latin typeface="+mn-lt"/>
                        </a:rPr>
                        <a:t>ZAR</a:t>
                      </a:r>
                    </a:p>
                  </a:txBody>
                  <a:tcPr marL="0" marR="180000" marT="0" marB="9000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r" fontAlgn="ctr"/>
                      <a:r>
                        <a:rPr lang="en-US" sz="1200" b="0" i="0" u="none" strike="noStrike" dirty="0">
                          <a:solidFill>
                            <a:schemeClr val="bg1"/>
                          </a:solidFill>
                          <a:effectLst/>
                          <a:latin typeface="+mn-lt"/>
                        </a:rPr>
                        <a:t>GBP</a:t>
                      </a:r>
                    </a:p>
                  </a:txBody>
                  <a:tcPr marL="0" marR="180000" marT="0" marB="9000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r" fontAlgn="ctr"/>
                      <a:r>
                        <a:rPr lang="en-US" sz="1200" b="0" i="0" u="none" strike="noStrike" dirty="0">
                          <a:solidFill>
                            <a:schemeClr val="bg1"/>
                          </a:solidFill>
                          <a:effectLst/>
                          <a:latin typeface="+mn-lt"/>
                        </a:rPr>
                        <a:t>ZAR</a:t>
                      </a:r>
                    </a:p>
                  </a:txBody>
                  <a:tcPr marL="0" marR="180000" marT="0" marB="9000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r" fontAlgn="ctr"/>
                      <a:r>
                        <a:rPr lang="en-US" sz="1200" b="0" i="0" u="none" strike="noStrike" dirty="0">
                          <a:solidFill>
                            <a:schemeClr val="bg1"/>
                          </a:solidFill>
                          <a:effectLst/>
                          <a:latin typeface="+mn-lt"/>
                        </a:rPr>
                        <a:t>GBP</a:t>
                      </a:r>
                    </a:p>
                  </a:txBody>
                  <a:tcPr marL="0" marR="180000" marT="0" marB="9000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r>
              <a:tr h="307870">
                <a:tc>
                  <a:txBody>
                    <a:bodyPr/>
                    <a:lstStyle/>
                    <a:p>
                      <a:pPr algn="l" fontAlgn="ctr"/>
                      <a:r>
                        <a:rPr lang="en-US" sz="1200" b="0" i="0" u="none" strike="noStrike" dirty="0">
                          <a:solidFill>
                            <a:srgbClr val="000000"/>
                          </a:solidFill>
                          <a:effectLst/>
                          <a:latin typeface="+mn-lt"/>
                        </a:rPr>
                        <a:t>Revenue </a:t>
                      </a:r>
                      <a:r>
                        <a:rPr lang="en-US" sz="1200" b="0" i="0" u="none" strike="noStrike" dirty="0" smtClean="0">
                          <a:solidFill>
                            <a:srgbClr val="000000"/>
                          </a:solidFill>
                          <a:effectLst/>
                          <a:latin typeface="+mn-lt"/>
                        </a:rPr>
                        <a:t>(millions</a:t>
                      </a:r>
                      <a:r>
                        <a:rPr lang="en-US" sz="1200" b="0" i="0" u="none" strike="noStrike" dirty="0">
                          <a:solidFill>
                            <a:srgbClr val="000000"/>
                          </a:solidFill>
                          <a:effectLst/>
                          <a:latin typeface="+mn-lt"/>
                        </a:rPr>
                        <a:t>)</a:t>
                      </a:r>
                    </a:p>
                  </a:txBody>
                  <a:tcPr marL="0" marR="0" marT="0" marB="0" anchor="ctr">
                    <a:lnL>
                      <a:noFill/>
                    </a:lnL>
                    <a:lnR>
                      <a:noFill/>
                    </a:lnR>
                    <a:lnT>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effectLst/>
                          <a:latin typeface="+mj-lt"/>
                        </a:rPr>
                        <a:t>1,217.4</a:t>
                      </a:r>
                      <a:endParaRPr lang="en-US" sz="1200" b="0" i="0" u="none" strike="noStrike" dirty="0">
                        <a:solidFill>
                          <a:srgbClr val="000000"/>
                        </a:solidFill>
                        <a:effectLst/>
                        <a:latin typeface="+mj-lt"/>
                      </a:endParaRPr>
                    </a:p>
                  </a:txBody>
                  <a:tcPr marL="0" marR="180000" marT="0" marB="0" anchor="ctr">
                    <a:lnL>
                      <a:noFill/>
                    </a:lnL>
                    <a:lnR>
                      <a:noFill/>
                    </a:lnR>
                    <a:lnT>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rgbClr val="000000"/>
                          </a:solidFill>
                          <a:effectLst/>
                          <a:latin typeface="+mj-lt"/>
                        </a:rPr>
                        <a:t>68.1</a:t>
                      </a:r>
                      <a:endParaRPr lang="en-US" sz="1200" b="0" i="0" u="none" strike="noStrike" dirty="0">
                        <a:solidFill>
                          <a:srgbClr val="000000"/>
                        </a:solidFill>
                        <a:effectLst/>
                        <a:latin typeface="+mj-lt"/>
                      </a:endParaRPr>
                    </a:p>
                  </a:txBody>
                  <a:tcPr marL="0" marR="180000" marT="0" marB="0" anchor="ctr">
                    <a:lnL>
                      <a:noFill/>
                    </a:lnL>
                    <a:lnR>
                      <a:noFill/>
                    </a:lnR>
                    <a:lnT>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1,349.1</a:t>
                      </a:r>
                      <a:endParaRPr lang="en-US" sz="1200" b="0" i="0" u="none" strike="noStrike" dirty="0">
                        <a:solidFill>
                          <a:srgbClr val="000000"/>
                        </a:solidFill>
                        <a:effectLst/>
                        <a:latin typeface="+mn-lt"/>
                      </a:endParaRPr>
                    </a:p>
                  </a:txBody>
                  <a:tcPr marL="0" marR="180000" marT="0" marB="0" anchor="ctr">
                    <a:lnL>
                      <a:noFill/>
                    </a:lnL>
                    <a:lnR>
                      <a:noFill/>
                    </a:lnR>
                    <a:lnT>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effectLst/>
                          <a:latin typeface="+mn-lt"/>
                        </a:rPr>
                        <a:t>84.6</a:t>
                      </a:r>
                      <a:endParaRPr lang="en-US" sz="1200" b="0" i="0" u="none" strike="noStrike" dirty="0">
                        <a:solidFill>
                          <a:srgbClr val="000000"/>
                        </a:solidFill>
                        <a:effectLst/>
                        <a:latin typeface="+mn-lt"/>
                      </a:endParaRPr>
                    </a:p>
                  </a:txBody>
                  <a:tcPr marL="0" marR="180000" marT="0" marB="0" anchor="ctr">
                    <a:lnL>
                      <a:noFill/>
                    </a:lnL>
                    <a:lnR>
                      <a:noFill/>
                    </a:lnR>
                    <a:lnT>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7870">
                <a:tc>
                  <a:txBody>
                    <a:bodyPr/>
                    <a:lstStyle/>
                    <a:p>
                      <a:pPr algn="l" fontAlgn="ctr"/>
                      <a:r>
                        <a:rPr lang="en-US" sz="1200" b="0" i="0" u="none" strike="noStrike" dirty="0" smtClean="0">
                          <a:solidFill>
                            <a:srgbClr val="000000"/>
                          </a:solidFill>
                          <a:effectLst/>
                          <a:latin typeface="+mn-lt"/>
                        </a:rPr>
                        <a:t>EBITDA (millions)</a:t>
                      </a:r>
                      <a:endParaRPr lang="en-US" sz="1200" b="0" i="0" u="none" strike="noStrike" dirty="0">
                        <a:solidFill>
                          <a:srgbClr val="000000"/>
                        </a:solidFill>
                        <a:effectLst/>
                        <a:latin typeface="+mn-lt"/>
                      </a:endParaRP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effectLst/>
                          <a:latin typeface="+mj-lt"/>
                        </a:rPr>
                        <a:t>230.6</a:t>
                      </a:r>
                      <a:endParaRPr lang="en-US" sz="1200" b="0" i="0" u="none" strike="noStrike" dirty="0">
                        <a:solidFill>
                          <a:srgbClr val="000000"/>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rgbClr val="000000"/>
                          </a:solidFill>
                          <a:effectLst/>
                          <a:latin typeface="+mj-lt"/>
                        </a:rPr>
                        <a:t>12.9</a:t>
                      </a:r>
                      <a:endParaRPr lang="en-US" sz="1200" b="0" i="0" u="none" strike="noStrike" dirty="0">
                        <a:solidFill>
                          <a:srgbClr val="000000"/>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rgbClr val="000000"/>
                          </a:solidFill>
                          <a:effectLst/>
                          <a:latin typeface="+mn-lt"/>
                        </a:rPr>
                        <a:t> 450.8</a:t>
                      </a:r>
                      <a:endParaRPr lang="en-US" sz="1200" b="0" i="0" u="none" strike="noStrike" dirty="0">
                        <a:solidFill>
                          <a:srgbClr val="000000"/>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effectLst/>
                          <a:latin typeface="+mn-lt"/>
                        </a:rPr>
                        <a:t>28.3</a:t>
                      </a:r>
                      <a:endParaRPr lang="en-US" sz="1200" b="0" i="0" u="none" strike="noStrike" dirty="0">
                        <a:solidFill>
                          <a:srgbClr val="000000"/>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7870">
                <a:tc>
                  <a:txBody>
                    <a:bodyPr/>
                    <a:lstStyle/>
                    <a:p>
                      <a:pPr algn="l" fontAlgn="ctr"/>
                      <a:r>
                        <a:rPr lang="en-US" sz="1200" b="0" i="0" u="none" strike="noStrike" dirty="0">
                          <a:solidFill>
                            <a:srgbClr val="000000"/>
                          </a:solidFill>
                          <a:effectLst/>
                          <a:latin typeface="+mn-lt"/>
                        </a:rPr>
                        <a:t>Attributable earnings </a:t>
                      </a:r>
                      <a:r>
                        <a:rPr lang="en-US" sz="1200" b="0" i="0" u="none" strike="noStrike" dirty="0" smtClean="0">
                          <a:solidFill>
                            <a:srgbClr val="000000"/>
                          </a:solidFill>
                          <a:effectLst/>
                          <a:latin typeface="+mn-lt"/>
                        </a:rPr>
                        <a:t>(millions</a:t>
                      </a:r>
                      <a:r>
                        <a:rPr lang="en-US" sz="1200" b="0" i="0" u="none" strike="noStrike" dirty="0">
                          <a:solidFill>
                            <a:srgbClr val="000000"/>
                          </a:solidFill>
                          <a:effectLst/>
                          <a:latin typeface="+mn-lt"/>
                        </a:rPr>
                        <a:t>)</a:t>
                      </a: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j-lt"/>
                        </a:rPr>
                        <a:t>99.2</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j-lt"/>
                        </a:rPr>
                        <a:t>5.5</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a:solidFill>
                            <a:schemeClr val="tx1"/>
                          </a:solidFill>
                          <a:effectLst/>
                          <a:latin typeface="+mn-lt"/>
                        </a:rPr>
                        <a:t> </a:t>
                      </a:r>
                      <a:r>
                        <a:rPr lang="en-US" sz="1200" b="0" i="0" u="none" strike="noStrike" dirty="0" smtClean="0">
                          <a:solidFill>
                            <a:schemeClr val="tx1"/>
                          </a:solidFill>
                          <a:effectLst/>
                          <a:latin typeface="+mn-lt"/>
                        </a:rPr>
                        <a:t>275.9</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n-lt"/>
                        </a:rPr>
                        <a:t>17.3</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7870">
                <a:tc>
                  <a:txBody>
                    <a:bodyPr/>
                    <a:lstStyle/>
                    <a:p>
                      <a:pPr algn="l" fontAlgn="ctr"/>
                      <a:r>
                        <a:rPr lang="en-US" sz="1200" b="0" i="0" u="none" strike="noStrike" dirty="0">
                          <a:solidFill>
                            <a:srgbClr val="000000"/>
                          </a:solidFill>
                          <a:effectLst/>
                          <a:latin typeface="+mn-lt"/>
                        </a:rPr>
                        <a:t>Headlines earnings </a:t>
                      </a:r>
                      <a:r>
                        <a:rPr lang="en-US" sz="1200" b="0" i="0" u="none" strike="noStrike" dirty="0" smtClean="0">
                          <a:solidFill>
                            <a:srgbClr val="000000"/>
                          </a:solidFill>
                          <a:effectLst/>
                          <a:latin typeface="+mn-lt"/>
                        </a:rPr>
                        <a:t>(millions</a:t>
                      </a:r>
                      <a:r>
                        <a:rPr lang="en-US" sz="1200" b="0" i="0" u="none" strike="noStrike" dirty="0">
                          <a:solidFill>
                            <a:srgbClr val="000000"/>
                          </a:solidFill>
                          <a:effectLst/>
                          <a:latin typeface="+mn-lt"/>
                        </a:rPr>
                        <a:t>)</a:t>
                      </a: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j-lt"/>
                        </a:rPr>
                        <a:t>102.6</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j-lt"/>
                        </a:rPr>
                        <a:t>5.7</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n-lt"/>
                        </a:rPr>
                        <a:t>275.9</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n-lt"/>
                        </a:rPr>
                        <a:t>17.3</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7870">
                <a:tc>
                  <a:txBody>
                    <a:bodyPr/>
                    <a:lstStyle/>
                    <a:p>
                      <a:pPr algn="l" fontAlgn="ctr"/>
                      <a:r>
                        <a:rPr lang="en-US" sz="1200" b="0" i="0" u="none" strike="noStrike" dirty="0">
                          <a:solidFill>
                            <a:srgbClr val="000000"/>
                          </a:solidFill>
                          <a:effectLst/>
                          <a:latin typeface="+mn-lt"/>
                        </a:rPr>
                        <a:t>EPS (cents/pence)</a:t>
                      </a: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j-lt"/>
                        </a:rPr>
                        <a:t>5.42</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j-lt"/>
                        </a:rPr>
                        <a:t>0.30</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a:solidFill>
                            <a:schemeClr val="tx1"/>
                          </a:solidFill>
                          <a:effectLst/>
                          <a:latin typeface="+mn-lt"/>
                        </a:rPr>
                        <a:t> </a:t>
                      </a:r>
                      <a:r>
                        <a:rPr lang="en-US" sz="1200" b="0" i="0" u="none" strike="noStrike" dirty="0" smtClean="0">
                          <a:solidFill>
                            <a:schemeClr val="tx1"/>
                          </a:solidFill>
                          <a:effectLst/>
                          <a:latin typeface="+mn-lt"/>
                        </a:rPr>
                        <a:t>15.11</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n-lt"/>
                        </a:rPr>
                        <a:t>0.95</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7870">
                <a:tc>
                  <a:txBody>
                    <a:bodyPr/>
                    <a:lstStyle/>
                    <a:p>
                      <a:pPr algn="l" fontAlgn="ctr"/>
                      <a:r>
                        <a:rPr lang="en-US" sz="1200" b="0" i="0" u="none" strike="noStrike" dirty="0">
                          <a:solidFill>
                            <a:srgbClr val="000000"/>
                          </a:solidFill>
                          <a:effectLst/>
                          <a:latin typeface="+mn-lt"/>
                        </a:rPr>
                        <a:t>HEPS (cents/pence)</a:t>
                      </a: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j-lt"/>
                        </a:rPr>
                        <a:t>5.61</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j-lt"/>
                        </a:rPr>
                        <a:t>0.31</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a:solidFill>
                            <a:schemeClr val="tx1"/>
                          </a:solidFill>
                          <a:effectLst/>
                          <a:latin typeface="+mn-lt"/>
                        </a:rPr>
                        <a:t> </a:t>
                      </a:r>
                      <a:r>
                        <a:rPr lang="en-US" sz="1200" b="0" i="0" u="none" strike="noStrike" dirty="0" smtClean="0">
                          <a:solidFill>
                            <a:schemeClr val="tx1"/>
                          </a:solidFill>
                          <a:effectLst/>
                          <a:latin typeface="+mn-lt"/>
                        </a:rPr>
                        <a:t>15.11</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n-lt"/>
                        </a:rPr>
                        <a:t>0.95</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7870">
                <a:tc>
                  <a:txBody>
                    <a:bodyPr/>
                    <a:lstStyle/>
                    <a:p>
                      <a:pPr algn="l" fontAlgn="ctr"/>
                      <a:r>
                        <a:rPr lang="en-US" sz="1200" b="0" i="0" u="none" strike="noStrike" dirty="0" smtClean="0">
                          <a:solidFill>
                            <a:srgbClr val="000000"/>
                          </a:solidFill>
                          <a:effectLst/>
                          <a:latin typeface="+mn-lt"/>
                        </a:rPr>
                        <a:t>Dividend paid (cents/pence)</a:t>
                      </a:r>
                      <a:endParaRPr lang="en-US" sz="1200" b="0" i="0" u="none" strike="noStrike" dirty="0">
                        <a:solidFill>
                          <a:srgbClr val="000000"/>
                        </a:solidFill>
                        <a:effectLst/>
                        <a:latin typeface="+mn-lt"/>
                      </a:endParaRP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j-lt"/>
                        </a:rPr>
                        <a:t>14.10</a:t>
                      </a:r>
                      <a:endParaRPr lang="en-US" sz="1200" b="0" i="0" u="none" strike="noStrike" dirty="0">
                        <a:solidFill>
                          <a:schemeClr val="tx1"/>
                        </a:solidFill>
                        <a:effectLst/>
                        <a:latin typeface="+mj-lt"/>
                      </a:endParaRPr>
                    </a:p>
                  </a:txBody>
                  <a:tcPr marL="0" marR="108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j-lt"/>
                        </a:rPr>
                        <a:t>0.82</a:t>
                      </a:r>
                      <a:endParaRPr lang="en-US" sz="1200" b="0" i="0" u="none" strike="noStrike" dirty="0">
                        <a:solidFill>
                          <a:schemeClr val="tx1"/>
                        </a:solidFill>
                        <a:effectLst/>
                        <a:latin typeface="+mj-lt"/>
                      </a:endParaRPr>
                    </a:p>
                  </a:txBody>
                  <a:tcPr marL="0" marR="108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a:solidFill>
                            <a:schemeClr val="tx1"/>
                          </a:solidFill>
                          <a:effectLst/>
                          <a:latin typeface="+mn-lt"/>
                        </a:rPr>
                        <a:t>13.14</a:t>
                      </a: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n-lt"/>
                        </a:rPr>
                        <a:t>0.80</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7870">
                <a:tc>
                  <a:txBody>
                    <a:bodyPr/>
                    <a:lstStyle/>
                    <a:p>
                      <a:pPr algn="l" fontAlgn="ctr"/>
                      <a:r>
                        <a:rPr lang="en-US" sz="1200" b="0" i="0" u="none" strike="noStrike" dirty="0" smtClean="0">
                          <a:solidFill>
                            <a:srgbClr val="000000"/>
                          </a:solidFill>
                          <a:effectLst/>
                          <a:latin typeface="+mn-lt"/>
                        </a:rPr>
                        <a:t>Net</a:t>
                      </a:r>
                      <a:r>
                        <a:rPr lang="en-US" sz="1200" b="0" i="0" u="none" strike="noStrike" baseline="0" dirty="0" smtClean="0">
                          <a:solidFill>
                            <a:srgbClr val="000000"/>
                          </a:solidFill>
                          <a:effectLst/>
                          <a:latin typeface="+mn-lt"/>
                        </a:rPr>
                        <a:t> debt</a:t>
                      </a:r>
                      <a:r>
                        <a:rPr lang="en-US" sz="1200" b="0" i="0" u="none" strike="noStrike" dirty="0" smtClean="0">
                          <a:solidFill>
                            <a:srgbClr val="000000"/>
                          </a:solidFill>
                          <a:effectLst/>
                          <a:latin typeface="+mn-lt"/>
                        </a:rPr>
                        <a:t> (millions)</a:t>
                      </a:r>
                      <a:endParaRPr lang="en-US" sz="1200" b="0" i="0" u="none" strike="noStrike" dirty="0">
                        <a:solidFill>
                          <a:srgbClr val="000000"/>
                        </a:solidFill>
                        <a:effectLst/>
                        <a:latin typeface="+mn-lt"/>
                      </a:endParaRP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j-lt"/>
                        </a:rPr>
                        <a:t>458.6</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j-lt"/>
                        </a:rPr>
                        <a:t>25.7</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n-lt"/>
                        </a:rPr>
                        <a:t>101.0**</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n-lt"/>
                        </a:rPr>
                        <a:t>5.6**</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45352">
                <a:tc>
                  <a:txBody>
                    <a:bodyPr/>
                    <a:lstStyle/>
                    <a:p>
                      <a:pPr algn="l" fontAlgn="ctr"/>
                      <a:r>
                        <a:rPr lang="en-US" sz="1200" b="0" i="0" u="none" strike="noStrike" dirty="0" smtClean="0">
                          <a:solidFill>
                            <a:srgbClr val="000000"/>
                          </a:solidFill>
                          <a:effectLst/>
                          <a:latin typeface="+mn-lt"/>
                        </a:rPr>
                        <a:t>Number </a:t>
                      </a:r>
                      <a:r>
                        <a:rPr lang="en-US" sz="1200" b="0" i="0" u="none" strike="noStrike" dirty="0">
                          <a:solidFill>
                            <a:srgbClr val="000000"/>
                          </a:solidFill>
                          <a:effectLst/>
                          <a:latin typeface="+mn-lt"/>
                        </a:rPr>
                        <a:t>of </a:t>
                      </a:r>
                      <a:r>
                        <a:rPr lang="en-US" sz="1200" b="0" i="0" u="none" strike="noStrike" dirty="0" smtClean="0">
                          <a:solidFill>
                            <a:srgbClr val="000000"/>
                          </a:solidFill>
                          <a:effectLst/>
                          <a:latin typeface="+mn-lt"/>
                        </a:rPr>
                        <a:t>shares</a:t>
                      </a:r>
                      <a:r>
                        <a:rPr lang="en-US" sz="1200" b="0" i="0" u="none" strike="noStrike" baseline="0" dirty="0" smtClean="0">
                          <a:solidFill>
                            <a:srgbClr val="000000"/>
                          </a:solidFill>
                          <a:effectLst/>
                          <a:latin typeface="+mn-lt"/>
                        </a:rPr>
                        <a:t> </a:t>
                      </a:r>
                      <a:r>
                        <a:rPr lang="en-US" sz="1200" b="0" i="0" u="none" strike="noStrike" dirty="0" smtClean="0">
                          <a:solidFill>
                            <a:srgbClr val="000000"/>
                          </a:solidFill>
                          <a:effectLst/>
                          <a:latin typeface="+mn-lt"/>
                        </a:rPr>
                        <a:t>(millions)*</a:t>
                      </a:r>
                      <a:endParaRPr lang="en-US" sz="1200" b="0" i="0" u="none" strike="noStrike" dirty="0">
                        <a:solidFill>
                          <a:srgbClr val="000000"/>
                        </a:solidFill>
                        <a:effectLst/>
                        <a:latin typeface="+mn-lt"/>
                      </a:endParaRPr>
                    </a:p>
                  </a:txBody>
                  <a:tcPr marL="0" marR="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j-lt"/>
                        </a:rPr>
                        <a:t>1,830.0</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smtClean="0">
                          <a:solidFill>
                            <a:schemeClr val="tx1"/>
                          </a:solidFill>
                          <a:effectLst/>
                          <a:latin typeface="+mj-lt"/>
                        </a:rPr>
                        <a:t>1,830.0</a:t>
                      </a:r>
                      <a:endParaRPr lang="en-US" sz="1200" b="0" i="0" u="none" strike="noStrike" dirty="0">
                        <a:solidFill>
                          <a:schemeClr val="tx1"/>
                        </a:solidFill>
                        <a:effectLst/>
                        <a:latin typeface="+mj-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US" sz="1200" b="0" i="0" u="none" strike="noStrike" dirty="0">
                          <a:solidFill>
                            <a:schemeClr val="tx1"/>
                          </a:solidFill>
                          <a:effectLst/>
                          <a:latin typeface="+mn-lt"/>
                        </a:rPr>
                        <a:t> </a:t>
                      </a:r>
                      <a:r>
                        <a:rPr lang="en-US" sz="1200" b="0" i="0" u="none" strike="noStrike" dirty="0" smtClean="0">
                          <a:solidFill>
                            <a:schemeClr val="tx1"/>
                          </a:solidFill>
                          <a:effectLst/>
                          <a:latin typeface="+mn-lt"/>
                        </a:rPr>
                        <a:t>1,825.6</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chemeClr val="tx1"/>
                          </a:solidFill>
                          <a:effectLst/>
                          <a:latin typeface="+mn-lt"/>
                        </a:rPr>
                        <a:t>1,825.6</a:t>
                      </a:r>
                      <a:endParaRPr lang="en-US" sz="1200" b="0" i="0" u="none" strike="noStrike" dirty="0">
                        <a:solidFill>
                          <a:schemeClr val="tx1"/>
                        </a:solidFill>
                        <a:effectLst/>
                        <a:latin typeface="+mn-lt"/>
                      </a:endParaRPr>
                    </a:p>
                  </a:txBody>
                  <a:tcPr marL="0" marR="180000" marT="0" marB="0" anchor="ctr">
                    <a:lnL>
                      <a:noFill/>
                    </a:lnL>
                    <a:lnR>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5" name="Straight Connector 14"/>
          <p:cNvCxnSpPr/>
          <p:nvPr/>
        </p:nvCxnSpPr>
        <p:spPr>
          <a:xfrm>
            <a:off x="250825" y="1942660"/>
            <a:ext cx="864235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520" y="2662740"/>
            <a:ext cx="864235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56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latin typeface="+mn-lt"/>
              </a:rPr>
              <a:t>Financial Summary </a:t>
            </a:r>
            <a:r>
              <a:rPr lang="en-ZA" dirty="0" smtClean="0"/>
              <a:t>: Group Results</a:t>
            </a:r>
            <a:endParaRPr lang="en-ZA" dirty="0"/>
          </a:p>
        </p:txBody>
      </p:sp>
      <p:sp>
        <p:nvSpPr>
          <p:cNvPr id="7" name="Content Placeholder 6"/>
          <p:cNvSpPr>
            <a:spLocks noGrp="1"/>
          </p:cNvSpPr>
          <p:nvPr>
            <p:ph idx="1"/>
          </p:nvPr>
        </p:nvSpPr>
        <p:spPr>
          <a:noFill/>
        </p:spPr>
        <p:txBody>
          <a:bodyPr/>
          <a:lstStyle/>
          <a:p>
            <a:r>
              <a:rPr lang="en-ZA" dirty="0" smtClean="0"/>
              <a:t>Costs as defined by World Gold Council (ZAR/</a:t>
            </a:r>
            <a:r>
              <a:rPr lang="en-ZA" cap="none" dirty="0" smtClean="0"/>
              <a:t>kg</a:t>
            </a:r>
            <a:r>
              <a:rPr lang="en-ZA" dirty="0" smtClean="0"/>
              <a:t>)</a:t>
            </a:r>
            <a:endParaRPr lang="en-ZA" dirty="0"/>
          </a:p>
        </p:txBody>
      </p:sp>
      <p:graphicFrame>
        <p:nvGraphicFramePr>
          <p:cNvPr id="12" name="Chart 11"/>
          <p:cNvGraphicFramePr/>
          <p:nvPr>
            <p:extLst>
              <p:ext uri="{D42A27DB-BD31-4B8C-83A1-F6EECF244321}">
                <p14:modId xmlns:p14="http://schemas.microsoft.com/office/powerpoint/2010/main" val="350942032"/>
              </p:ext>
            </p:extLst>
          </p:nvPr>
        </p:nvGraphicFramePr>
        <p:xfrm>
          <a:off x="0" y="1769226"/>
          <a:ext cx="9144000" cy="4824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2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Disclaimer</a:t>
            </a:r>
            <a:endParaRPr lang="en-ZA" dirty="0"/>
          </a:p>
        </p:txBody>
      </p:sp>
      <p:sp>
        <p:nvSpPr>
          <p:cNvPr id="3" name="Content Placeholder 2"/>
          <p:cNvSpPr>
            <a:spLocks noGrp="1"/>
          </p:cNvSpPr>
          <p:nvPr>
            <p:ph idx="1"/>
          </p:nvPr>
        </p:nvSpPr>
        <p:spPr>
          <a:xfrm>
            <a:off x="250825" y="1844824"/>
            <a:ext cx="8642349" cy="4680520"/>
          </a:xfrm>
        </p:spPr>
        <p:txBody>
          <a:bodyPr>
            <a:noAutofit/>
          </a:bodyPr>
          <a:lstStyle/>
          <a:p>
            <a:pPr marL="0" lvl="1" indent="0">
              <a:spcBef>
                <a:spcPts val="200"/>
              </a:spcBef>
              <a:buNone/>
            </a:pPr>
            <a:r>
              <a:rPr lang="en-ZA" sz="900" dirty="0" smtClean="0"/>
              <a:t>This presentation is provided on a confidential basis. </a:t>
            </a:r>
          </a:p>
          <a:p>
            <a:pPr marL="0" lvl="1" indent="0">
              <a:spcBef>
                <a:spcPts val="200"/>
              </a:spcBef>
              <a:buNone/>
            </a:pPr>
            <a:r>
              <a:rPr lang="en-ZA" sz="900" dirty="0" smtClean="0"/>
              <a:t>The name 'Presenter' refers to Pan African Resources PLC and its advisors, subsidiaries or affiliated companies. </a:t>
            </a:r>
          </a:p>
          <a:p>
            <a:pPr marL="0" lvl="1" indent="0">
              <a:spcBef>
                <a:spcPts val="200"/>
              </a:spcBef>
              <a:buNone/>
            </a:pPr>
            <a:r>
              <a:rPr lang="en-ZA" sz="900" dirty="0" smtClean="0"/>
              <a:t>This presentation has not been filed, lodged, registered or approved in any jurisdiction and recipients of this document should keep themselves informed of and comply with and observe all applicable legal and regulatory requirements. </a:t>
            </a:r>
          </a:p>
          <a:p>
            <a:pPr marL="0" lvl="1" indent="0">
              <a:spcBef>
                <a:spcPts val="200"/>
              </a:spcBef>
              <a:buNone/>
            </a:pPr>
            <a:r>
              <a:rPr lang="en-ZA" sz="900" dirty="0" smtClean="0"/>
              <a:t>Statements or assumptions in this presentation as to future matters may prove to be incorrect. The Presenter makes no representation or warranty as to the accuracy of such statements or assumptions. Circumstances may change and the contents of this presentation may become outdated as a result, and the Presenter has no obligation to update the presentation or correct any inaccuracies or omissions in this presentation. </a:t>
            </a:r>
          </a:p>
          <a:p>
            <a:pPr marL="0" lvl="1" indent="0">
              <a:spcBef>
                <a:spcPts val="200"/>
              </a:spcBef>
              <a:buNone/>
            </a:pPr>
            <a:r>
              <a:rPr lang="en-ZA" sz="900" dirty="0" smtClean="0"/>
              <a:t>Recipients should not treat this presentation as advice relating to legal, taxation or investment matters and are advised to consult their own professional advisers. </a:t>
            </a:r>
          </a:p>
          <a:p>
            <a:pPr marL="0" lvl="1" indent="0">
              <a:spcBef>
                <a:spcPts val="200"/>
              </a:spcBef>
              <a:buNone/>
            </a:pPr>
            <a:r>
              <a:rPr lang="en-ZA" sz="900" dirty="0" smtClean="0"/>
              <a:t>This presentation may not be reproduced in whole or in part, nor may any of its contents be divulged to any third party without the prior consent in writing of the Presenter. </a:t>
            </a:r>
          </a:p>
          <a:p>
            <a:pPr marL="0" lvl="1" indent="0">
              <a:spcBef>
                <a:spcPts val="200"/>
              </a:spcBef>
              <a:buNone/>
            </a:pPr>
            <a:r>
              <a:rPr lang="en-ZA" sz="900" dirty="0" smtClean="0"/>
              <a:t>The recipient acknowledges that neither it nor the Presenter intends that the Presenter act or be responsible as a fiduciary to the recipient, its management, stockholders, creditors or any other person. Each of the recipient and the Presenter, by accepting and providing this presentation respectively, expressly disclaims any fiduciary relationship and agrees that the recipient is responsible for making its own independent judgments with respect to any transaction and any other matters regarding this presentation.</a:t>
            </a:r>
          </a:p>
          <a:p>
            <a:pPr marL="0" lvl="1" indent="0">
              <a:spcBef>
                <a:spcPts val="200"/>
              </a:spcBef>
              <a:buNone/>
            </a:pPr>
            <a:r>
              <a:rPr lang="en-ZA" sz="900" dirty="0" smtClean="0"/>
              <a:t>Furthermore, the information contained in this presentation may also qualify as “inside information” as defined in the Securities Services Act, 36 of 2004 (“SSA”). In terms of the SSA, it is a criminal offence for a person who knows that he or she has inside information to –</a:t>
            </a:r>
          </a:p>
          <a:p>
            <a:pPr marL="271463" lvl="1" indent="-141288">
              <a:spcBef>
                <a:spcPts val="100"/>
              </a:spcBef>
              <a:spcAft>
                <a:spcPts val="200"/>
              </a:spcAft>
            </a:pPr>
            <a:r>
              <a:rPr lang="en-ZA" sz="900" dirty="0" smtClean="0"/>
              <a:t>deal directly or indirectly or through an agent for his or her own account, or for the account of another person, in listed securities to which the inside information relates;</a:t>
            </a:r>
          </a:p>
          <a:p>
            <a:pPr marL="271463" lvl="1" indent="-141288">
              <a:spcBef>
                <a:spcPts val="100"/>
              </a:spcBef>
              <a:spcAft>
                <a:spcPts val="200"/>
              </a:spcAft>
            </a:pPr>
            <a:r>
              <a:rPr lang="en-ZA" sz="900" dirty="0" smtClean="0"/>
              <a:t>disclose the inside information to another other than in the proper course of a person’s employment, profession or duties; and</a:t>
            </a:r>
          </a:p>
          <a:p>
            <a:pPr marL="271463" lvl="1" indent="-141288">
              <a:spcBef>
                <a:spcPts val="100"/>
              </a:spcBef>
              <a:spcAft>
                <a:spcPts val="200"/>
              </a:spcAft>
            </a:pPr>
            <a:r>
              <a:rPr lang="en-ZA" sz="900" dirty="0" smtClean="0"/>
              <a:t>encourage or cause another person to deal or discourage or stop another person from dealing in the listed securities to which the inside information relates.</a:t>
            </a:r>
          </a:p>
          <a:p>
            <a:pPr marL="0" lvl="1" indent="0">
              <a:spcBef>
                <a:spcPts val="200"/>
              </a:spcBef>
              <a:buNone/>
            </a:pPr>
            <a:r>
              <a:rPr lang="en-ZA" sz="900" dirty="0" smtClean="0"/>
              <a:t>The Presenter makes no representations as to the actual value which may be received in connection with a transaction nor the legal, tax or accounting effects of consummating a transaction. Unless the expressly contemplated hereby, the information in this presentation does not take into account the effects of a possible transaction or transactions involving an actual or potential change of control, which may have significant valuation and other effects. The Presenter shall not have any liability for any loss suffered due to reliance being placed on this presentation, the information contained herein or the oral presentations referred to.</a:t>
            </a:r>
          </a:p>
          <a:p>
            <a:pPr marL="0" lvl="1" indent="0">
              <a:spcBef>
                <a:spcPts val="200"/>
              </a:spcBef>
              <a:buNone/>
            </a:pPr>
            <a:r>
              <a:rPr lang="en-ZA" sz="900" dirty="0" smtClean="0"/>
              <a:t>This presentation is for information purposes only and does not constitute an offer or invitation to subscribe for or purchase any securities, and neither this presentation nor anything contained therein nor the fact of its distribution shall form the basis or be relied on in connection with or act as any inducement to enter into any contract or commitment whatsoever.</a:t>
            </a:r>
            <a:endParaRPr lang="en-US" sz="900" dirty="0"/>
          </a:p>
        </p:txBody>
      </p:sp>
    </p:spTree>
    <p:extLst>
      <p:ext uri="{BB962C8B-B14F-4D97-AF65-F5344CB8AC3E}">
        <p14:creationId xmlns:p14="http://schemas.microsoft.com/office/powerpoint/2010/main" val="129725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latin typeface="+mn-lt"/>
              </a:rPr>
              <a:t>Financial Summary </a:t>
            </a:r>
            <a:r>
              <a:rPr lang="en-ZA" dirty="0" smtClean="0"/>
              <a:t>: Group Results</a:t>
            </a:r>
            <a:endParaRPr lang="en-ZA" dirty="0"/>
          </a:p>
        </p:txBody>
      </p:sp>
      <p:sp>
        <p:nvSpPr>
          <p:cNvPr id="5" name="Content Placeholder 4"/>
          <p:cNvSpPr>
            <a:spLocks noGrp="1"/>
          </p:cNvSpPr>
          <p:nvPr>
            <p:ph idx="1"/>
          </p:nvPr>
        </p:nvSpPr>
        <p:spPr>
          <a:noFill/>
        </p:spPr>
        <p:txBody>
          <a:bodyPr/>
          <a:lstStyle/>
          <a:p>
            <a:r>
              <a:rPr lang="en-ZA" dirty="0" smtClean="0"/>
              <a:t>Costs as defined by World Gold Council (USD/</a:t>
            </a:r>
            <a:r>
              <a:rPr lang="en-ZA" cap="none" dirty="0" err="1" smtClean="0"/>
              <a:t>oz</a:t>
            </a:r>
            <a:r>
              <a:rPr lang="en-ZA" dirty="0" smtClean="0"/>
              <a:t>)</a:t>
            </a:r>
            <a:endParaRPr lang="en-ZA" dirty="0"/>
          </a:p>
        </p:txBody>
      </p:sp>
      <p:graphicFrame>
        <p:nvGraphicFramePr>
          <p:cNvPr id="10" name="Chart 9"/>
          <p:cNvGraphicFramePr/>
          <p:nvPr>
            <p:extLst>
              <p:ext uri="{D42A27DB-BD31-4B8C-83A1-F6EECF244321}">
                <p14:modId xmlns:p14="http://schemas.microsoft.com/office/powerpoint/2010/main" val="243835808"/>
              </p:ext>
            </p:extLst>
          </p:nvPr>
        </p:nvGraphicFramePr>
        <p:xfrm>
          <a:off x="0" y="1769226"/>
          <a:ext cx="9144000" cy="4824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202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latin typeface="+mn-lt"/>
              </a:rPr>
              <a:t>Barberton</a:t>
            </a:r>
            <a:r>
              <a:rPr lang="en-ZA" dirty="0" smtClean="0"/>
              <a:t> </a:t>
            </a:r>
            <a:r>
              <a:rPr lang="en-ZA" dirty="0" smtClean="0">
                <a:latin typeface="+mn-lt"/>
              </a:rPr>
              <a:t>Mines </a:t>
            </a:r>
            <a:endParaRPr lang="en-ZA" dirty="0">
              <a:latin typeface="+mn-lt"/>
            </a:endParaRPr>
          </a:p>
        </p:txBody>
      </p:sp>
      <p:sp>
        <p:nvSpPr>
          <p:cNvPr id="5" name="Content Placeholder 4"/>
          <p:cNvSpPr>
            <a:spLocks noGrp="1"/>
          </p:cNvSpPr>
          <p:nvPr>
            <p:ph idx="1"/>
          </p:nvPr>
        </p:nvSpPr>
        <p:spPr/>
        <p:txBody>
          <a:bodyPr/>
          <a:lstStyle/>
          <a:p>
            <a:r>
              <a:rPr lang="en-ZA" dirty="0" smtClean="0"/>
              <a:t>Cash Cost Breakdown </a:t>
            </a:r>
            <a:endParaRPr lang="en-ZA" dirty="0"/>
          </a:p>
        </p:txBody>
      </p:sp>
      <p:graphicFrame>
        <p:nvGraphicFramePr>
          <p:cNvPr id="10" name="Chart 9"/>
          <p:cNvGraphicFramePr/>
          <p:nvPr>
            <p:extLst>
              <p:ext uri="{D42A27DB-BD31-4B8C-83A1-F6EECF244321}">
                <p14:modId xmlns:p14="http://schemas.microsoft.com/office/powerpoint/2010/main" val="4053507988"/>
              </p:ext>
            </p:extLst>
          </p:nvPr>
        </p:nvGraphicFramePr>
        <p:xfrm>
          <a:off x="107504" y="1556792"/>
          <a:ext cx="8928992" cy="4536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4268710735"/>
              </p:ext>
            </p:extLst>
          </p:nvPr>
        </p:nvGraphicFramePr>
        <p:xfrm>
          <a:off x="395636" y="2238970"/>
          <a:ext cx="4464496" cy="4536874"/>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p:cNvSpPr/>
          <p:nvPr/>
        </p:nvSpPr>
        <p:spPr>
          <a:xfrm>
            <a:off x="1259832" y="2204864"/>
            <a:ext cx="2736104" cy="273630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12" name="Rectangle 11"/>
          <p:cNvSpPr/>
          <p:nvPr/>
        </p:nvSpPr>
        <p:spPr>
          <a:xfrm>
            <a:off x="5651575" y="2708275"/>
            <a:ext cx="1729482" cy="1729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sz="1400" b="1" dirty="0" smtClean="0">
                <a:solidFill>
                  <a:schemeClr val="accent1"/>
                </a:solidFill>
                <a:latin typeface="+mj-lt"/>
              </a:rPr>
              <a:t>2015 H1</a:t>
            </a:r>
          </a:p>
          <a:p>
            <a:pPr algn="ctr">
              <a:lnSpc>
                <a:spcPct val="110000"/>
              </a:lnSpc>
              <a:spcBef>
                <a:spcPts val="100"/>
              </a:spcBef>
              <a:spcAft>
                <a:spcPts val="100"/>
              </a:spcAft>
            </a:pPr>
            <a:r>
              <a:rPr lang="en-ZA" sz="1200" b="1" dirty="0" smtClean="0">
                <a:solidFill>
                  <a:schemeClr val="tx1"/>
                </a:solidFill>
              </a:rPr>
              <a:t>ZAR459.7 million</a:t>
            </a:r>
          </a:p>
          <a:p>
            <a:pPr algn="ctr">
              <a:lnSpc>
                <a:spcPct val="110000"/>
              </a:lnSpc>
              <a:spcBef>
                <a:spcPts val="100"/>
              </a:spcBef>
              <a:spcAft>
                <a:spcPts val="100"/>
              </a:spcAft>
            </a:pPr>
            <a:r>
              <a:rPr lang="en-ZA" sz="1200" b="1" dirty="0" smtClean="0">
                <a:solidFill>
                  <a:schemeClr val="tx1"/>
                </a:solidFill>
              </a:rPr>
              <a:t>GBP25.7 million</a:t>
            </a:r>
          </a:p>
          <a:p>
            <a:pPr algn="ctr">
              <a:lnSpc>
                <a:spcPct val="110000"/>
              </a:lnSpc>
              <a:spcBef>
                <a:spcPts val="100"/>
              </a:spcBef>
              <a:spcAft>
                <a:spcPts val="100"/>
              </a:spcAft>
            </a:pPr>
            <a:r>
              <a:rPr lang="en-ZA" sz="1200" b="1" dirty="0" smtClean="0">
                <a:solidFill>
                  <a:schemeClr val="tx1"/>
                </a:solidFill>
              </a:rPr>
              <a:t>USD791/</a:t>
            </a:r>
            <a:r>
              <a:rPr lang="en-ZA" sz="1200" b="1" dirty="0" err="1" smtClean="0">
                <a:solidFill>
                  <a:schemeClr val="tx1"/>
                </a:solidFill>
              </a:rPr>
              <a:t>oz</a:t>
            </a:r>
            <a:endParaRPr lang="en-ZA" sz="1200" b="1" dirty="0" smtClean="0">
              <a:solidFill>
                <a:schemeClr val="tx1"/>
              </a:solidFill>
            </a:endParaRPr>
          </a:p>
          <a:p>
            <a:pPr algn="ctr">
              <a:lnSpc>
                <a:spcPct val="110000"/>
              </a:lnSpc>
              <a:spcBef>
                <a:spcPts val="100"/>
              </a:spcBef>
              <a:spcAft>
                <a:spcPts val="100"/>
              </a:spcAft>
            </a:pPr>
            <a:r>
              <a:rPr lang="en-ZA" sz="1200" b="1" dirty="0" smtClean="0">
                <a:solidFill>
                  <a:schemeClr val="tx1"/>
                </a:solidFill>
              </a:rPr>
              <a:t>ZAR752/t</a:t>
            </a:r>
          </a:p>
        </p:txBody>
      </p:sp>
      <p:sp>
        <p:nvSpPr>
          <p:cNvPr id="13" name="Oval 12"/>
          <p:cNvSpPr/>
          <p:nvPr/>
        </p:nvSpPr>
        <p:spPr>
          <a:xfrm>
            <a:off x="5148264" y="2204864"/>
            <a:ext cx="2736104" cy="273630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14" name="Rectangle 13"/>
          <p:cNvSpPr/>
          <p:nvPr/>
        </p:nvSpPr>
        <p:spPr>
          <a:xfrm>
            <a:off x="1763143" y="2708275"/>
            <a:ext cx="1729482" cy="1729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10000"/>
              </a:lnSpc>
              <a:spcBef>
                <a:spcPts val="100"/>
              </a:spcBef>
              <a:spcAft>
                <a:spcPts val="100"/>
              </a:spcAft>
            </a:pPr>
            <a:r>
              <a:rPr lang="en-ZA" sz="1400" b="1" dirty="0" smtClean="0">
                <a:solidFill>
                  <a:srgbClr val="B26F2F"/>
                </a:solidFill>
                <a:latin typeface="Gill Sans"/>
              </a:rPr>
              <a:t>2014 H1</a:t>
            </a:r>
            <a:endParaRPr lang="en-ZA" sz="1400" b="1" dirty="0">
              <a:solidFill>
                <a:srgbClr val="B26F2F"/>
              </a:solidFill>
              <a:latin typeface="Gill Sans"/>
            </a:endParaRPr>
          </a:p>
          <a:p>
            <a:pPr lvl="0" algn="ctr">
              <a:lnSpc>
                <a:spcPct val="110000"/>
              </a:lnSpc>
              <a:spcBef>
                <a:spcPts val="100"/>
              </a:spcBef>
              <a:spcAft>
                <a:spcPts val="100"/>
              </a:spcAft>
            </a:pPr>
            <a:r>
              <a:rPr lang="en-ZA" sz="1200" b="1" dirty="0" smtClean="0">
                <a:solidFill>
                  <a:schemeClr val="tx1"/>
                </a:solidFill>
              </a:rPr>
              <a:t>ZAR412.4 </a:t>
            </a:r>
            <a:r>
              <a:rPr lang="en-ZA" sz="1200" b="1" dirty="0">
                <a:solidFill>
                  <a:schemeClr val="tx1"/>
                </a:solidFill>
              </a:rPr>
              <a:t>million</a:t>
            </a:r>
          </a:p>
          <a:p>
            <a:pPr lvl="0" algn="ctr">
              <a:lnSpc>
                <a:spcPct val="110000"/>
              </a:lnSpc>
              <a:spcBef>
                <a:spcPts val="100"/>
              </a:spcBef>
              <a:spcAft>
                <a:spcPts val="100"/>
              </a:spcAft>
            </a:pPr>
            <a:r>
              <a:rPr lang="en-ZA" sz="1200" b="1" dirty="0" smtClean="0">
                <a:solidFill>
                  <a:schemeClr val="tx1"/>
                </a:solidFill>
              </a:rPr>
              <a:t>GBP25.9 </a:t>
            </a:r>
            <a:r>
              <a:rPr lang="en-ZA" sz="1200" b="1" dirty="0">
                <a:solidFill>
                  <a:schemeClr val="tx1"/>
                </a:solidFill>
              </a:rPr>
              <a:t>million</a:t>
            </a:r>
          </a:p>
          <a:p>
            <a:pPr lvl="0" algn="ctr">
              <a:lnSpc>
                <a:spcPct val="110000"/>
              </a:lnSpc>
              <a:spcBef>
                <a:spcPts val="100"/>
              </a:spcBef>
              <a:spcAft>
                <a:spcPts val="100"/>
              </a:spcAft>
            </a:pPr>
            <a:r>
              <a:rPr lang="en-ZA" sz="1200" b="1" dirty="0" smtClean="0">
                <a:solidFill>
                  <a:schemeClr val="tx1"/>
                </a:solidFill>
              </a:rPr>
              <a:t>USD719/</a:t>
            </a:r>
            <a:r>
              <a:rPr lang="en-ZA" sz="1200" b="1" dirty="0" err="1" smtClean="0">
                <a:solidFill>
                  <a:schemeClr val="tx1"/>
                </a:solidFill>
              </a:rPr>
              <a:t>oz</a:t>
            </a:r>
            <a:endParaRPr lang="en-ZA" sz="1200" b="1" dirty="0" smtClean="0">
              <a:solidFill>
                <a:schemeClr val="tx1"/>
              </a:solidFill>
            </a:endParaRPr>
          </a:p>
          <a:p>
            <a:pPr lvl="0" algn="ctr">
              <a:lnSpc>
                <a:spcPct val="110000"/>
              </a:lnSpc>
              <a:spcBef>
                <a:spcPts val="100"/>
              </a:spcBef>
              <a:spcAft>
                <a:spcPts val="100"/>
              </a:spcAft>
            </a:pPr>
            <a:r>
              <a:rPr lang="en-ZA" sz="1200" b="1" dirty="0" smtClean="0">
                <a:solidFill>
                  <a:schemeClr val="tx1"/>
                </a:solidFill>
              </a:rPr>
              <a:t>ZAR837/t</a:t>
            </a:r>
            <a:endParaRPr lang="en-ZA" sz="1200" b="1" dirty="0">
              <a:solidFill>
                <a:schemeClr val="tx1"/>
              </a:solidFill>
            </a:endParaRPr>
          </a:p>
        </p:txBody>
      </p:sp>
    </p:spTree>
    <p:extLst>
      <p:ext uri="{BB962C8B-B14F-4D97-AF65-F5344CB8AC3E}">
        <p14:creationId xmlns:p14="http://schemas.microsoft.com/office/powerpoint/2010/main" val="302622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latin typeface="+mn-lt"/>
              </a:rPr>
              <a:t>EVANDER</a:t>
            </a:r>
            <a:r>
              <a:rPr lang="en-ZA" dirty="0" smtClean="0"/>
              <a:t> </a:t>
            </a:r>
            <a:r>
              <a:rPr lang="en-ZA" dirty="0">
                <a:latin typeface="+mn-lt"/>
              </a:rPr>
              <a:t>Mines</a:t>
            </a:r>
          </a:p>
        </p:txBody>
      </p:sp>
      <p:sp>
        <p:nvSpPr>
          <p:cNvPr id="5" name="Content Placeholder 4"/>
          <p:cNvSpPr>
            <a:spLocks noGrp="1"/>
          </p:cNvSpPr>
          <p:nvPr>
            <p:ph idx="1"/>
          </p:nvPr>
        </p:nvSpPr>
        <p:spPr/>
        <p:txBody>
          <a:bodyPr/>
          <a:lstStyle/>
          <a:p>
            <a:r>
              <a:rPr lang="en-ZA" dirty="0" smtClean="0"/>
              <a:t>Cash Cost Breakdown</a:t>
            </a:r>
            <a:endParaRPr lang="en-ZA" dirty="0"/>
          </a:p>
        </p:txBody>
      </p:sp>
      <p:graphicFrame>
        <p:nvGraphicFramePr>
          <p:cNvPr id="10" name="Chart 9"/>
          <p:cNvGraphicFramePr/>
          <p:nvPr>
            <p:extLst>
              <p:ext uri="{D42A27DB-BD31-4B8C-83A1-F6EECF244321}">
                <p14:modId xmlns:p14="http://schemas.microsoft.com/office/powerpoint/2010/main" val="3134919979"/>
              </p:ext>
            </p:extLst>
          </p:nvPr>
        </p:nvGraphicFramePr>
        <p:xfrm>
          <a:off x="107504" y="1556792"/>
          <a:ext cx="8928992" cy="4536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4207516984"/>
              </p:ext>
            </p:extLst>
          </p:nvPr>
        </p:nvGraphicFramePr>
        <p:xfrm>
          <a:off x="611560" y="1916832"/>
          <a:ext cx="4464496" cy="4536874"/>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p:cNvSpPr/>
          <p:nvPr/>
        </p:nvSpPr>
        <p:spPr>
          <a:xfrm>
            <a:off x="1259832" y="2204864"/>
            <a:ext cx="2736104" cy="273630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12" name="Rectangle 11"/>
          <p:cNvSpPr/>
          <p:nvPr/>
        </p:nvSpPr>
        <p:spPr>
          <a:xfrm>
            <a:off x="5651575" y="2708920"/>
            <a:ext cx="1729482" cy="1729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sz="1400" b="1" dirty="0" smtClean="0">
                <a:solidFill>
                  <a:schemeClr val="accent1"/>
                </a:solidFill>
                <a:latin typeface="+mj-lt"/>
              </a:rPr>
              <a:t>2015 H1</a:t>
            </a:r>
          </a:p>
          <a:p>
            <a:pPr algn="ctr">
              <a:lnSpc>
                <a:spcPct val="110000"/>
              </a:lnSpc>
              <a:spcBef>
                <a:spcPts val="100"/>
              </a:spcBef>
              <a:spcAft>
                <a:spcPts val="100"/>
              </a:spcAft>
            </a:pPr>
            <a:r>
              <a:rPr lang="en-ZA" sz="1200" b="1" dirty="0" smtClean="0">
                <a:solidFill>
                  <a:schemeClr val="tx1"/>
                </a:solidFill>
              </a:rPr>
              <a:t>ZAR487.8 million</a:t>
            </a:r>
          </a:p>
          <a:p>
            <a:pPr algn="ctr">
              <a:lnSpc>
                <a:spcPct val="110000"/>
              </a:lnSpc>
              <a:spcBef>
                <a:spcPts val="100"/>
              </a:spcBef>
              <a:spcAft>
                <a:spcPts val="100"/>
              </a:spcAft>
            </a:pPr>
            <a:r>
              <a:rPr lang="en-ZA" sz="1200" b="1" dirty="0" smtClean="0">
                <a:solidFill>
                  <a:schemeClr val="tx1"/>
                </a:solidFill>
              </a:rPr>
              <a:t>GBP27.3 million</a:t>
            </a:r>
          </a:p>
          <a:p>
            <a:pPr algn="ctr">
              <a:lnSpc>
                <a:spcPct val="110000"/>
              </a:lnSpc>
              <a:spcBef>
                <a:spcPts val="100"/>
              </a:spcBef>
              <a:spcAft>
                <a:spcPts val="100"/>
              </a:spcAft>
            </a:pPr>
            <a:r>
              <a:rPr lang="en-ZA" sz="1200" b="1" dirty="0" smtClean="0">
                <a:solidFill>
                  <a:schemeClr val="tx1"/>
                </a:solidFill>
              </a:rPr>
              <a:t>USD1,317/</a:t>
            </a:r>
            <a:r>
              <a:rPr lang="en-ZA" sz="1200" b="1" dirty="0" err="1" smtClean="0">
                <a:solidFill>
                  <a:schemeClr val="tx1"/>
                </a:solidFill>
              </a:rPr>
              <a:t>oz</a:t>
            </a:r>
            <a:endParaRPr lang="en-ZA" sz="1200" b="1" dirty="0" smtClean="0">
              <a:solidFill>
                <a:schemeClr val="tx1"/>
              </a:solidFill>
            </a:endParaRPr>
          </a:p>
          <a:p>
            <a:pPr algn="ctr">
              <a:lnSpc>
                <a:spcPct val="110000"/>
              </a:lnSpc>
              <a:spcBef>
                <a:spcPts val="100"/>
              </a:spcBef>
              <a:spcAft>
                <a:spcPts val="100"/>
              </a:spcAft>
            </a:pPr>
            <a:r>
              <a:rPr lang="en-ZA" sz="1200" b="1" dirty="0" smtClean="0">
                <a:solidFill>
                  <a:schemeClr val="tx1"/>
                </a:solidFill>
              </a:rPr>
              <a:t>ZAR1,230/t</a:t>
            </a:r>
          </a:p>
        </p:txBody>
      </p:sp>
      <p:sp>
        <p:nvSpPr>
          <p:cNvPr id="13" name="Oval 12"/>
          <p:cNvSpPr/>
          <p:nvPr/>
        </p:nvSpPr>
        <p:spPr>
          <a:xfrm>
            <a:off x="5148264" y="2204864"/>
            <a:ext cx="2736104" cy="273630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14" name="Rectangle 13"/>
          <p:cNvSpPr/>
          <p:nvPr/>
        </p:nvSpPr>
        <p:spPr>
          <a:xfrm>
            <a:off x="1763143" y="2708920"/>
            <a:ext cx="1729482" cy="1729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10000"/>
              </a:lnSpc>
              <a:spcBef>
                <a:spcPts val="100"/>
              </a:spcBef>
              <a:spcAft>
                <a:spcPts val="100"/>
              </a:spcAft>
            </a:pPr>
            <a:r>
              <a:rPr lang="en-ZA" sz="1400" b="1" dirty="0" smtClean="0">
                <a:solidFill>
                  <a:srgbClr val="B26F2F"/>
                </a:solidFill>
                <a:latin typeface="Gill Sans"/>
              </a:rPr>
              <a:t>2014 H1</a:t>
            </a:r>
            <a:endParaRPr lang="en-ZA" sz="1400" b="1" dirty="0">
              <a:solidFill>
                <a:srgbClr val="B26F2F"/>
              </a:solidFill>
              <a:latin typeface="Gill Sans"/>
            </a:endParaRPr>
          </a:p>
          <a:p>
            <a:pPr lvl="0" algn="ctr">
              <a:lnSpc>
                <a:spcPct val="110000"/>
              </a:lnSpc>
              <a:spcBef>
                <a:spcPts val="100"/>
              </a:spcBef>
              <a:spcAft>
                <a:spcPts val="100"/>
              </a:spcAft>
            </a:pPr>
            <a:r>
              <a:rPr lang="en-ZA" sz="1200" b="1" dirty="0" smtClean="0">
                <a:solidFill>
                  <a:schemeClr val="tx1"/>
                </a:solidFill>
              </a:rPr>
              <a:t>ZAR427.8 </a:t>
            </a:r>
            <a:r>
              <a:rPr lang="en-ZA" sz="1200" b="1" dirty="0">
                <a:solidFill>
                  <a:schemeClr val="tx1"/>
                </a:solidFill>
              </a:rPr>
              <a:t>million</a:t>
            </a:r>
          </a:p>
          <a:p>
            <a:pPr lvl="0" algn="ctr">
              <a:lnSpc>
                <a:spcPct val="110000"/>
              </a:lnSpc>
              <a:spcBef>
                <a:spcPts val="100"/>
              </a:spcBef>
              <a:spcAft>
                <a:spcPts val="100"/>
              </a:spcAft>
            </a:pPr>
            <a:r>
              <a:rPr lang="en-ZA" sz="1200" b="1" dirty="0" smtClean="0">
                <a:solidFill>
                  <a:schemeClr val="tx1"/>
                </a:solidFill>
              </a:rPr>
              <a:t>GBP26.9 </a:t>
            </a:r>
            <a:r>
              <a:rPr lang="en-ZA" sz="1200" b="1" dirty="0">
                <a:solidFill>
                  <a:schemeClr val="tx1"/>
                </a:solidFill>
              </a:rPr>
              <a:t>million</a:t>
            </a:r>
          </a:p>
          <a:p>
            <a:pPr lvl="0" algn="ctr">
              <a:lnSpc>
                <a:spcPct val="110000"/>
              </a:lnSpc>
              <a:spcBef>
                <a:spcPts val="100"/>
              </a:spcBef>
              <a:spcAft>
                <a:spcPts val="100"/>
              </a:spcAft>
            </a:pPr>
            <a:r>
              <a:rPr lang="en-ZA" sz="1200" b="1" dirty="0" smtClean="0">
                <a:solidFill>
                  <a:schemeClr val="tx1"/>
                </a:solidFill>
              </a:rPr>
              <a:t>USD985/</a:t>
            </a:r>
            <a:r>
              <a:rPr lang="en-ZA" sz="1200" b="1" dirty="0" err="1" smtClean="0">
                <a:solidFill>
                  <a:schemeClr val="tx1"/>
                </a:solidFill>
              </a:rPr>
              <a:t>oz</a:t>
            </a:r>
            <a:endParaRPr lang="en-ZA" sz="1200" b="1" dirty="0" smtClean="0">
              <a:solidFill>
                <a:schemeClr val="tx1"/>
              </a:solidFill>
            </a:endParaRPr>
          </a:p>
          <a:p>
            <a:pPr lvl="0" algn="ctr">
              <a:lnSpc>
                <a:spcPct val="110000"/>
              </a:lnSpc>
              <a:spcBef>
                <a:spcPts val="100"/>
              </a:spcBef>
              <a:spcAft>
                <a:spcPts val="100"/>
              </a:spcAft>
            </a:pPr>
            <a:r>
              <a:rPr lang="en-ZA" sz="1200" b="1" dirty="0" smtClean="0">
                <a:solidFill>
                  <a:schemeClr val="tx1"/>
                </a:solidFill>
              </a:rPr>
              <a:t>ZAR1,373/t</a:t>
            </a:r>
            <a:endParaRPr lang="en-ZA" sz="1200" b="1" dirty="0">
              <a:solidFill>
                <a:schemeClr val="tx1"/>
              </a:solidFill>
            </a:endParaRPr>
          </a:p>
        </p:txBody>
      </p:sp>
    </p:spTree>
    <p:extLst>
      <p:ext uri="{BB962C8B-B14F-4D97-AF65-F5344CB8AC3E}">
        <p14:creationId xmlns:p14="http://schemas.microsoft.com/office/powerpoint/2010/main" val="2691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latin typeface="+mn-lt"/>
              </a:rPr>
              <a:t>Financial Summary </a:t>
            </a:r>
            <a:r>
              <a:rPr lang="en-ZA" dirty="0" smtClean="0"/>
              <a:t>: Group Results</a:t>
            </a:r>
            <a:endParaRPr lang="en-ZA" dirty="0"/>
          </a:p>
        </p:txBody>
      </p:sp>
      <p:sp>
        <p:nvSpPr>
          <p:cNvPr id="5" name="Content Placeholder 4"/>
          <p:cNvSpPr>
            <a:spLocks noGrp="1"/>
          </p:cNvSpPr>
          <p:nvPr>
            <p:ph idx="1"/>
          </p:nvPr>
        </p:nvSpPr>
        <p:spPr/>
        <p:txBody>
          <a:bodyPr/>
          <a:lstStyle/>
          <a:p>
            <a:r>
              <a:rPr lang="en-ZA" dirty="0" smtClean="0"/>
              <a:t>Group Capital Expenditure</a:t>
            </a:r>
            <a:endParaRPr lang="en-ZA" dirty="0"/>
          </a:p>
        </p:txBody>
      </p:sp>
      <p:graphicFrame>
        <p:nvGraphicFramePr>
          <p:cNvPr id="10" name="Chart 9"/>
          <p:cNvGraphicFramePr/>
          <p:nvPr>
            <p:extLst>
              <p:ext uri="{D42A27DB-BD31-4B8C-83A1-F6EECF244321}">
                <p14:modId xmlns:p14="http://schemas.microsoft.com/office/powerpoint/2010/main" val="1826981912"/>
              </p:ext>
            </p:extLst>
          </p:nvPr>
        </p:nvGraphicFramePr>
        <p:xfrm>
          <a:off x="107504" y="1769225"/>
          <a:ext cx="9001000" cy="4755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41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mtClean="0"/>
              <a:t>Pan African Resources PLC</a:t>
            </a:r>
            <a:endParaRPr lang="en-ZA" dirty="0"/>
          </a:p>
        </p:txBody>
      </p:sp>
      <p:sp>
        <p:nvSpPr>
          <p:cNvPr id="5" name="Content Placeholder 4"/>
          <p:cNvSpPr>
            <a:spLocks noGrp="1"/>
          </p:cNvSpPr>
          <p:nvPr>
            <p:ph idx="1"/>
          </p:nvPr>
        </p:nvSpPr>
        <p:spPr>
          <a:xfrm>
            <a:off x="250826" y="1556792"/>
            <a:ext cx="8569646" cy="4752528"/>
          </a:xfrm>
          <a:ln>
            <a:noFill/>
          </a:ln>
        </p:spPr>
        <p:txBody>
          <a:bodyPr/>
          <a:lstStyle/>
          <a:p>
            <a:endParaRPr lang="en-GB" sz="800" dirty="0"/>
          </a:p>
          <a:p>
            <a:r>
              <a:rPr lang="en-GB" sz="2000" dirty="0" smtClean="0"/>
              <a:t>  MAJOR CAPITAL PROJECTS - ANALYSIS</a:t>
            </a:r>
          </a:p>
          <a:p>
            <a:pPr marL="531812" lvl="2" indent="0">
              <a:buNone/>
            </a:pPr>
            <a:endParaRPr lang="en-GB" sz="1400" dirty="0" smtClean="0"/>
          </a:p>
          <a:p>
            <a:pPr marL="531812" lvl="2" indent="0">
              <a:buNone/>
            </a:pPr>
            <a:endParaRPr lang="en-GB" sz="1400" dirty="0"/>
          </a:p>
          <a:p>
            <a:pPr marL="531812" lvl="2" indent="0">
              <a:buNone/>
            </a:pPr>
            <a:endParaRPr lang="en-GB" sz="1400" dirty="0" smtClean="0"/>
          </a:p>
          <a:p>
            <a:pPr marL="531812" lvl="2" indent="0">
              <a:buNone/>
            </a:pPr>
            <a:endParaRPr lang="en-GB" sz="1400" dirty="0"/>
          </a:p>
          <a:p>
            <a:pPr marL="531812" lvl="2" indent="0">
              <a:buNone/>
            </a:pPr>
            <a:endParaRPr lang="en-GB" sz="1400" dirty="0" smtClean="0"/>
          </a:p>
          <a:p>
            <a:pPr marL="531812" lvl="2" indent="0">
              <a:buNone/>
            </a:pPr>
            <a:endParaRPr lang="en-GB" sz="1400" dirty="0"/>
          </a:p>
          <a:p>
            <a:pPr marL="531812" lvl="2" indent="0">
              <a:buNone/>
            </a:pPr>
            <a:endParaRPr lang="en-GB" sz="1400" dirty="0" smtClean="0"/>
          </a:p>
          <a:p>
            <a:pPr marL="531812" lvl="2" indent="0">
              <a:buNone/>
            </a:pPr>
            <a:endParaRPr lang="en-GB" sz="1400" dirty="0" smtClean="0"/>
          </a:p>
          <a:p>
            <a:pPr marL="531812" lvl="2" indent="0">
              <a:buNone/>
            </a:pPr>
            <a:r>
              <a:rPr lang="en-GB" sz="1000" i="1" dirty="0" smtClean="0"/>
              <a:t>* Processed ZAR125 million impairment for Phoenix during FY2013</a:t>
            </a:r>
          </a:p>
          <a:p>
            <a:pPr lvl="1">
              <a:buFont typeface="Wingdings" panose="05000000000000000000" pitchFamily="2" charset="2"/>
              <a:buChar char="v"/>
            </a:pPr>
            <a:endParaRPr lang="en-GB" sz="1400" dirty="0" smtClean="0"/>
          </a:p>
          <a:p>
            <a:pPr lvl="1"/>
            <a:endParaRPr lang="en-GB" sz="2000" dirty="0" smtClean="0"/>
          </a:p>
          <a:p>
            <a:pPr lvl="1"/>
            <a:endParaRPr lang="en-GB" sz="2000" dirty="0"/>
          </a:p>
        </p:txBody>
      </p:sp>
      <p:graphicFrame>
        <p:nvGraphicFramePr>
          <p:cNvPr id="2" name="Table 1"/>
          <p:cNvGraphicFramePr>
            <a:graphicFrameLocks noGrp="1"/>
          </p:cNvGraphicFramePr>
          <p:nvPr>
            <p:extLst>
              <p:ext uri="{D42A27DB-BD31-4B8C-83A1-F6EECF244321}">
                <p14:modId xmlns:p14="http://schemas.microsoft.com/office/powerpoint/2010/main" val="4006233975"/>
              </p:ext>
            </p:extLst>
          </p:nvPr>
        </p:nvGraphicFramePr>
        <p:xfrm>
          <a:off x="539552" y="2708920"/>
          <a:ext cx="8064898" cy="1747520"/>
        </p:xfrm>
        <a:graphic>
          <a:graphicData uri="http://schemas.openxmlformats.org/drawingml/2006/table">
            <a:tbl>
              <a:tblPr firstRow="1" bandRow="1">
                <a:tableStyleId>{5C22544A-7EE6-4342-B048-85BDC9FD1C3A}</a:tableStyleId>
              </a:tblPr>
              <a:tblGrid>
                <a:gridCol w="1800200"/>
                <a:gridCol w="2232248"/>
                <a:gridCol w="4032450"/>
              </a:tblGrid>
              <a:tr h="283057">
                <a:tc>
                  <a:txBody>
                    <a:bodyPr/>
                    <a:lstStyle/>
                    <a:p>
                      <a:r>
                        <a:rPr lang="en-ZA" dirty="0" smtClean="0"/>
                        <a:t>Project</a:t>
                      </a:r>
                      <a:endParaRPr lang="en-ZA" dirty="0"/>
                    </a:p>
                  </a:txBody>
                  <a:tcPr/>
                </a:tc>
                <a:tc>
                  <a:txBody>
                    <a:bodyPr/>
                    <a:lstStyle/>
                    <a:p>
                      <a:r>
                        <a:rPr lang="en-ZA" dirty="0" smtClean="0"/>
                        <a:t>Investment</a:t>
                      </a:r>
                      <a:r>
                        <a:rPr lang="en-ZA" baseline="0" dirty="0" smtClean="0"/>
                        <a:t> Capital</a:t>
                      </a:r>
                      <a:endParaRPr lang="en-ZA" dirty="0"/>
                    </a:p>
                  </a:txBody>
                  <a:tcPr/>
                </a:tc>
                <a:tc>
                  <a:txBody>
                    <a:bodyPr/>
                    <a:lstStyle/>
                    <a:p>
                      <a:r>
                        <a:rPr lang="en-ZA" dirty="0" smtClean="0"/>
                        <a:t>Forecast</a:t>
                      </a:r>
                      <a:r>
                        <a:rPr lang="en-ZA" baseline="0" dirty="0" smtClean="0"/>
                        <a:t> / Result</a:t>
                      </a:r>
                      <a:endParaRPr lang="en-ZA" dirty="0"/>
                    </a:p>
                  </a:txBody>
                  <a:tcPr/>
                </a:tc>
              </a:tr>
              <a:tr h="370840">
                <a:tc>
                  <a:txBody>
                    <a:bodyPr/>
                    <a:lstStyle/>
                    <a:p>
                      <a:r>
                        <a:rPr lang="en-ZA" dirty="0" smtClean="0"/>
                        <a:t>Phoenix CTRP</a:t>
                      </a:r>
                      <a:endParaRPr lang="en-ZA" dirty="0"/>
                    </a:p>
                  </a:txBody>
                  <a:tcPr/>
                </a:tc>
                <a:tc>
                  <a:txBody>
                    <a:bodyPr/>
                    <a:lstStyle/>
                    <a:p>
                      <a:r>
                        <a:rPr lang="en-ZA" dirty="0" smtClean="0"/>
                        <a:t>ZAR308.9 million*</a:t>
                      </a:r>
                      <a:endParaRPr lang="en-ZA" dirty="0"/>
                    </a:p>
                  </a:txBody>
                  <a:tcPr/>
                </a:tc>
                <a:tc>
                  <a:txBody>
                    <a:bodyPr/>
                    <a:lstStyle/>
                    <a:p>
                      <a:r>
                        <a:rPr lang="en-ZA" dirty="0" smtClean="0"/>
                        <a:t>Challenges</a:t>
                      </a:r>
                      <a:r>
                        <a:rPr lang="en-ZA" baseline="0" dirty="0" smtClean="0"/>
                        <a:t> initially, now generating positive cash flows</a:t>
                      </a:r>
                      <a:endParaRPr lang="en-ZA" dirty="0"/>
                    </a:p>
                  </a:txBody>
                  <a:tcPr/>
                </a:tc>
              </a:tr>
              <a:tr h="370840">
                <a:tc>
                  <a:txBody>
                    <a:bodyPr/>
                    <a:lstStyle/>
                    <a:p>
                      <a:r>
                        <a:rPr lang="en-ZA" dirty="0" smtClean="0"/>
                        <a:t>BTRP</a:t>
                      </a:r>
                      <a:endParaRPr lang="en-ZA" dirty="0"/>
                    </a:p>
                  </a:txBody>
                  <a:tcPr/>
                </a:tc>
                <a:tc>
                  <a:txBody>
                    <a:bodyPr/>
                    <a:lstStyle/>
                    <a:p>
                      <a:r>
                        <a:rPr lang="en-ZA" dirty="0" smtClean="0"/>
                        <a:t>ZAR325.7 million</a:t>
                      </a:r>
                      <a:endParaRPr lang="en-ZA" dirty="0"/>
                    </a:p>
                  </a:txBody>
                  <a:tcPr/>
                </a:tc>
                <a:tc>
                  <a:txBody>
                    <a:bodyPr/>
                    <a:lstStyle/>
                    <a:p>
                      <a:r>
                        <a:rPr lang="en-ZA" dirty="0" smtClean="0">
                          <a:solidFill>
                            <a:schemeClr val="tx1"/>
                          </a:solidFill>
                        </a:rPr>
                        <a:t>Forecasting</a:t>
                      </a:r>
                      <a:r>
                        <a:rPr lang="en-ZA" baseline="0" dirty="0" smtClean="0">
                          <a:solidFill>
                            <a:schemeClr val="tx1"/>
                          </a:solidFill>
                        </a:rPr>
                        <a:t> between 18-24 months</a:t>
                      </a:r>
                      <a:endParaRPr lang="en-ZA" dirty="0">
                        <a:solidFill>
                          <a:schemeClr val="tx1"/>
                        </a:solidFill>
                      </a:endParaRPr>
                    </a:p>
                  </a:txBody>
                  <a:tcPr/>
                </a:tc>
              </a:tr>
              <a:tr h="370840">
                <a:tc>
                  <a:txBody>
                    <a:bodyPr/>
                    <a:lstStyle/>
                    <a:p>
                      <a:r>
                        <a:rPr lang="en-ZA" dirty="0" smtClean="0"/>
                        <a:t>ETRP</a:t>
                      </a:r>
                      <a:endParaRPr lang="en-ZA" dirty="0"/>
                    </a:p>
                  </a:txBody>
                  <a:tcPr/>
                </a:tc>
                <a:tc>
                  <a:txBody>
                    <a:bodyPr/>
                    <a:lstStyle/>
                    <a:p>
                      <a:r>
                        <a:rPr lang="en-ZA" dirty="0" smtClean="0"/>
                        <a:t>ZAR200 million</a:t>
                      </a:r>
                      <a:endParaRPr lang="en-ZA" dirty="0"/>
                    </a:p>
                  </a:txBody>
                  <a:tcPr/>
                </a:tc>
                <a:tc>
                  <a:txBody>
                    <a:bodyPr/>
                    <a:lstStyle/>
                    <a:p>
                      <a:r>
                        <a:rPr lang="en-ZA" dirty="0" smtClean="0"/>
                        <a:t>Forecasting 4 years Payback</a:t>
                      </a:r>
                      <a:endParaRPr lang="en-ZA" dirty="0"/>
                    </a:p>
                  </a:txBody>
                  <a:tcPr/>
                </a:tc>
              </a:tr>
            </a:tbl>
          </a:graphicData>
        </a:graphic>
      </p:graphicFrame>
    </p:spTree>
    <p:extLst>
      <p:ext uri="{BB962C8B-B14F-4D97-AF65-F5344CB8AC3E}">
        <p14:creationId xmlns:p14="http://schemas.microsoft.com/office/powerpoint/2010/main" val="161981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mtClean="0"/>
              <a:t>Pan African Resources PLC</a:t>
            </a:r>
            <a:endParaRPr lang="en-ZA" dirty="0"/>
          </a:p>
        </p:txBody>
      </p:sp>
      <p:sp>
        <p:nvSpPr>
          <p:cNvPr id="5" name="Content Placeholder 4"/>
          <p:cNvSpPr>
            <a:spLocks noGrp="1"/>
          </p:cNvSpPr>
          <p:nvPr>
            <p:ph idx="1"/>
          </p:nvPr>
        </p:nvSpPr>
        <p:spPr>
          <a:xfrm>
            <a:off x="250826" y="1556792"/>
            <a:ext cx="8569646" cy="4752528"/>
          </a:xfrm>
        </p:spPr>
        <p:txBody>
          <a:bodyPr/>
          <a:lstStyle/>
          <a:p>
            <a:r>
              <a:rPr lang="en-GB" sz="2000" dirty="0" smtClean="0"/>
              <a:t>Key drivers for THE NEXT SIX MONTHS</a:t>
            </a:r>
          </a:p>
          <a:p>
            <a:pPr lvl="1"/>
            <a:r>
              <a:rPr lang="en-GB" sz="2000" dirty="0" smtClean="0"/>
              <a:t>Maintain excellent safety results and working relationship with the DMR</a:t>
            </a:r>
          </a:p>
          <a:p>
            <a:pPr lvl="1"/>
            <a:r>
              <a:rPr lang="en-GB" sz="2000" dirty="0" smtClean="0"/>
              <a:t>With the imminent high grade cycle at Evander – continue schedule of tonnages from the centre of the pay channel</a:t>
            </a:r>
          </a:p>
          <a:p>
            <a:pPr lvl="1"/>
            <a:r>
              <a:rPr lang="en-GB" sz="2000" dirty="0" smtClean="0"/>
              <a:t>With the BIOX® normalised – maximise the feed of stockpiled and ROM concentrates</a:t>
            </a:r>
          </a:p>
          <a:p>
            <a:pPr lvl="1"/>
            <a:r>
              <a:rPr lang="en-GB" sz="2000" dirty="0"/>
              <a:t>A</a:t>
            </a:r>
            <a:r>
              <a:rPr lang="en-GB" sz="2000" dirty="0" smtClean="0"/>
              <a:t>chieve steady state conditions and ramp up tonnages at the ETRP </a:t>
            </a:r>
          </a:p>
          <a:p>
            <a:pPr lvl="1"/>
            <a:r>
              <a:rPr lang="en-GB" sz="2000" dirty="0" smtClean="0"/>
              <a:t>Maintain flexible approach to feed stock supply and the applicable reagent suites at Phoenix</a:t>
            </a:r>
          </a:p>
          <a:p>
            <a:pPr lvl="1"/>
            <a:r>
              <a:rPr lang="en-GB" sz="2000" dirty="0" smtClean="0"/>
              <a:t>Continue managing load clipping programmes with Eskom, on a regional basis, in an effort to reduce the effect of potential load shedding</a:t>
            </a:r>
          </a:p>
          <a:p>
            <a:pPr lvl="1"/>
            <a:r>
              <a:rPr lang="en-GB" sz="2000" dirty="0" smtClean="0"/>
              <a:t>Generate cash flow to sustain progressive dividend policy</a:t>
            </a:r>
          </a:p>
          <a:p>
            <a:pPr lvl="1"/>
            <a:endParaRPr lang="en-GB" sz="2000" dirty="0" smtClean="0"/>
          </a:p>
          <a:p>
            <a:pPr lvl="1"/>
            <a:endParaRPr lang="en-GB" sz="2000" dirty="0"/>
          </a:p>
        </p:txBody>
      </p:sp>
    </p:spTree>
    <p:extLst>
      <p:ext uri="{BB962C8B-B14F-4D97-AF65-F5344CB8AC3E}">
        <p14:creationId xmlns:p14="http://schemas.microsoft.com/office/powerpoint/2010/main" val="2105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052736"/>
            <a:ext cx="8713663" cy="504031"/>
          </a:xfrm>
        </p:spPr>
        <p:txBody>
          <a:bodyPr/>
          <a:lstStyle/>
          <a:p>
            <a:r>
              <a:rPr lang="en-ZA" dirty="0" smtClean="0"/>
              <a:t>PAN AFRICAN RESOURCES “CURRENT SNAPSHOT”</a:t>
            </a:r>
            <a:endParaRPr lang="en-ZA" dirty="0"/>
          </a:p>
        </p:txBody>
      </p:sp>
      <p:sp>
        <p:nvSpPr>
          <p:cNvPr id="3" name="Content Placeholder 2"/>
          <p:cNvSpPr>
            <a:spLocks noGrp="1"/>
          </p:cNvSpPr>
          <p:nvPr>
            <p:ph idx="1"/>
          </p:nvPr>
        </p:nvSpPr>
        <p:spPr>
          <a:xfrm>
            <a:off x="250825" y="1844824"/>
            <a:ext cx="8642349" cy="4680520"/>
          </a:xfrm>
        </p:spPr>
        <p:txBody>
          <a:bodyPr>
            <a:noAutofit/>
          </a:bodyPr>
          <a:lstStyle/>
          <a:p>
            <a:pPr marL="285750" lvl="1" indent="-285750">
              <a:spcBef>
                <a:spcPts val="200"/>
              </a:spcBef>
              <a:buFont typeface="Wingdings" panose="05000000000000000000" pitchFamily="2" charset="2"/>
              <a:buChar char="§"/>
            </a:pPr>
            <a:r>
              <a:rPr lang="en-US" sz="2000" dirty="0" smtClean="0"/>
              <a:t>Well established mid-tier SA miner</a:t>
            </a:r>
          </a:p>
          <a:p>
            <a:pPr marL="285750" lvl="1" indent="-285750">
              <a:spcBef>
                <a:spcPts val="200"/>
              </a:spcBef>
              <a:buFont typeface="Wingdings" panose="05000000000000000000" pitchFamily="2" charset="2"/>
              <a:buChar char="§"/>
            </a:pPr>
            <a:r>
              <a:rPr lang="en-US" sz="2000" dirty="0" smtClean="0"/>
              <a:t>Interim results impacted by Evander low grade mining cycle and S54 imposed stoppages</a:t>
            </a:r>
          </a:p>
          <a:p>
            <a:pPr marL="285750" lvl="1" indent="-285750">
              <a:spcBef>
                <a:spcPts val="200"/>
              </a:spcBef>
              <a:buFont typeface="Wingdings" panose="05000000000000000000" pitchFamily="2" charset="2"/>
              <a:buChar char="§"/>
            </a:pPr>
            <a:r>
              <a:rPr lang="en-US" sz="2000" dirty="0" smtClean="0"/>
              <a:t>Final FY2015 results expected to show marked improvement due to:</a:t>
            </a:r>
          </a:p>
          <a:p>
            <a:pPr marL="646112" lvl="2" indent="-285750">
              <a:spcBef>
                <a:spcPts val="200"/>
              </a:spcBef>
              <a:buClr>
                <a:schemeClr val="accent1"/>
              </a:buClr>
              <a:buFont typeface="Wingdings" panose="05000000000000000000" pitchFamily="2" charset="2"/>
              <a:buChar char="v"/>
            </a:pPr>
            <a:r>
              <a:rPr lang="en-US" sz="2000" dirty="0" smtClean="0"/>
              <a:t>Evander Mines exiting the low grade mining cycle</a:t>
            </a:r>
          </a:p>
          <a:p>
            <a:pPr marL="646112" lvl="2" indent="-285750">
              <a:spcBef>
                <a:spcPts val="200"/>
              </a:spcBef>
              <a:buClr>
                <a:schemeClr val="accent1"/>
              </a:buClr>
              <a:buFont typeface="Wingdings" panose="05000000000000000000" pitchFamily="2" charset="2"/>
              <a:buChar char="v"/>
            </a:pPr>
            <a:r>
              <a:rPr lang="en-US" sz="2000" dirty="0" smtClean="0"/>
              <a:t>BIOX® recoveries </a:t>
            </a:r>
            <a:r>
              <a:rPr lang="en-US" sz="2000" dirty="0" err="1" smtClean="0"/>
              <a:t>stabilised</a:t>
            </a:r>
            <a:r>
              <a:rPr lang="en-US" sz="2000" dirty="0" smtClean="0"/>
              <a:t> at Barberton</a:t>
            </a:r>
          </a:p>
          <a:p>
            <a:pPr marL="646112" lvl="2" indent="-285750">
              <a:spcBef>
                <a:spcPts val="200"/>
              </a:spcBef>
              <a:buClr>
                <a:schemeClr val="accent1"/>
              </a:buClr>
              <a:buFont typeface="Wingdings" panose="05000000000000000000" pitchFamily="2" charset="2"/>
              <a:buChar char="v"/>
            </a:pPr>
            <a:r>
              <a:rPr lang="en-US" sz="2000" dirty="0" smtClean="0"/>
              <a:t>ETRP producing gold from January 2015</a:t>
            </a:r>
          </a:p>
          <a:p>
            <a:pPr marL="285750" lvl="1" indent="-285750">
              <a:spcBef>
                <a:spcPts val="200"/>
              </a:spcBef>
              <a:buFont typeface="Wingdings" panose="05000000000000000000" pitchFamily="2" charset="2"/>
              <a:buChar char="§"/>
            </a:pPr>
            <a:r>
              <a:rPr lang="en-US" sz="2000" dirty="0" smtClean="0"/>
              <a:t>ZAR258 million dividend paid in December 2014 demonstrates confidence in operations</a:t>
            </a:r>
          </a:p>
          <a:p>
            <a:pPr marL="285750" lvl="1" indent="-285750">
              <a:spcBef>
                <a:spcPts val="200"/>
              </a:spcBef>
              <a:buFont typeface="Wingdings" panose="05000000000000000000" pitchFamily="2" charset="2"/>
              <a:buChar char="§"/>
            </a:pPr>
            <a:r>
              <a:rPr lang="en-US" sz="2000" dirty="0" smtClean="0"/>
              <a:t>Group well positioned to continue generating returns for shareholders</a:t>
            </a:r>
          </a:p>
          <a:p>
            <a:pPr marL="285750" lvl="1" indent="-285750">
              <a:spcBef>
                <a:spcPts val="200"/>
              </a:spcBef>
              <a:buFont typeface="Wingdings" panose="05000000000000000000" pitchFamily="2" charset="2"/>
              <a:buChar char="§"/>
            </a:pPr>
            <a:endParaRPr lang="en-US" sz="2000" dirty="0"/>
          </a:p>
        </p:txBody>
      </p:sp>
    </p:spTree>
    <p:extLst>
      <p:ext uri="{BB962C8B-B14F-4D97-AF65-F5344CB8AC3E}">
        <p14:creationId xmlns:p14="http://schemas.microsoft.com/office/powerpoint/2010/main" val="283847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iel\AppData\Local\Microsoft\Windows\INetCache\Content.Outlook\BQYD2DSK\BML 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556792"/>
            <a:ext cx="8207920" cy="720080"/>
          </a:xfrm>
        </p:spPr>
        <p:txBody>
          <a:bodyPr/>
          <a:lstStyle/>
          <a:p>
            <a:r>
              <a:rPr lang="en-US" b="1" dirty="0" smtClean="0">
                <a:solidFill>
                  <a:schemeClr val="bg1"/>
                </a:solidFill>
              </a:rPr>
              <a:t>Group Results Overview</a:t>
            </a:r>
            <a:endParaRPr lang="en-ZA" b="1" dirty="0">
              <a:solidFill>
                <a:schemeClr val="bg1"/>
              </a:solidFill>
            </a:endParaRPr>
          </a:p>
        </p:txBody>
      </p:sp>
    </p:spTree>
    <p:extLst>
      <p:ext uri="{BB962C8B-B14F-4D97-AF65-F5344CB8AC3E}">
        <p14:creationId xmlns:p14="http://schemas.microsoft.com/office/powerpoint/2010/main" val="18596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69164"/>
            <a:ext cx="5181600" cy="4901184"/>
          </a:xfrm>
          <a:prstGeom prst="rect">
            <a:avLst/>
          </a:prstGeom>
        </p:spPr>
      </p:pic>
      <p:sp>
        <p:nvSpPr>
          <p:cNvPr id="3" name="Title 2"/>
          <p:cNvSpPr>
            <a:spLocks noGrp="1"/>
          </p:cNvSpPr>
          <p:nvPr>
            <p:ph type="title"/>
          </p:nvPr>
        </p:nvSpPr>
        <p:spPr/>
        <p:txBody>
          <a:bodyPr/>
          <a:lstStyle/>
          <a:p>
            <a:r>
              <a:rPr lang="en-ZA" dirty="0" smtClean="0"/>
              <a:t>GEOGRAPHICAL MAP</a:t>
            </a:r>
            <a:endParaRPr lang="en-ZA" dirty="0">
              <a:latin typeface="+mn-lt"/>
            </a:endParaRPr>
          </a:p>
        </p:txBody>
      </p:sp>
      <p:pic>
        <p:nvPicPr>
          <p:cNvPr id="6" name="Picture 5" descr="C:\Users\Nreynolds\AppData\Local\Microsoft\Windows\Temporary Internet Files\Content.Outlook\QIIQPKZV\Pan African Resource#D825E7 (2).jpg"/>
          <p:cNvPicPr/>
          <p:nvPr/>
        </p:nvPicPr>
        <p:blipFill rotWithShape="1">
          <a:blip r:embed="rId3" cstate="print">
            <a:extLst>
              <a:ext uri="{28A0092B-C50C-407E-A947-70E740481C1C}">
                <a14:useLocalDpi xmlns:a14="http://schemas.microsoft.com/office/drawing/2010/main" val="0"/>
              </a:ext>
            </a:extLst>
          </a:blip>
          <a:srcRect l="73627" t="73748" r="5314"/>
          <a:stretch/>
        </p:blipFill>
        <p:spPr bwMode="auto">
          <a:xfrm>
            <a:off x="7047980" y="4811455"/>
            <a:ext cx="1091822" cy="1453565"/>
          </a:xfrm>
          <a:prstGeom prst="rect">
            <a:avLst/>
          </a:prstGeom>
          <a:noFill/>
          <a:ln>
            <a:noFill/>
          </a:ln>
        </p:spPr>
      </p:pic>
      <p:sp>
        <p:nvSpPr>
          <p:cNvPr id="2" name="Oval 1"/>
          <p:cNvSpPr/>
          <p:nvPr/>
        </p:nvSpPr>
        <p:spPr>
          <a:xfrm>
            <a:off x="5578389" y="3062474"/>
            <a:ext cx="72008" cy="7200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180000" bIns="0" numCol="1" spcCol="0" rtlCol="0" fromWordArt="0" anchor="ctr" anchorCtr="0" forceAA="0" compatLnSpc="1">
            <a:prstTxWarp prst="textNoShape">
              <a:avLst/>
            </a:prstTxWarp>
            <a:noAutofit/>
          </a:bodyPr>
          <a:lstStyle/>
          <a:p>
            <a:pPr algn="r">
              <a:lnSpc>
                <a:spcPct val="110000"/>
              </a:lnSpc>
              <a:spcBef>
                <a:spcPts val="100"/>
              </a:spcBef>
              <a:spcAft>
                <a:spcPts val="100"/>
              </a:spcAft>
            </a:pPr>
            <a:r>
              <a:rPr lang="en-ZA" sz="700" dirty="0" smtClean="0">
                <a:solidFill>
                  <a:schemeClr val="accent5"/>
                </a:solidFill>
              </a:rPr>
              <a:t>JOHANNESBURG</a:t>
            </a:r>
          </a:p>
        </p:txBody>
      </p:sp>
      <p:sp>
        <p:nvSpPr>
          <p:cNvPr id="8" name="Isosceles Triangle 7"/>
          <p:cNvSpPr/>
          <p:nvPr/>
        </p:nvSpPr>
        <p:spPr>
          <a:xfrm>
            <a:off x="4067944" y="1628800"/>
            <a:ext cx="216718" cy="14419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108000" rIns="0" bIns="0" numCol="1" spcCol="0" rtlCol="0" fromWordArt="0" anchor="t" anchorCtr="0" forceAA="0" compatLnSpc="1">
            <a:prstTxWarp prst="textNoShape">
              <a:avLst/>
            </a:prstTxWarp>
            <a:noAutofit/>
          </a:bodyPr>
          <a:lstStyle/>
          <a:p>
            <a:pPr algn="ctr">
              <a:lnSpc>
                <a:spcPct val="110000"/>
              </a:lnSpc>
              <a:spcBef>
                <a:spcPts val="100"/>
              </a:spcBef>
              <a:spcAft>
                <a:spcPts val="100"/>
              </a:spcAft>
            </a:pPr>
            <a:r>
              <a:rPr lang="en-ZA" sz="700" b="1" dirty="0" smtClean="0">
                <a:solidFill>
                  <a:schemeClr val="accent5"/>
                </a:solidFill>
              </a:rPr>
              <a:t>NORTH</a:t>
            </a:r>
          </a:p>
        </p:txBody>
      </p:sp>
      <p:sp>
        <p:nvSpPr>
          <p:cNvPr id="5" name="TextBox 4"/>
          <p:cNvSpPr txBox="1"/>
          <p:nvPr/>
        </p:nvSpPr>
        <p:spPr>
          <a:xfrm>
            <a:off x="467544" y="2204864"/>
            <a:ext cx="1656184" cy="369332"/>
          </a:xfrm>
          <a:prstGeom prst="rect">
            <a:avLst/>
          </a:prstGeom>
          <a:noFill/>
        </p:spPr>
        <p:txBody>
          <a:bodyPr wrap="square" rtlCol="0">
            <a:spAutoFit/>
          </a:bodyPr>
          <a:lstStyle/>
          <a:p>
            <a:r>
              <a:rPr lang="en-ZA" b="1" dirty="0" smtClean="0">
                <a:solidFill>
                  <a:schemeClr val="accent1"/>
                </a:solidFill>
              </a:rPr>
              <a:t>South Africa</a:t>
            </a:r>
            <a:endParaRPr lang="en-ZA" b="1" dirty="0">
              <a:solidFill>
                <a:schemeClr val="accent1"/>
              </a:solidFill>
            </a:endParaRPr>
          </a:p>
        </p:txBody>
      </p:sp>
    </p:spTree>
    <p:extLst>
      <p:ext uri="{BB962C8B-B14F-4D97-AF65-F5344CB8AC3E}">
        <p14:creationId xmlns:p14="http://schemas.microsoft.com/office/powerpoint/2010/main" val="253803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Pan African Resources PLC</a:t>
            </a:r>
            <a:endParaRPr lang="en-ZA" dirty="0"/>
          </a:p>
        </p:txBody>
      </p:sp>
      <p:sp>
        <p:nvSpPr>
          <p:cNvPr id="5" name="Content Placeholder 4"/>
          <p:cNvSpPr>
            <a:spLocks noGrp="1"/>
          </p:cNvSpPr>
          <p:nvPr>
            <p:ph idx="1"/>
          </p:nvPr>
        </p:nvSpPr>
        <p:spPr>
          <a:xfrm>
            <a:off x="250825" y="1556792"/>
            <a:ext cx="8642349" cy="648246"/>
          </a:xfrm>
        </p:spPr>
        <p:txBody>
          <a:bodyPr>
            <a:normAutofit fontScale="85000" lnSpcReduction="20000"/>
          </a:bodyPr>
          <a:lstStyle/>
          <a:p>
            <a:endParaRPr lang="en-ZA" dirty="0" smtClean="0"/>
          </a:p>
          <a:p>
            <a:r>
              <a:rPr lang="en-ZA" b="1" dirty="0" smtClean="0"/>
              <a:t>KEY FEATURES FOR THE SIX MONTHS ENDED 31 DECEMBER 2014</a:t>
            </a:r>
            <a:endParaRPr lang="en-GB" b="1" dirty="0"/>
          </a:p>
        </p:txBody>
      </p:sp>
      <p:grpSp>
        <p:nvGrpSpPr>
          <p:cNvPr id="20" name="Group 19"/>
          <p:cNvGrpSpPr/>
          <p:nvPr/>
        </p:nvGrpSpPr>
        <p:grpSpPr>
          <a:xfrm>
            <a:off x="467544" y="2567484"/>
            <a:ext cx="1004983" cy="1941636"/>
            <a:chOff x="467544" y="1700808"/>
            <a:chExt cx="1004983" cy="1941636"/>
          </a:xfrm>
        </p:grpSpPr>
        <p:sp>
          <p:nvSpPr>
            <p:cNvPr id="8" name="Oval 7"/>
            <p:cNvSpPr/>
            <p:nvPr/>
          </p:nvSpPr>
          <p:spPr>
            <a:xfrm>
              <a:off x="535503" y="2206154"/>
              <a:ext cx="869064" cy="8640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dirty="0">
                  <a:sym typeface="Wingdings" panose="05000000000000000000" pitchFamily="2" charset="2"/>
                </a:rPr>
                <a:t></a:t>
              </a:r>
            </a:p>
            <a:p>
              <a:pPr algn="ctr">
                <a:lnSpc>
                  <a:spcPct val="110000"/>
                </a:lnSpc>
                <a:spcBef>
                  <a:spcPts val="100"/>
                </a:spcBef>
                <a:spcAft>
                  <a:spcPts val="100"/>
                </a:spcAft>
              </a:pPr>
              <a:r>
                <a:rPr lang="en-ZA" sz="1600" dirty="0" smtClean="0">
                  <a:latin typeface="+mj-lt"/>
                  <a:sym typeface="Wingdings" panose="05000000000000000000" pitchFamily="2" charset="2"/>
                </a:rPr>
                <a:t>13.5%</a:t>
              </a:r>
              <a:endParaRPr lang="en-ZA" sz="1600" dirty="0" smtClean="0">
                <a:latin typeface="+mj-lt"/>
              </a:endParaRPr>
            </a:p>
          </p:txBody>
        </p:sp>
        <p:sp>
          <p:nvSpPr>
            <p:cNvPr id="19" name="Rectangle 18"/>
            <p:cNvSpPr/>
            <p:nvPr/>
          </p:nvSpPr>
          <p:spPr>
            <a:xfrm>
              <a:off x="467544" y="3209701"/>
              <a:ext cx="1004983"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r">
                <a:lnSpc>
                  <a:spcPct val="110000"/>
                </a:lnSpc>
                <a:spcBef>
                  <a:spcPts val="100"/>
                </a:spcBef>
                <a:spcAft>
                  <a:spcPts val="100"/>
                </a:spcAft>
              </a:pPr>
              <a:r>
                <a:rPr lang="en-ZA" sz="1000" b="1" dirty="0">
                  <a:solidFill>
                    <a:schemeClr val="accent1"/>
                  </a:solidFill>
                  <a:latin typeface="+mj-lt"/>
                </a:rPr>
                <a:t>2014: 86,675oz</a:t>
              </a:r>
            </a:p>
            <a:p>
              <a:pPr algn="r">
                <a:lnSpc>
                  <a:spcPct val="110000"/>
                </a:lnSpc>
                <a:spcBef>
                  <a:spcPts val="100"/>
                </a:spcBef>
                <a:spcAft>
                  <a:spcPts val="100"/>
                </a:spcAft>
              </a:pPr>
              <a:r>
                <a:rPr lang="en-ZA" sz="1000" b="1" dirty="0">
                  <a:solidFill>
                    <a:schemeClr val="accent1"/>
                  </a:solidFill>
                  <a:latin typeface="+mj-lt"/>
                </a:rPr>
                <a:t>(2013: 100,172oz)</a:t>
              </a:r>
            </a:p>
          </p:txBody>
        </p:sp>
        <p:sp>
          <p:nvSpPr>
            <p:cNvPr id="56" name="Rectangle 55"/>
            <p:cNvSpPr/>
            <p:nvPr/>
          </p:nvSpPr>
          <p:spPr>
            <a:xfrm>
              <a:off x="536423" y="1700808"/>
              <a:ext cx="720080"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200" b="1" dirty="0" smtClean="0">
                  <a:solidFill>
                    <a:schemeClr val="accent1"/>
                  </a:solidFill>
                  <a:latin typeface="+mj-lt"/>
                </a:rPr>
                <a:t>GOLD SOLD</a:t>
              </a:r>
            </a:p>
          </p:txBody>
        </p:sp>
      </p:grpSp>
      <p:grpSp>
        <p:nvGrpSpPr>
          <p:cNvPr id="22" name="Group 21"/>
          <p:cNvGrpSpPr/>
          <p:nvPr/>
        </p:nvGrpSpPr>
        <p:grpSpPr>
          <a:xfrm>
            <a:off x="3491880" y="2567484"/>
            <a:ext cx="1440160" cy="1941636"/>
            <a:chOff x="179512" y="1700808"/>
            <a:chExt cx="1440160" cy="1941636"/>
          </a:xfrm>
        </p:grpSpPr>
        <p:sp>
          <p:nvSpPr>
            <p:cNvPr id="23" name="Oval 22"/>
            <p:cNvSpPr/>
            <p:nvPr/>
          </p:nvSpPr>
          <p:spPr>
            <a:xfrm>
              <a:off x="539552" y="2204864"/>
              <a:ext cx="864096" cy="8640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dirty="0">
                  <a:sym typeface="Wingdings" panose="05000000000000000000" pitchFamily="2" charset="2"/>
                </a:rPr>
                <a:t></a:t>
              </a:r>
            </a:p>
            <a:p>
              <a:pPr algn="ctr">
                <a:lnSpc>
                  <a:spcPct val="110000"/>
                </a:lnSpc>
                <a:spcBef>
                  <a:spcPts val="100"/>
                </a:spcBef>
                <a:spcAft>
                  <a:spcPts val="100"/>
                </a:spcAft>
              </a:pPr>
              <a:r>
                <a:rPr lang="en-ZA" sz="1600" dirty="0" smtClean="0">
                  <a:latin typeface="+mj-lt"/>
                  <a:sym typeface="Wingdings" panose="05000000000000000000" pitchFamily="2" charset="2"/>
                </a:rPr>
                <a:t>62.8%</a:t>
              </a:r>
              <a:endParaRPr lang="en-ZA" sz="1600" dirty="0" smtClean="0">
                <a:latin typeface="+mj-lt"/>
              </a:endParaRPr>
            </a:p>
          </p:txBody>
        </p:sp>
        <p:sp>
          <p:nvSpPr>
            <p:cNvPr id="26" name="Rectangle 25"/>
            <p:cNvSpPr/>
            <p:nvPr/>
          </p:nvSpPr>
          <p:spPr>
            <a:xfrm>
              <a:off x="180157" y="3209701"/>
              <a:ext cx="1439515"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r">
                <a:lnSpc>
                  <a:spcPct val="110000"/>
                </a:lnSpc>
                <a:spcBef>
                  <a:spcPts val="100"/>
                </a:spcBef>
                <a:spcAft>
                  <a:spcPts val="100"/>
                </a:spcAft>
              </a:pPr>
              <a:r>
                <a:rPr lang="en-ZA" sz="1000" b="1" dirty="0" smtClean="0">
                  <a:solidFill>
                    <a:schemeClr val="accent1"/>
                  </a:solidFill>
                  <a:latin typeface="+mj-lt"/>
                </a:rPr>
                <a:t>2014: ZAR102.6 million</a:t>
              </a:r>
            </a:p>
            <a:p>
              <a:pPr algn="r">
                <a:lnSpc>
                  <a:spcPct val="110000"/>
                </a:lnSpc>
                <a:spcBef>
                  <a:spcPts val="100"/>
                </a:spcBef>
                <a:spcAft>
                  <a:spcPts val="100"/>
                </a:spcAft>
              </a:pPr>
              <a:r>
                <a:rPr lang="en-ZA" sz="1000" b="1" dirty="0">
                  <a:solidFill>
                    <a:schemeClr val="accent1"/>
                  </a:solidFill>
                  <a:latin typeface="+mj-lt"/>
                </a:rPr>
                <a:t>(2013: </a:t>
              </a:r>
              <a:r>
                <a:rPr lang="en-ZA" sz="1000" b="1" dirty="0" smtClean="0">
                  <a:solidFill>
                    <a:schemeClr val="accent1"/>
                  </a:solidFill>
                  <a:latin typeface="+mj-lt"/>
                </a:rPr>
                <a:t>ZAR275.9 million)</a:t>
              </a:r>
              <a:endParaRPr lang="en-ZA" sz="1000" b="1" dirty="0">
                <a:solidFill>
                  <a:schemeClr val="accent1"/>
                </a:solidFill>
                <a:latin typeface="+mj-lt"/>
              </a:endParaRPr>
            </a:p>
          </p:txBody>
        </p:sp>
        <p:sp>
          <p:nvSpPr>
            <p:cNvPr id="57" name="Rectangle 56"/>
            <p:cNvSpPr/>
            <p:nvPr/>
          </p:nvSpPr>
          <p:spPr>
            <a:xfrm>
              <a:off x="179512" y="1700808"/>
              <a:ext cx="720080"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200" b="1" dirty="0" smtClean="0">
                  <a:solidFill>
                    <a:schemeClr val="accent1"/>
                  </a:solidFill>
                  <a:latin typeface="+mj-lt"/>
                </a:rPr>
                <a:t>HEADLINE EARNINGS</a:t>
              </a:r>
            </a:p>
          </p:txBody>
        </p:sp>
      </p:grpSp>
      <p:grpSp>
        <p:nvGrpSpPr>
          <p:cNvPr id="30" name="Group 29"/>
          <p:cNvGrpSpPr/>
          <p:nvPr/>
        </p:nvGrpSpPr>
        <p:grpSpPr>
          <a:xfrm>
            <a:off x="7092281" y="2564905"/>
            <a:ext cx="3744416" cy="936103"/>
            <a:chOff x="446619" y="1410747"/>
            <a:chExt cx="1469497" cy="942702"/>
          </a:xfrm>
        </p:grpSpPr>
        <p:sp>
          <p:nvSpPr>
            <p:cNvPr id="34" name="Rectangle 33"/>
            <p:cNvSpPr/>
            <p:nvPr/>
          </p:nvSpPr>
          <p:spPr>
            <a:xfrm>
              <a:off x="446619" y="1773325"/>
              <a:ext cx="1469497" cy="5801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71450" indent="-171450">
                <a:lnSpc>
                  <a:spcPct val="110000"/>
                </a:lnSpc>
                <a:spcBef>
                  <a:spcPts val="100"/>
                </a:spcBef>
                <a:spcAft>
                  <a:spcPts val="100"/>
                </a:spcAft>
                <a:buFont typeface="Arial" panose="020B0604020202020204" pitchFamily="34" charset="0"/>
                <a:buChar char="•"/>
              </a:pPr>
              <a:endParaRPr lang="en-ZA" sz="1000" b="1" dirty="0" smtClean="0">
                <a:solidFill>
                  <a:schemeClr val="accent1"/>
                </a:solidFill>
                <a:latin typeface="+mj-lt"/>
              </a:endParaRPr>
            </a:p>
            <a:p>
              <a:pPr marL="171450" indent="-171450">
                <a:lnSpc>
                  <a:spcPct val="110000"/>
                </a:lnSpc>
                <a:spcBef>
                  <a:spcPts val="100"/>
                </a:spcBef>
                <a:spcAft>
                  <a:spcPts val="100"/>
                </a:spcAft>
                <a:buFont typeface="Arial" panose="020B0604020202020204" pitchFamily="34" charset="0"/>
                <a:buChar char="•"/>
              </a:pPr>
              <a:r>
                <a:rPr lang="en-ZA" sz="1000" b="1" dirty="0" smtClean="0">
                  <a:solidFill>
                    <a:schemeClr val="accent1"/>
                  </a:solidFill>
                  <a:latin typeface="+mj-lt"/>
                </a:rPr>
                <a:t>Completed on time</a:t>
              </a:r>
            </a:p>
            <a:p>
              <a:pPr>
                <a:lnSpc>
                  <a:spcPct val="110000"/>
                </a:lnSpc>
                <a:spcBef>
                  <a:spcPts val="100"/>
                </a:spcBef>
                <a:spcAft>
                  <a:spcPts val="100"/>
                </a:spcAft>
              </a:pPr>
              <a:r>
                <a:rPr lang="en-ZA" sz="1000" b="1" dirty="0">
                  <a:solidFill>
                    <a:schemeClr val="accent1"/>
                  </a:solidFill>
                  <a:latin typeface="+mj-lt"/>
                </a:rPr>
                <a:t> </a:t>
              </a:r>
              <a:r>
                <a:rPr lang="en-ZA" sz="1000" b="1" dirty="0" smtClean="0">
                  <a:solidFill>
                    <a:schemeClr val="accent1"/>
                  </a:solidFill>
                  <a:latin typeface="+mj-lt"/>
                </a:rPr>
                <a:t>    and within budget</a:t>
              </a:r>
            </a:p>
            <a:p>
              <a:pPr>
                <a:lnSpc>
                  <a:spcPct val="110000"/>
                </a:lnSpc>
                <a:spcBef>
                  <a:spcPts val="100"/>
                </a:spcBef>
                <a:spcAft>
                  <a:spcPts val="100"/>
                </a:spcAft>
              </a:pPr>
              <a:endParaRPr lang="en-ZA" sz="1000" b="1" dirty="0" smtClean="0">
                <a:solidFill>
                  <a:schemeClr val="accent1"/>
                </a:solidFill>
                <a:latin typeface="+mj-lt"/>
              </a:endParaRPr>
            </a:p>
            <a:p>
              <a:pPr marL="171450" indent="-171450">
                <a:lnSpc>
                  <a:spcPct val="110000"/>
                </a:lnSpc>
                <a:spcBef>
                  <a:spcPts val="100"/>
                </a:spcBef>
                <a:spcAft>
                  <a:spcPts val="100"/>
                </a:spcAft>
                <a:buFont typeface="Arial" panose="020B0604020202020204" pitchFamily="34" charset="0"/>
                <a:buChar char="•"/>
              </a:pPr>
              <a:r>
                <a:rPr lang="en-ZA" sz="1000" b="1" dirty="0" smtClean="0">
                  <a:solidFill>
                    <a:schemeClr val="accent1"/>
                  </a:solidFill>
                  <a:latin typeface="+mj-lt"/>
                </a:rPr>
                <a:t>First gold production in </a:t>
              </a:r>
            </a:p>
            <a:p>
              <a:pPr>
                <a:lnSpc>
                  <a:spcPct val="110000"/>
                </a:lnSpc>
                <a:spcBef>
                  <a:spcPts val="100"/>
                </a:spcBef>
                <a:spcAft>
                  <a:spcPts val="100"/>
                </a:spcAft>
              </a:pPr>
              <a:r>
                <a:rPr lang="en-ZA" sz="1000" b="1" dirty="0">
                  <a:solidFill>
                    <a:schemeClr val="accent1"/>
                  </a:solidFill>
                  <a:latin typeface="+mj-lt"/>
                </a:rPr>
                <a:t> </a:t>
              </a:r>
              <a:r>
                <a:rPr lang="en-ZA" sz="1000" b="1" dirty="0" smtClean="0">
                  <a:solidFill>
                    <a:schemeClr val="accent1"/>
                  </a:solidFill>
                  <a:latin typeface="+mj-lt"/>
                </a:rPr>
                <a:t>    January 2015</a:t>
              </a:r>
            </a:p>
            <a:p>
              <a:pPr marL="171450" indent="-171450">
                <a:lnSpc>
                  <a:spcPct val="110000"/>
                </a:lnSpc>
                <a:spcBef>
                  <a:spcPts val="100"/>
                </a:spcBef>
                <a:spcAft>
                  <a:spcPts val="100"/>
                </a:spcAft>
                <a:buFont typeface="Arial" panose="020B0604020202020204" pitchFamily="34" charset="0"/>
                <a:buChar char="•"/>
              </a:pPr>
              <a:endParaRPr lang="en-ZA" sz="1000" dirty="0" smtClean="0">
                <a:solidFill>
                  <a:schemeClr val="accent2"/>
                </a:solidFill>
                <a:latin typeface="+mj-lt"/>
              </a:endParaRPr>
            </a:p>
          </p:txBody>
        </p:sp>
        <p:sp>
          <p:nvSpPr>
            <p:cNvPr id="58" name="Rectangle 57"/>
            <p:cNvSpPr/>
            <p:nvPr/>
          </p:nvSpPr>
          <p:spPr>
            <a:xfrm>
              <a:off x="630845" y="1410747"/>
              <a:ext cx="720080"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600" b="1" dirty="0" smtClean="0">
                  <a:solidFill>
                    <a:schemeClr val="accent1"/>
                  </a:solidFill>
                  <a:latin typeface="+mj-lt"/>
                </a:rPr>
                <a:t>ETRP</a:t>
              </a:r>
            </a:p>
          </p:txBody>
        </p:sp>
      </p:grpSp>
      <p:sp>
        <p:nvSpPr>
          <p:cNvPr id="65" name="Rectangle 64"/>
          <p:cNvSpPr/>
          <p:nvPr/>
        </p:nvSpPr>
        <p:spPr>
          <a:xfrm>
            <a:off x="251520" y="2420888"/>
            <a:ext cx="45719" cy="2376264"/>
          </a:xfrm>
          <a:prstGeom prst="rect">
            <a:avLst/>
          </a:prstGeom>
          <a:solidFill>
            <a:schemeClr val="accent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grpSp>
        <p:nvGrpSpPr>
          <p:cNvPr id="33" name="Group 32"/>
          <p:cNvGrpSpPr/>
          <p:nvPr/>
        </p:nvGrpSpPr>
        <p:grpSpPr>
          <a:xfrm>
            <a:off x="1691680" y="2567484"/>
            <a:ext cx="1439515" cy="1941636"/>
            <a:chOff x="180157" y="1700808"/>
            <a:chExt cx="1439515" cy="1941636"/>
          </a:xfrm>
        </p:grpSpPr>
        <p:sp>
          <p:nvSpPr>
            <p:cNvPr id="35" name="Oval 34"/>
            <p:cNvSpPr/>
            <p:nvPr/>
          </p:nvSpPr>
          <p:spPr>
            <a:xfrm>
              <a:off x="539552" y="2204864"/>
              <a:ext cx="864096" cy="8640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dirty="0">
                  <a:sym typeface="Wingdings" panose="05000000000000000000" pitchFamily="2" charset="2"/>
                </a:rPr>
                <a:t></a:t>
              </a:r>
            </a:p>
            <a:p>
              <a:pPr algn="ctr">
                <a:lnSpc>
                  <a:spcPct val="110000"/>
                </a:lnSpc>
                <a:spcBef>
                  <a:spcPts val="100"/>
                </a:spcBef>
                <a:spcAft>
                  <a:spcPts val="100"/>
                </a:spcAft>
              </a:pPr>
              <a:r>
                <a:rPr lang="en-ZA" sz="1600" dirty="0" smtClean="0">
                  <a:latin typeface="+mj-lt"/>
                  <a:sym typeface="Wingdings" panose="05000000000000000000" pitchFamily="2" charset="2"/>
                </a:rPr>
                <a:t>30.3%</a:t>
              </a:r>
              <a:endParaRPr lang="en-ZA" sz="1600" dirty="0" smtClean="0">
                <a:latin typeface="+mj-lt"/>
              </a:endParaRPr>
            </a:p>
          </p:txBody>
        </p:sp>
        <p:sp>
          <p:nvSpPr>
            <p:cNvPr id="36" name="Rectangle 35"/>
            <p:cNvSpPr/>
            <p:nvPr/>
          </p:nvSpPr>
          <p:spPr>
            <a:xfrm>
              <a:off x="180157" y="3209701"/>
              <a:ext cx="1439515"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r">
                <a:lnSpc>
                  <a:spcPct val="110000"/>
                </a:lnSpc>
                <a:spcBef>
                  <a:spcPts val="100"/>
                </a:spcBef>
                <a:spcAft>
                  <a:spcPts val="100"/>
                </a:spcAft>
              </a:pPr>
              <a:r>
                <a:rPr lang="en-ZA" sz="1000" b="1" dirty="0" smtClean="0">
                  <a:solidFill>
                    <a:schemeClr val="accent1"/>
                  </a:solidFill>
                  <a:latin typeface="+mj-lt"/>
                </a:rPr>
                <a:t>2014: ZAR351,461/kg</a:t>
              </a:r>
            </a:p>
            <a:p>
              <a:pPr algn="r">
                <a:lnSpc>
                  <a:spcPct val="110000"/>
                </a:lnSpc>
                <a:spcBef>
                  <a:spcPts val="100"/>
                </a:spcBef>
                <a:spcAft>
                  <a:spcPts val="100"/>
                </a:spcAft>
              </a:pPr>
              <a:r>
                <a:rPr lang="en-ZA" sz="1000" b="1" dirty="0">
                  <a:solidFill>
                    <a:schemeClr val="accent1"/>
                  </a:solidFill>
                  <a:latin typeface="+mj-lt"/>
                </a:rPr>
                <a:t>(2013: </a:t>
              </a:r>
              <a:r>
                <a:rPr lang="en-ZA" sz="1000" b="1" dirty="0" smtClean="0">
                  <a:solidFill>
                    <a:schemeClr val="accent1"/>
                  </a:solidFill>
                  <a:latin typeface="+mj-lt"/>
                </a:rPr>
                <a:t>ZAR269,670/kg)</a:t>
              </a:r>
              <a:endParaRPr lang="en-ZA" sz="1000" b="1" dirty="0">
                <a:solidFill>
                  <a:schemeClr val="accent1"/>
                </a:solidFill>
                <a:latin typeface="+mj-lt"/>
              </a:endParaRPr>
            </a:p>
          </p:txBody>
        </p:sp>
        <p:sp>
          <p:nvSpPr>
            <p:cNvPr id="37" name="Rectangle 36"/>
            <p:cNvSpPr/>
            <p:nvPr/>
          </p:nvSpPr>
          <p:spPr>
            <a:xfrm>
              <a:off x="611560" y="1700808"/>
              <a:ext cx="720080"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200" b="1" dirty="0" smtClean="0">
                  <a:solidFill>
                    <a:schemeClr val="accent1"/>
                  </a:solidFill>
                  <a:latin typeface="+mj-lt"/>
                </a:rPr>
                <a:t>CASH COST</a:t>
              </a:r>
            </a:p>
          </p:txBody>
        </p:sp>
      </p:grpSp>
      <p:grpSp>
        <p:nvGrpSpPr>
          <p:cNvPr id="38" name="Group 37"/>
          <p:cNvGrpSpPr/>
          <p:nvPr/>
        </p:nvGrpSpPr>
        <p:grpSpPr>
          <a:xfrm>
            <a:off x="5076056" y="2567483"/>
            <a:ext cx="1368152" cy="1941637"/>
            <a:chOff x="107504" y="1708781"/>
            <a:chExt cx="1368152" cy="1933663"/>
          </a:xfrm>
        </p:grpSpPr>
        <p:sp>
          <p:nvSpPr>
            <p:cNvPr id="39" name="Oval 38"/>
            <p:cNvSpPr/>
            <p:nvPr/>
          </p:nvSpPr>
          <p:spPr>
            <a:xfrm>
              <a:off x="539552" y="2210768"/>
              <a:ext cx="864096" cy="858192"/>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dirty="0">
                  <a:sym typeface="Wingdings" panose="05000000000000000000" pitchFamily="2" charset="2"/>
                </a:rPr>
                <a:t></a:t>
              </a:r>
            </a:p>
            <a:p>
              <a:pPr algn="ctr">
                <a:lnSpc>
                  <a:spcPct val="110000"/>
                </a:lnSpc>
                <a:spcBef>
                  <a:spcPts val="100"/>
                </a:spcBef>
                <a:spcAft>
                  <a:spcPts val="100"/>
                </a:spcAft>
              </a:pPr>
              <a:r>
                <a:rPr lang="en-ZA" sz="1600" dirty="0" smtClean="0">
                  <a:latin typeface="+mj-lt"/>
                  <a:sym typeface="Wingdings" panose="05000000000000000000" pitchFamily="2" charset="2"/>
                </a:rPr>
                <a:t>57.7%</a:t>
              </a:r>
              <a:endParaRPr lang="en-ZA" sz="1600" dirty="0" smtClean="0">
                <a:latin typeface="+mj-lt"/>
              </a:endParaRPr>
            </a:p>
          </p:txBody>
        </p:sp>
        <p:sp>
          <p:nvSpPr>
            <p:cNvPr id="40" name="Rectangle 39"/>
            <p:cNvSpPr/>
            <p:nvPr/>
          </p:nvSpPr>
          <p:spPr>
            <a:xfrm>
              <a:off x="107504" y="3209701"/>
              <a:ext cx="1368152"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r">
                <a:lnSpc>
                  <a:spcPct val="110000"/>
                </a:lnSpc>
                <a:spcBef>
                  <a:spcPts val="100"/>
                </a:spcBef>
                <a:spcAft>
                  <a:spcPts val="100"/>
                </a:spcAft>
              </a:pPr>
              <a:r>
                <a:rPr lang="en-ZA" sz="1000" b="1" dirty="0" smtClean="0">
                  <a:solidFill>
                    <a:schemeClr val="accent1"/>
                  </a:solidFill>
                  <a:latin typeface="+mj-lt"/>
                </a:rPr>
                <a:t>2014: 4,711oz</a:t>
              </a:r>
            </a:p>
            <a:p>
              <a:pPr algn="r">
                <a:lnSpc>
                  <a:spcPct val="110000"/>
                </a:lnSpc>
                <a:spcBef>
                  <a:spcPts val="100"/>
                </a:spcBef>
                <a:spcAft>
                  <a:spcPts val="100"/>
                </a:spcAft>
              </a:pPr>
              <a:r>
                <a:rPr lang="en-ZA" sz="1000" b="1" dirty="0" smtClean="0">
                  <a:solidFill>
                    <a:schemeClr val="accent1"/>
                  </a:solidFill>
                  <a:latin typeface="+mj-lt"/>
                </a:rPr>
                <a:t>(2013: 2,987oz)</a:t>
              </a:r>
            </a:p>
          </p:txBody>
        </p:sp>
        <p:sp>
          <p:nvSpPr>
            <p:cNvPr id="41" name="Rectangle 40"/>
            <p:cNvSpPr/>
            <p:nvPr/>
          </p:nvSpPr>
          <p:spPr>
            <a:xfrm>
              <a:off x="611560" y="1708781"/>
              <a:ext cx="720080" cy="432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200" b="1" dirty="0" smtClean="0">
                  <a:solidFill>
                    <a:schemeClr val="accent1"/>
                  </a:solidFill>
                  <a:latin typeface="+mj-lt"/>
                </a:rPr>
                <a:t>PHOENIX </a:t>
              </a:r>
            </a:p>
            <a:p>
              <a:pPr>
                <a:lnSpc>
                  <a:spcPct val="110000"/>
                </a:lnSpc>
                <a:spcBef>
                  <a:spcPts val="100"/>
                </a:spcBef>
                <a:spcAft>
                  <a:spcPts val="100"/>
                </a:spcAft>
              </a:pPr>
              <a:r>
                <a:rPr lang="en-ZA" sz="1200" b="1" dirty="0" smtClean="0">
                  <a:solidFill>
                    <a:schemeClr val="accent1"/>
                  </a:solidFill>
                  <a:latin typeface="+mj-lt"/>
                </a:rPr>
                <a:t>PGE’S SOLD</a:t>
              </a:r>
            </a:p>
          </p:txBody>
        </p:sp>
      </p:grpSp>
      <p:sp>
        <p:nvSpPr>
          <p:cNvPr id="51" name="Rectangle 50"/>
          <p:cNvSpPr/>
          <p:nvPr/>
        </p:nvSpPr>
        <p:spPr>
          <a:xfrm>
            <a:off x="6686521" y="2420888"/>
            <a:ext cx="45719" cy="2376264"/>
          </a:xfrm>
          <a:prstGeom prst="rect">
            <a:avLst/>
          </a:prstGeom>
          <a:solidFill>
            <a:schemeClr val="accent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52" name="Rectangle 51"/>
          <p:cNvSpPr/>
          <p:nvPr/>
        </p:nvSpPr>
        <p:spPr>
          <a:xfrm>
            <a:off x="251520" y="4751433"/>
            <a:ext cx="8614669" cy="45719"/>
          </a:xfrm>
          <a:prstGeom prst="rect">
            <a:avLst/>
          </a:prstGeom>
          <a:solidFill>
            <a:schemeClr val="accent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53" name="Rectangle 52"/>
          <p:cNvSpPr/>
          <p:nvPr/>
        </p:nvSpPr>
        <p:spPr>
          <a:xfrm>
            <a:off x="251519" y="2420888"/>
            <a:ext cx="8614671" cy="45719"/>
          </a:xfrm>
          <a:prstGeom prst="rect">
            <a:avLst/>
          </a:prstGeom>
          <a:solidFill>
            <a:schemeClr val="accent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
        <p:nvSpPr>
          <p:cNvPr id="31" name="Rectangle 30"/>
          <p:cNvSpPr/>
          <p:nvPr/>
        </p:nvSpPr>
        <p:spPr>
          <a:xfrm>
            <a:off x="8820472" y="2420888"/>
            <a:ext cx="45719" cy="2376264"/>
          </a:xfrm>
          <a:prstGeom prst="rect">
            <a:avLst/>
          </a:prstGeom>
          <a:solidFill>
            <a:schemeClr val="accent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smtClean="0"/>
          </a:p>
        </p:txBody>
      </p:sp>
    </p:spTree>
    <p:extLst>
      <p:ext uri="{BB962C8B-B14F-4D97-AF65-F5344CB8AC3E}">
        <p14:creationId xmlns:p14="http://schemas.microsoft.com/office/powerpoint/2010/main" val="129188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latin typeface="+mn-lt"/>
              </a:rPr>
              <a:t>GROUP</a:t>
            </a:r>
            <a:r>
              <a:rPr lang="en-ZA" dirty="0" smtClean="0"/>
              <a:t> - Safety Performance</a:t>
            </a:r>
            <a:endParaRPr lang="en-ZA" dirty="0"/>
          </a:p>
        </p:txBody>
      </p:sp>
      <p:sp>
        <p:nvSpPr>
          <p:cNvPr id="4" name="Content Placeholder 3"/>
          <p:cNvSpPr>
            <a:spLocks noGrp="1"/>
          </p:cNvSpPr>
          <p:nvPr>
            <p:ph idx="1"/>
          </p:nvPr>
        </p:nvSpPr>
        <p:spPr/>
        <p:txBody>
          <a:bodyPr/>
          <a:lstStyle/>
          <a:p>
            <a:r>
              <a:rPr lang="en-ZA" dirty="0" smtClean="0"/>
              <a:t>Accident Rates </a:t>
            </a:r>
            <a:endParaRPr lang="en-ZA" dirty="0"/>
          </a:p>
        </p:txBody>
      </p:sp>
      <p:graphicFrame>
        <p:nvGraphicFramePr>
          <p:cNvPr id="16" name="Chart 15"/>
          <p:cNvGraphicFramePr/>
          <p:nvPr>
            <p:extLst>
              <p:ext uri="{D42A27DB-BD31-4B8C-83A1-F6EECF244321}">
                <p14:modId xmlns:p14="http://schemas.microsoft.com/office/powerpoint/2010/main" val="1625213642"/>
              </p:ext>
            </p:extLst>
          </p:nvPr>
        </p:nvGraphicFramePr>
        <p:xfrm>
          <a:off x="107504" y="1772815"/>
          <a:ext cx="8928992" cy="4751809"/>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5"/>
          <p:cNvSpPr>
            <a:spLocks noGrp="1"/>
          </p:cNvSpPr>
          <p:nvPr>
            <p:ph type="ftr" sz="quarter" idx="11"/>
          </p:nvPr>
        </p:nvSpPr>
        <p:spPr>
          <a:xfrm>
            <a:off x="250825" y="6453336"/>
            <a:ext cx="6913463" cy="360188"/>
          </a:xfrm>
        </p:spPr>
        <p:txBody>
          <a:bodyPr/>
          <a:lstStyle/>
          <a:p>
            <a:r>
              <a:rPr lang="en-ZA" dirty="0" smtClean="0"/>
              <a:t>* No fatalities reported for the six months ended 31 December 2014</a:t>
            </a:r>
            <a:endParaRPr lang="en-ZA" dirty="0"/>
          </a:p>
        </p:txBody>
      </p:sp>
    </p:spTree>
    <p:extLst>
      <p:ext uri="{BB962C8B-B14F-4D97-AF65-F5344CB8AC3E}">
        <p14:creationId xmlns:p14="http://schemas.microsoft.com/office/powerpoint/2010/main" val="321760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26" name="Picture 2" descr="L:\Elizma King\Photo &amp; Image Library\Website Pictures\Barberton\DSC_26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95536" y="1268760"/>
            <a:ext cx="3744416" cy="72008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cap="all" spc="0" baseline="0">
                <a:solidFill>
                  <a:schemeClr val="bg1"/>
                </a:solidFill>
                <a:latin typeface="+mj-lt"/>
                <a:ea typeface="+mj-ea"/>
                <a:cs typeface="+mj-cs"/>
              </a:defRPr>
            </a:lvl1pPr>
          </a:lstStyle>
          <a:p>
            <a:r>
              <a:rPr lang="en-US" b="1" dirty="0" smtClean="0"/>
              <a:t>BARBERTON MINES</a:t>
            </a:r>
            <a:endParaRPr lang="en-ZA" b="1" dirty="0"/>
          </a:p>
        </p:txBody>
      </p:sp>
    </p:spTree>
    <p:extLst>
      <p:ext uri="{BB962C8B-B14F-4D97-AF65-F5344CB8AC3E}">
        <p14:creationId xmlns:p14="http://schemas.microsoft.com/office/powerpoint/2010/main" val="398998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latin typeface="+mn-lt"/>
              </a:rPr>
              <a:t>BARBERTON MINES</a:t>
            </a:r>
            <a:endParaRPr lang="en-ZA" dirty="0">
              <a:latin typeface="+mn-lt"/>
            </a:endParaRPr>
          </a:p>
        </p:txBody>
      </p:sp>
      <p:sp>
        <p:nvSpPr>
          <p:cNvPr id="5" name="Content Placeholder 4"/>
          <p:cNvSpPr>
            <a:spLocks noGrp="1"/>
          </p:cNvSpPr>
          <p:nvPr>
            <p:ph idx="1"/>
          </p:nvPr>
        </p:nvSpPr>
        <p:spPr>
          <a:xfrm>
            <a:off x="250825" y="1556792"/>
            <a:ext cx="8785671" cy="4392488"/>
          </a:xfrm>
        </p:spPr>
        <p:txBody>
          <a:bodyPr/>
          <a:lstStyle/>
          <a:p>
            <a:pPr lvl="1"/>
            <a:endParaRPr lang="en-US" sz="1200" dirty="0" smtClean="0"/>
          </a:p>
          <a:p>
            <a:pPr lvl="1"/>
            <a:r>
              <a:rPr lang="en-US" sz="2000" dirty="0" smtClean="0"/>
              <a:t>Reduction in gold sold to 52,942oz (2013</a:t>
            </a:r>
            <a:r>
              <a:rPr lang="en-US" sz="2000" dirty="0"/>
              <a:t>: </a:t>
            </a:r>
            <a:r>
              <a:rPr lang="en-US" sz="2000" dirty="0" smtClean="0"/>
              <a:t>57,008oz) due to:</a:t>
            </a:r>
          </a:p>
          <a:p>
            <a:pPr lvl="2">
              <a:buClr>
                <a:schemeClr val="accent1"/>
              </a:buClr>
              <a:buFont typeface="Wingdings" panose="05000000000000000000" pitchFamily="2" charset="2"/>
              <a:buChar char="§"/>
            </a:pPr>
            <a:r>
              <a:rPr lang="en-US" sz="2000" dirty="0" smtClean="0"/>
              <a:t>Section 54 imposed stoppage</a:t>
            </a:r>
          </a:p>
          <a:p>
            <a:pPr lvl="2">
              <a:buClr>
                <a:schemeClr val="accent1"/>
              </a:buClr>
              <a:buFont typeface="Wingdings" panose="05000000000000000000" pitchFamily="2" charset="2"/>
              <a:buChar char="§"/>
            </a:pPr>
            <a:r>
              <a:rPr lang="en-US" sz="2000" dirty="0" smtClean="0"/>
              <a:t>BIOX® plant oil contamination</a:t>
            </a:r>
          </a:p>
          <a:p>
            <a:pPr lvl="2">
              <a:buClr>
                <a:schemeClr val="accent1"/>
              </a:buClr>
              <a:buFont typeface="Wingdings" panose="05000000000000000000" pitchFamily="2" charset="2"/>
              <a:buChar char="§"/>
            </a:pPr>
            <a:r>
              <a:rPr lang="en-US" sz="2000" dirty="0" smtClean="0"/>
              <a:t>Unplanned production interruptions to underground operations</a:t>
            </a:r>
          </a:p>
          <a:p>
            <a:pPr lvl="1"/>
            <a:r>
              <a:rPr lang="en-US" sz="2000" dirty="0" smtClean="0"/>
              <a:t>Barberton remains a low cash cost producer at ZAR279,150/kg (2013:ZAR232,611/kg)</a:t>
            </a:r>
          </a:p>
          <a:p>
            <a:pPr lvl="1"/>
            <a:r>
              <a:rPr lang="en-ZA" sz="2000" dirty="0"/>
              <a:t>G</a:t>
            </a:r>
            <a:r>
              <a:rPr lang="en-US" sz="2000" dirty="0" smtClean="0"/>
              <a:t>old production at BTRP </a:t>
            </a:r>
            <a:r>
              <a:rPr lang="en-GB" sz="2000" dirty="0" smtClean="0"/>
              <a:t>stabilised at 11,710oz (2013: 11,603oz)</a:t>
            </a:r>
          </a:p>
          <a:p>
            <a:pPr lvl="1"/>
            <a:r>
              <a:rPr lang="en-GB" sz="2000" dirty="0" smtClean="0"/>
              <a:t>BTRP achieved plant recoveries of 51</a:t>
            </a:r>
            <a:r>
              <a:rPr lang="en-US" sz="2000" dirty="0" smtClean="0"/>
              <a:t>% (2013: 60%) </a:t>
            </a:r>
          </a:p>
          <a:p>
            <a:pPr lvl="1"/>
            <a:r>
              <a:rPr lang="en-US" sz="2000" dirty="0" smtClean="0"/>
              <a:t>BTRP cash cost very competitive at </a:t>
            </a:r>
            <a:r>
              <a:rPr lang="en-US" sz="2000" dirty="0"/>
              <a:t>ZAR162,203/kg (</a:t>
            </a:r>
            <a:r>
              <a:rPr lang="en-US" sz="2000" dirty="0" smtClean="0"/>
              <a:t>2013:ZAR146,928/kg</a:t>
            </a:r>
            <a:r>
              <a:rPr lang="en-US" sz="2000" dirty="0"/>
              <a:t>)</a:t>
            </a:r>
          </a:p>
          <a:p>
            <a:pPr marL="101600" lvl="1" indent="0">
              <a:buNone/>
            </a:pPr>
            <a:endParaRPr lang="en-US" sz="2000" dirty="0" smtClean="0"/>
          </a:p>
        </p:txBody>
      </p:sp>
    </p:spTree>
    <p:extLst>
      <p:ext uri="{BB962C8B-B14F-4D97-AF65-F5344CB8AC3E}">
        <p14:creationId xmlns:p14="http://schemas.microsoft.com/office/powerpoint/2010/main" val="294983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PLATE MASTER">
  <a:themeElements>
    <a:clrScheme name="Pan African">
      <a:dk1>
        <a:srgbClr val="000000"/>
      </a:dk1>
      <a:lt1>
        <a:srgbClr val="FFFFFF"/>
      </a:lt1>
      <a:dk2>
        <a:srgbClr val="87898A"/>
      </a:dk2>
      <a:lt2>
        <a:srgbClr val="D0D0D0"/>
      </a:lt2>
      <a:accent1>
        <a:srgbClr val="B26F2F"/>
      </a:accent1>
      <a:accent2>
        <a:srgbClr val="4D4D4F"/>
      </a:accent2>
      <a:accent3>
        <a:srgbClr val="FF9728"/>
      </a:accent3>
      <a:accent4>
        <a:srgbClr val="5587B7"/>
      </a:accent4>
      <a:accent5>
        <a:srgbClr val="542A0E"/>
      </a:accent5>
      <a:accent6>
        <a:srgbClr val="D5A32A"/>
      </a:accent6>
      <a:hlink>
        <a:srgbClr val="0070C0"/>
      </a:hlink>
      <a:folHlink>
        <a:srgbClr val="7030A0"/>
      </a:folHlink>
    </a:clrScheme>
    <a:fontScheme name="Pan Africa">
      <a:majorFont>
        <a:latin typeface="Gill Sans"/>
        <a:ea typeface=""/>
        <a:cs typeface=""/>
      </a:majorFont>
      <a:minorFont>
        <a:latin typeface="Gill Sans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5762</TotalTime>
  <Words>1442</Words>
  <Application>Microsoft Office PowerPoint</Application>
  <PresentationFormat>On-screen Show (4:3)</PresentationFormat>
  <Paragraphs>246</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TEMPLATE MASTER</vt:lpstr>
      <vt:lpstr>Interim Results</vt:lpstr>
      <vt:lpstr>Disclaimer</vt:lpstr>
      <vt:lpstr>PAN AFRICAN RESOURCES “CURRENT SNAPSHOT”</vt:lpstr>
      <vt:lpstr>Group Results Overview</vt:lpstr>
      <vt:lpstr>GEOGRAPHICAL MAP</vt:lpstr>
      <vt:lpstr>Pan African Resources PLC</vt:lpstr>
      <vt:lpstr>GROUP - Safety Performance</vt:lpstr>
      <vt:lpstr>PowerPoint Presentation</vt:lpstr>
      <vt:lpstr>BARBERTON MINES</vt:lpstr>
      <vt:lpstr>BARBERTON MINES </vt:lpstr>
      <vt:lpstr>PowerPoint Presentation</vt:lpstr>
      <vt:lpstr>EVANDER MINES</vt:lpstr>
      <vt:lpstr>Evander Mines</vt:lpstr>
      <vt:lpstr>EVANDER MINES </vt:lpstr>
      <vt:lpstr>PowerPoint Presentation</vt:lpstr>
      <vt:lpstr>PHOENIX PLATINUM</vt:lpstr>
      <vt:lpstr>FINANCIAL REVIEW</vt:lpstr>
      <vt:lpstr>Pan African Resources PLC</vt:lpstr>
      <vt:lpstr>Financial Summary : Group Results</vt:lpstr>
      <vt:lpstr>Financial Summary : Group Results</vt:lpstr>
      <vt:lpstr>Barberton Mines </vt:lpstr>
      <vt:lpstr>EVANDER Mines</vt:lpstr>
      <vt:lpstr>Financial Summary : Group Results</vt:lpstr>
      <vt:lpstr>Pan African Resources PLC</vt:lpstr>
      <vt:lpstr>Pan African Resources PLC</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dc:creator>
  <cp:lastModifiedBy>Shaun</cp:lastModifiedBy>
  <cp:revision>762</cp:revision>
  <cp:lastPrinted>2015-02-25T10:16:53Z</cp:lastPrinted>
  <dcterms:created xsi:type="dcterms:W3CDTF">2011-01-12T12:11:52Z</dcterms:created>
  <dcterms:modified xsi:type="dcterms:W3CDTF">2015-02-26T06:37:26Z</dcterms:modified>
</cp:coreProperties>
</file>