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ags/tag4.xml" ContentType="application/vnd.openxmlformats-officedocument.presentationml.tags+xml"/>
  <Override PartName="/ppt/tags/tag5.xml" ContentType="application/vnd.openxmlformats-officedocument.presentationml.tags+xml"/>
  <Override PartName="/ppt/charts/chart5.xml" ContentType="application/vnd.openxmlformats-officedocument.drawingml.chart+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tags/tag15.xml" ContentType="application/vnd.openxmlformats-officedocument.presentationml.tags+xml"/>
  <Override PartName="/ppt/tags/tag16.xml" ContentType="application/vnd.openxmlformats-officedocument.presentationml.tags+xml"/>
  <Override PartName="/ppt/charts/chart11.xml" ContentType="application/vnd.openxmlformats-officedocument.drawingml.chart+xml"/>
  <Override PartName="/ppt/theme/themeOverride8.xml" ContentType="application/vnd.openxmlformats-officedocument.themeOverride+xml"/>
  <Override PartName="/ppt/drawings/drawing4.xml" ContentType="application/vnd.openxmlformats-officedocument.drawingml.chartshapes+xml"/>
  <Override PartName="/ppt/charts/chart12.xml" ContentType="application/vnd.openxmlformats-officedocument.drawingml.chart+xml"/>
  <Override PartName="/ppt/theme/themeOverride9.xml" ContentType="application/vnd.openxmlformats-officedocument.themeOverride+xml"/>
  <Override PartName="/ppt/drawings/drawing5.xml" ContentType="application/vnd.openxmlformats-officedocument.drawingml.chartshapes+xml"/>
  <Override PartName="/ppt/tags/tag17.xml" ContentType="application/vnd.openxmlformats-officedocument.presentationml.tags+xml"/>
  <Override PartName="/ppt/tags/tag18.xml" ContentType="application/vnd.openxmlformats-officedocument.presentationml.tags+xml"/>
  <Override PartName="/ppt/charts/chart13.xml" ContentType="application/vnd.openxmlformats-officedocument.drawingml.chart+xml"/>
  <Override PartName="/ppt/charts/chart14.xml" ContentType="application/vnd.openxmlformats-officedocument.drawingml.chart+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 id="2147483696" r:id="rId3"/>
    <p:sldMasterId id="2147483714" r:id="rId4"/>
    <p:sldMasterId id="2147483732" r:id="rId5"/>
    <p:sldMasterId id="2147483750" r:id="rId6"/>
    <p:sldMasterId id="2147483768" r:id="rId7"/>
  </p:sldMasterIdLst>
  <p:notesMasterIdLst>
    <p:notesMasterId r:id="rId42"/>
  </p:notesMasterIdLst>
  <p:sldIdLst>
    <p:sldId id="316" r:id="rId8"/>
    <p:sldId id="318" r:id="rId9"/>
    <p:sldId id="319" r:id="rId10"/>
    <p:sldId id="320" r:id="rId11"/>
    <p:sldId id="321" r:id="rId12"/>
    <p:sldId id="355" r:id="rId13"/>
    <p:sldId id="322" r:id="rId14"/>
    <p:sldId id="323" r:id="rId15"/>
    <p:sldId id="325" r:id="rId16"/>
    <p:sldId id="326" r:id="rId17"/>
    <p:sldId id="357" r:id="rId18"/>
    <p:sldId id="329" r:id="rId19"/>
    <p:sldId id="359" r:id="rId20"/>
    <p:sldId id="330" r:id="rId21"/>
    <p:sldId id="331" r:id="rId22"/>
    <p:sldId id="332" r:id="rId23"/>
    <p:sldId id="333" r:id="rId24"/>
    <p:sldId id="334" r:id="rId25"/>
    <p:sldId id="335" r:id="rId26"/>
    <p:sldId id="336" r:id="rId27"/>
    <p:sldId id="337" r:id="rId28"/>
    <p:sldId id="338" r:id="rId29"/>
    <p:sldId id="339" r:id="rId30"/>
    <p:sldId id="358" r:id="rId31"/>
    <p:sldId id="340" r:id="rId32"/>
    <p:sldId id="341" r:id="rId33"/>
    <p:sldId id="342" r:id="rId34"/>
    <p:sldId id="343" r:id="rId35"/>
    <p:sldId id="344" r:id="rId36"/>
    <p:sldId id="346" r:id="rId37"/>
    <p:sldId id="345" r:id="rId38"/>
    <p:sldId id="347" r:id="rId39"/>
    <p:sldId id="351" r:id="rId40"/>
    <p:sldId id="349" r:id="rId41"/>
  </p:sldIdLst>
  <p:sldSz cx="9144000" cy="6858000" type="screen4x3"/>
  <p:notesSz cx="6797675" cy="9926638"/>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5D5D60"/>
    <a:srgbClr val="6DC067"/>
    <a:srgbClr val="A2A2A2"/>
    <a:srgbClr val="005C87"/>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03" autoAdjust="0"/>
    <p:restoredTop sz="94660" autoAdjust="0"/>
  </p:normalViewPr>
  <p:slideViewPr>
    <p:cSldViewPr snapToGrid="0" snapToObjects="1">
      <p:cViewPr>
        <p:scale>
          <a:sx n="90" d="100"/>
          <a:sy n="90" d="100"/>
        </p:scale>
        <p:origin x="-1647" y="-159"/>
      </p:cViewPr>
      <p:guideLst>
        <p:guide orient="horz" pos="1242"/>
        <p:guide orient="horz" pos="4080"/>
        <p:guide orient="horz" pos="1002"/>
        <p:guide pos="144"/>
        <p:guide pos="5585"/>
      </p:guideLst>
    </p:cSldViewPr>
  </p:slideViewPr>
  <p:outlineViewPr>
    <p:cViewPr>
      <p:scale>
        <a:sx n="33" d="100"/>
        <a:sy n="33" d="100"/>
      </p:scale>
      <p:origin x="0" y="441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oleObject" Target="file:///C:\Users\Barry%20Naicker\AppData\Local\Microsoft\Windows\INetCache\Content.Outlook\802DLDMB\Graphs%20-%20SENS%20v2%20(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4076934140676E-2"/>
          <c:y val="4.6787821299563499E-2"/>
          <c:w val="0.93615164841766796"/>
          <c:h val="0.862984234709126"/>
        </c:manualLayout>
      </c:layout>
      <c:bubbleChart>
        <c:varyColors val="0"/>
        <c:ser>
          <c:idx val="0"/>
          <c:order val="0"/>
          <c:tx>
            <c:strRef>
              <c:f>'[Trading Comparables - Gold_for SEMAFO.xlsx]PAR output'!$A$25</c:f>
              <c:strCache>
                <c:ptCount val="1"/>
                <c:pt idx="0">
                  <c:v>Pan African
Resource</c:v>
                </c:pt>
              </c:strCache>
            </c:strRef>
          </c:tx>
          <c:spPr>
            <a:ln w="25400">
              <a:noFill/>
            </a:ln>
          </c:spPr>
          <c:invertIfNegative val="0"/>
          <c:dLbls>
            <c:dLbl>
              <c:idx val="0"/>
              <c:layout/>
              <c:tx>
                <c:rich>
                  <a:bodyPr/>
                  <a:lstStyle/>
                  <a:p>
                    <a:r>
                      <a:rPr lang="en-ZA"/>
                      <a:t>Pan African
</a:t>
                    </a:r>
                    <a:r>
                      <a:rPr lang="en-ZA" smtClean="0"/>
                      <a:t>Resources</a:t>
                    </a:r>
                    <a:endParaRPr lang="en-ZA"/>
                  </a:p>
                </c:rich>
              </c:tx>
              <c:showLegendKey val="0"/>
              <c:showVal val="0"/>
              <c:showCatName val="0"/>
              <c:showSerName val="1"/>
              <c:showPercent val="0"/>
              <c:showBubbleSize val="0"/>
            </c:dLbl>
            <c:showLegendKey val="0"/>
            <c:showVal val="0"/>
            <c:showCatName val="0"/>
            <c:showSerName val="1"/>
            <c:showPercent val="0"/>
            <c:showBubbleSize val="0"/>
            <c:showLeaderLines val="0"/>
          </c:dLbls>
          <c:xVal>
            <c:numRef>
              <c:f>'[Trading Comparables - Gold_for SEMAFO.xlsx]PAR output'!$E$25</c:f>
              <c:numCache>
                <c:formatCode>_-* #,##0_-;\-* #,##0_-;_-* "-"??_-;_-@_-</c:formatCode>
                <c:ptCount val="1"/>
                <c:pt idx="0">
                  <c:v>13.3393400218935</c:v>
                </c:pt>
              </c:numCache>
            </c:numRef>
          </c:xVal>
          <c:yVal>
            <c:numRef>
              <c:f>'[Trading Comparables - Gold_for SEMAFO.xlsx]PAR output'!$B$25</c:f>
              <c:numCache>
                <c:formatCode>_-* #,##0_-;\-* #,##0_-;_-* "-"??_-;_-@_-</c:formatCode>
                <c:ptCount val="1"/>
                <c:pt idx="0">
                  <c:v>47.823922868117478</c:v>
                </c:pt>
              </c:numCache>
            </c:numRef>
          </c:yVal>
          <c:bubbleSize>
            <c:numRef>
              <c:f>'[Trading Comparables - Gold_for SEMAFO.xlsx]PAR output'!$H$25</c:f>
              <c:numCache>
                <c:formatCode>_-* #,##0_-;\-* #,##0_-;_-* "-"??_-;_-@_-</c:formatCode>
                <c:ptCount val="1"/>
                <c:pt idx="0">
                  <c:v>2110.176972811671</c:v>
                </c:pt>
              </c:numCache>
            </c:numRef>
          </c:bubbleSize>
          <c:bubble3D val="0"/>
        </c:ser>
        <c:ser>
          <c:idx val="1"/>
          <c:order val="1"/>
          <c:tx>
            <c:strRef>
              <c:f>'[Trading Comparables - Gold_for SEMAFO.xlsx]PAR output'!$A$27</c:f>
              <c:strCache>
                <c:ptCount val="1"/>
                <c:pt idx="0">
                  <c:v>Anglo</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output'!$E$27</c:f>
              <c:numCache>
                <c:formatCode>_-* #,##0_-;\-* #,##0_-;_-* "-"??_-;_-@_-</c:formatCode>
                <c:ptCount val="1"/>
                <c:pt idx="0">
                  <c:v>35.614831480757537</c:v>
                </c:pt>
              </c:numCache>
            </c:numRef>
          </c:xVal>
          <c:yVal>
            <c:numRef>
              <c:f>'[Trading Comparables - Gold_for SEMAFO.xlsx]PAR output'!$B$27</c:f>
              <c:numCache>
                <c:formatCode>_-* #,##0_-;\-* #,##0_-;_-* "-"??_-;_-@_-</c:formatCode>
                <c:ptCount val="1"/>
                <c:pt idx="0">
                  <c:v>147.4112129624464</c:v>
                </c:pt>
              </c:numCache>
            </c:numRef>
          </c:yVal>
          <c:bubbleSize>
            <c:numRef>
              <c:f>'[Trading Comparables - Gold_for SEMAFO.xlsx]PAR output'!$H$27</c:f>
              <c:numCache>
                <c:formatCode>_-* #,##0_-;\-* #,##0_-;_-* "-"??_-;_-@_-</c:formatCode>
                <c:ptCount val="1"/>
                <c:pt idx="0">
                  <c:v>2439.7363723918661</c:v>
                </c:pt>
              </c:numCache>
            </c:numRef>
          </c:bubbleSize>
          <c:bubble3D val="0"/>
        </c:ser>
        <c:ser>
          <c:idx val="2"/>
          <c:order val="2"/>
          <c:tx>
            <c:strRef>
              <c:f>'[Trading Comparables - Gold_for SEMAFO.xlsx]PAR output'!$A$28</c:f>
              <c:strCache>
                <c:ptCount val="1"/>
                <c:pt idx="0">
                  <c:v>GoldFields</c:v>
                </c:pt>
              </c:strCache>
            </c:strRef>
          </c:tx>
          <c:spPr>
            <a:ln w="25400">
              <a:noFill/>
            </a:ln>
          </c:spPr>
          <c:invertIfNegative val="0"/>
          <c:xVal>
            <c:numRef>
              <c:f>'[Trading Comparables - Gold_for SEMAFO.xlsx]PAR output'!$E$28</c:f>
              <c:numCache>
                <c:formatCode>_-* #,##0_-;\-* #,##0_-;_-* "-"??_-;_-@_-</c:formatCode>
                <c:ptCount val="1"/>
                <c:pt idx="0">
                  <c:v>35.614831480757537</c:v>
                </c:pt>
              </c:numCache>
            </c:numRef>
          </c:xVal>
          <c:yVal>
            <c:numRef>
              <c:f>'[Trading Comparables - Gold_for SEMAFO.xlsx]PAR output'!$B$28</c:f>
              <c:numCache>
                <c:formatCode>_-* #,##0_-;\-* #,##0_-;_-* "-"??_-;_-@_-</c:formatCode>
                <c:ptCount val="1"/>
                <c:pt idx="0">
                  <c:v>75.392151074954342</c:v>
                </c:pt>
              </c:numCache>
            </c:numRef>
          </c:yVal>
          <c:bubbleSize>
            <c:numRef>
              <c:f>'[Trading Comparables - Gold_for SEMAFO.xlsx]PAR output'!$H$28</c:f>
              <c:numCache>
                <c:formatCode>_-* #,##0_-;\-* #,##0_-;_-* "-"??_-;_-@_-</c:formatCode>
                <c:ptCount val="1"/>
                <c:pt idx="0">
                  <c:v>1270.567719901873</c:v>
                </c:pt>
              </c:numCache>
            </c:numRef>
          </c:bubbleSize>
          <c:bubble3D val="0"/>
        </c:ser>
        <c:ser>
          <c:idx val="3"/>
          <c:order val="3"/>
          <c:tx>
            <c:strRef>
              <c:f>'[Trading Comparables - Gold_for SEMAFO.xlsx]PAR output'!$A$29</c:f>
              <c:strCache>
                <c:ptCount val="1"/>
                <c:pt idx="0">
                  <c:v>Harmony</c:v>
                </c:pt>
              </c:strCache>
            </c:strRef>
          </c:tx>
          <c:spPr>
            <a:ln w="25400">
              <a:noFill/>
            </a:ln>
          </c:spPr>
          <c:invertIfNegative val="0"/>
          <c:dLbls>
            <c:dLbl>
              <c:idx val="0"/>
              <c:layout>
                <c:manualLayout>
                  <c:x val="-3.0153511049896583E-3"/>
                  <c:y val="7.893987682064155E-3"/>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'[Trading Comparables - Gold_for SEMAFO.xlsx]PAR output'!$E$29</c:f>
              <c:numCache>
                <c:formatCode>_-* #,##0_-;\-* #,##0_-;_-* "-"??_-;_-@_-</c:formatCode>
                <c:ptCount val="1"/>
                <c:pt idx="0">
                  <c:v>7.2823674447512081</c:v>
                </c:pt>
              </c:numCache>
            </c:numRef>
          </c:xVal>
          <c:yVal>
            <c:numRef>
              <c:f>'[Trading Comparables - Gold_for SEMAFO.xlsx]PAR output'!$B$29</c:f>
              <c:numCache>
                <c:formatCode>_-* #,##0_-;\-* #,##0_-;_-* "-"??_-;_-@_-</c:formatCode>
                <c:ptCount val="1"/>
                <c:pt idx="0">
                  <c:v>30.96013146570807</c:v>
                </c:pt>
              </c:numCache>
            </c:numRef>
          </c:yVal>
          <c:bubbleSize>
            <c:numRef>
              <c:f>'[Trading Comparables - Gold_for SEMAFO.xlsx]PAR output'!$H$29</c:f>
              <c:numCache>
                <c:formatCode>_-* #,##0_-;\-* #,##0_-;_-* "-"??_-;_-@_-</c:formatCode>
                <c:ptCount val="1"/>
                <c:pt idx="0">
                  <c:v>1052.2371741504151</c:v>
                </c:pt>
              </c:numCache>
            </c:numRef>
          </c:bubbleSize>
          <c:bubble3D val="0"/>
        </c:ser>
        <c:ser>
          <c:idx val="4"/>
          <c:order val="4"/>
          <c:tx>
            <c:strRef>
              <c:f>'[Trading Comparables - Gold_for SEMAFO.xlsx]PAR output'!$A$30</c:f>
              <c:strCache>
                <c:ptCount val="1"/>
                <c:pt idx="0">
                  <c:v>Gold1</c:v>
                </c:pt>
              </c:strCache>
            </c:strRef>
          </c:tx>
          <c:spPr>
            <a:ln w="25400">
              <a:noFill/>
            </a:ln>
          </c:spPr>
          <c:invertIfNegative val="0"/>
          <c:dLbls>
            <c:dLbl>
              <c:idx val="0"/>
              <c:layout>
                <c:manualLayout>
                  <c:x val="-6.3290201771433505E-2"/>
                  <c:y val="-3.0139875676207701E-2"/>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'[Trading Comparables - Gold_for SEMAFO.xlsx]PAR output'!$E$30</c:f>
              <c:numCache>
                <c:formatCode>_-* #,##0_-;\-* #,##0_-;_-* "-"??_-;_-@_-</c:formatCode>
                <c:ptCount val="1"/>
                <c:pt idx="0">
                  <c:v>3.87888179797657</c:v>
                </c:pt>
              </c:numCache>
            </c:numRef>
          </c:xVal>
          <c:yVal>
            <c:numRef>
              <c:f>'[Trading Comparables - Gold_for SEMAFO.xlsx]PAR output'!$B$30</c:f>
              <c:numCache>
                <c:formatCode>_-* #,##0_-;\-* #,##0_-;_-* "-"??_-;_-@_-</c:formatCode>
                <c:ptCount val="1"/>
                <c:pt idx="0">
                  <c:v>47.023082798909471</c:v>
                </c:pt>
              </c:numCache>
            </c:numRef>
          </c:yVal>
          <c:bubbleSize>
            <c:numRef>
              <c:f>'[Trading Comparables - Gold_for SEMAFO.xlsx]PAR output'!$H$30</c:f>
              <c:numCache>
                <c:formatCode>_-* #,##0_-;\-* #,##0_-;_-* "-"??_-;_-@_-</c:formatCode>
                <c:ptCount val="1"/>
                <c:pt idx="0">
                  <c:v>597.19003344838404</c:v>
                </c:pt>
              </c:numCache>
            </c:numRef>
          </c:bubbleSize>
          <c:bubble3D val="0"/>
        </c:ser>
        <c:ser>
          <c:idx val="5"/>
          <c:order val="5"/>
          <c:tx>
            <c:strRef>
              <c:f>'[Trading Comparables - Gold_for SEMAFO.xlsx]PAR output'!$A$32</c:f>
              <c:strCache>
                <c:ptCount val="1"/>
                <c:pt idx="0">
                  <c:v>African
Barrick</c:v>
                </c:pt>
              </c:strCache>
            </c:strRef>
          </c:tx>
          <c:spPr>
            <a:ln w="25400">
              <a:noFill/>
            </a:ln>
          </c:spPr>
          <c:invertIfNegative val="0"/>
          <c:dLbls>
            <c:dLbl>
              <c:idx val="0"/>
              <c:layout>
                <c:manualLayout>
                  <c:x val="-7.0322446412703901E-3"/>
                  <c:y val="-2.7821423701114699E-2"/>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'[Trading Comparables - Gold_for SEMAFO.xlsx]PAR output'!$E$32</c:f>
              <c:numCache>
                <c:formatCode>_-* #,##0_-;\-* #,##0_-;_-* "-"??_-;_-@_-</c:formatCode>
                <c:ptCount val="1"/>
                <c:pt idx="0">
                  <c:v>48.368512949707522</c:v>
                </c:pt>
              </c:numCache>
            </c:numRef>
          </c:xVal>
          <c:yVal>
            <c:numRef>
              <c:f>'[Trading Comparables - Gold_for SEMAFO.xlsx]PAR output'!$B$32</c:f>
              <c:numCache>
                <c:formatCode>_-* #,##0_-;\-* #,##0_-;_-* "-"??_-;_-@_-</c:formatCode>
                <c:ptCount val="1"/>
                <c:pt idx="0">
                  <c:v>91.452518377208278</c:v>
                </c:pt>
              </c:numCache>
            </c:numRef>
          </c:yVal>
          <c:bubbleSize>
            <c:numRef>
              <c:f>'[Trading Comparables - Gold_for SEMAFO.xlsx]PAR output'!$H$32</c:f>
              <c:numCache>
                <c:formatCode>_-* #,##0_-;\-* #,##0_-;_-* "-"??_-;_-@_-</c:formatCode>
                <c:ptCount val="1"/>
                <c:pt idx="0">
                  <c:v>2595.6656533781002</c:v>
                </c:pt>
              </c:numCache>
            </c:numRef>
          </c:bubbleSize>
          <c:bubble3D val="0"/>
        </c:ser>
        <c:ser>
          <c:idx val="6"/>
          <c:order val="6"/>
          <c:tx>
            <c:strRef>
              <c:f>'[Trading Comparables - Gold_for SEMAFO.xlsx]PAR output'!$A$33</c:f>
              <c:strCache>
                <c:ptCount val="1"/>
                <c:pt idx="0">
                  <c:v>Newcrest</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output'!$E$33</c:f>
              <c:numCache>
                <c:formatCode>_-* #,##0_-;\-* #,##0_-;_-* "-"??_-;_-@_-</c:formatCode>
                <c:ptCount val="1"/>
                <c:pt idx="0">
                  <c:v>40.319773090126851</c:v>
                </c:pt>
              </c:numCache>
            </c:numRef>
          </c:xVal>
          <c:yVal>
            <c:numRef>
              <c:f>'[Trading Comparables - Gold_for SEMAFO.xlsx]PAR output'!$B$33</c:f>
              <c:numCache>
                <c:formatCode>_-* #,##0_-;\-* #,##0_-;_-* "-"??_-;_-@_-</c:formatCode>
                <c:ptCount val="1"/>
                <c:pt idx="0">
                  <c:v>82.845587235499181</c:v>
                </c:pt>
              </c:numCache>
            </c:numRef>
          </c:yVal>
          <c:bubbleSize>
            <c:numRef>
              <c:f>'[Trading Comparables - Gold_for SEMAFO.xlsx]PAR output'!$H$33</c:f>
              <c:numCache>
                <c:formatCode>_-* #,##0_-;\-* #,##0_-;_-* "-"??_-;_-@_-</c:formatCode>
                <c:ptCount val="1"/>
                <c:pt idx="0">
                  <c:v>6648.831845221247</c:v>
                </c:pt>
              </c:numCache>
            </c:numRef>
          </c:bubbleSize>
          <c:bubble3D val="0"/>
        </c:ser>
        <c:ser>
          <c:idx val="7"/>
          <c:order val="7"/>
          <c:tx>
            <c:strRef>
              <c:f>'[Trading Comparables - Gold_for SEMAFO.xlsx]PAR output'!$A$34</c:f>
              <c:strCache>
                <c:ptCount val="1"/>
                <c:pt idx="0">
                  <c:v>Regis
Resources</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output'!$E$34</c:f>
              <c:numCache>
                <c:formatCode>_-* #,##0_-;\-* #,##0_-;_-* "-"??_-;_-@_-</c:formatCode>
                <c:ptCount val="1"/>
                <c:pt idx="0">
                  <c:v>90.398075502394505</c:v>
                </c:pt>
              </c:numCache>
            </c:numRef>
          </c:xVal>
          <c:yVal>
            <c:numRef>
              <c:f>'[Trading Comparables - Gold_for SEMAFO.xlsx]PAR output'!$B$34</c:f>
              <c:numCache>
                <c:formatCode>_-* #,##0_-;\-* #,##0_-;_-* "-"??_-;_-@_-</c:formatCode>
                <c:ptCount val="1"/>
                <c:pt idx="0">
                  <c:v>333.02372895885821</c:v>
                </c:pt>
              </c:numCache>
            </c:numRef>
          </c:yVal>
          <c:bubbleSize>
            <c:numRef>
              <c:f>'[Trading Comparables - Gold_for SEMAFO.xlsx]PAR output'!$H$34</c:f>
              <c:numCache>
                <c:formatCode>_-* #,##0_-;\-* #,##0_-;_-* "-"??_-;_-@_-</c:formatCode>
                <c:ptCount val="1"/>
                <c:pt idx="0">
                  <c:v>2477.8848008376999</c:v>
                </c:pt>
              </c:numCache>
            </c:numRef>
          </c:bubbleSize>
          <c:bubble3D val="0"/>
        </c:ser>
        <c:ser>
          <c:idx val="8"/>
          <c:order val="8"/>
          <c:tx>
            <c:strRef>
              <c:f>'[Trading Comparables - Gold_for SEMAFO.xlsx]PAR output'!$A$37</c:f>
              <c:strCache>
                <c:ptCount val="1"/>
                <c:pt idx="0">
                  <c:v>Evolution</c:v>
                </c:pt>
              </c:strCache>
            </c:strRef>
          </c:tx>
          <c:spPr>
            <a:ln w="25400">
              <a:noFill/>
            </a:ln>
          </c:spPr>
          <c:invertIfNegative val="0"/>
          <c:dLbls>
            <c:dLbl>
              <c:idx val="0"/>
              <c:layout>
                <c:manualLayout>
                  <c:x val="-2.2854795084128899E-2"/>
                  <c:y val="-3.4776779626393403E-2"/>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'[Trading Comparables - Gold_for SEMAFO.xlsx]PAR output'!$E$37</c:f>
              <c:numCache>
                <c:formatCode>_-* #,##0_-;\-* #,##0_-;_-* "-"??_-;_-@_-</c:formatCode>
                <c:ptCount val="1"/>
                <c:pt idx="0">
                  <c:v>84.43798988168183</c:v>
                </c:pt>
              </c:numCache>
            </c:numRef>
          </c:xVal>
          <c:yVal>
            <c:numRef>
              <c:f>'[Trading Comparables - Gold_for SEMAFO.xlsx]PAR output'!$B$37</c:f>
              <c:numCache>
                <c:formatCode>_-* #,##0_-;\-* #,##0_-;_-* "-"??_-;_-@_-</c:formatCode>
                <c:ptCount val="1"/>
                <c:pt idx="0">
                  <c:v>181.0318887507442</c:v>
                </c:pt>
              </c:numCache>
            </c:numRef>
          </c:yVal>
          <c:bubbleSize>
            <c:numRef>
              <c:f>'[Trading Comparables - Gold_for SEMAFO.xlsx]PAR output'!$H$37</c:f>
              <c:numCache>
                <c:formatCode>_-* #,##0_-;\-* #,##0_-;_-* "-"??_-;_-@_-</c:formatCode>
                <c:ptCount val="1"/>
                <c:pt idx="0">
                  <c:v>1531.885160886427</c:v>
                </c:pt>
              </c:numCache>
            </c:numRef>
          </c:bubbleSize>
          <c:bubble3D val="0"/>
        </c:ser>
        <c:ser>
          <c:idx val="9"/>
          <c:order val="9"/>
          <c:tx>
            <c:strRef>
              <c:f>'[Trading Comparables - Gold_for SEMAFO.xlsx]PAR output'!$A$35</c:f>
              <c:strCache>
                <c:ptCount val="1"/>
                <c:pt idx="0">
                  <c:v>Panaust</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output'!$E$35</c:f>
              <c:numCache>
                <c:formatCode>_-* #,##0_-;\-* #,##0_-;_-* "-"??_-;_-@_-</c:formatCode>
                <c:ptCount val="1"/>
                <c:pt idx="0">
                  <c:v>33.772863829104253</c:v>
                </c:pt>
              </c:numCache>
            </c:numRef>
          </c:xVal>
          <c:yVal>
            <c:numRef>
              <c:f>'[Trading Comparables - Gold_for SEMAFO.xlsx]PAR output'!$B$35</c:f>
              <c:numCache>
                <c:formatCode>_-* #,##0_-;\-* #,##0_-;_-* "-"??_-;_-@_-</c:formatCode>
                <c:ptCount val="1"/>
                <c:pt idx="0">
                  <c:v>155.4634880118401</c:v>
                </c:pt>
              </c:numCache>
            </c:numRef>
          </c:yVal>
          <c:bubbleSize>
            <c:numRef>
              <c:f>'[Trading Comparables - Gold_for SEMAFO.xlsx]PAR output'!$H$35</c:f>
              <c:numCache>
                <c:formatCode>_-* #,##0_-;\-* #,##0_-;_-* "-"??_-;_-@_-</c:formatCode>
                <c:ptCount val="1"/>
                <c:pt idx="0">
                  <c:v>1725.04200262873</c:v>
                </c:pt>
              </c:numCache>
            </c:numRef>
          </c:bubbleSize>
          <c:bubble3D val="0"/>
        </c:ser>
        <c:ser>
          <c:idx val="10"/>
          <c:order val="10"/>
          <c:tx>
            <c:strRef>
              <c:f>'[Trading Comparables - Gold_for SEMAFO.xlsx]PAR output'!$A$36</c:f>
              <c:strCache>
                <c:ptCount val="1"/>
                <c:pt idx="0">
                  <c:v>Beadell</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output'!$E$36</c:f>
              <c:numCache>
                <c:formatCode>_-* #,##0_-;\-* #,##0_-;_-* "-"??_-;_-@_-</c:formatCode>
                <c:ptCount val="1"/>
                <c:pt idx="0">
                  <c:v>50.302374785427112</c:v>
                </c:pt>
              </c:numCache>
            </c:numRef>
          </c:xVal>
          <c:yVal>
            <c:numRef>
              <c:f>'[Trading Comparables - Gold_for SEMAFO.xlsx]PAR output'!$B$36</c:f>
              <c:numCache>
                <c:formatCode>_-* #,##0_-;\-* #,##0_-;_-* "-"??_-;_-@_-</c:formatCode>
                <c:ptCount val="1"/>
                <c:pt idx="0">
                  <c:v>222.9131965701053</c:v>
                </c:pt>
              </c:numCache>
            </c:numRef>
          </c:yVal>
          <c:bubbleSize>
            <c:numRef>
              <c:f>'[Trading Comparables - Gold_for SEMAFO.xlsx]PAR output'!$H$36</c:f>
              <c:numCache>
                <c:formatCode>_-* #,##0_-;\-* #,##0_-;_-* "-"??_-;_-@_-</c:formatCode>
                <c:ptCount val="1"/>
                <c:pt idx="0">
                  <c:v>2088.5420915487011</c:v>
                </c:pt>
              </c:numCache>
            </c:numRef>
          </c:bubbleSize>
          <c:bubble3D val="0"/>
        </c:ser>
        <c:ser>
          <c:idx val="11"/>
          <c:order val="11"/>
          <c:tx>
            <c:strRef>
              <c:f>'[Trading Comparables - Gold_for SEMAFO.xlsx]PAR output'!$A$39</c:f>
              <c:strCache>
                <c:ptCount val="1"/>
                <c:pt idx="0">
                  <c:v>Goldcorp</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output'!$E$39</c:f>
              <c:numCache>
                <c:formatCode>_-* #,##0_-;\-* #,##0_-;_-* "-"??_-;_-@_-</c:formatCode>
                <c:ptCount val="1"/>
                <c:pt idx="0">
                  <c:v>125.757981242798</c:v>
                </c:pt>
              </c:numCache>
            </c:numRef>
          </c:xVal>
          <c:yVal>
            <c:numRef>
              <c:f>'[Trading Comparables - Gold_for SEMAFO.xlsx]PAR output'!$B$39</c:f>
              <c:numCache>
                <c:formatCode>_-* #,##0_-;\-* #,##0_-;_-* "-"??_-;_-@_-</c:formatCode>
                <c:ptCount val="1"/>
                <c:pt idx="0">
                  <c:v>176.2092190796107</c:v>
                </c:pt>
              </c:numCache>
            </c:numRef>
          </c:yVal>
          <c:bubbleSize>
            <c:numRef>
              <c:f>'[Trading Comparables - Gold_for SEMAFO.xlsx]PAR output'!$H$39</c:f>
              <c:numCache>
                <c:formatCode>_-* #,##0_-;\-* #,##0_-;_-* "-"??_-;_-@_-</c:formatCode>
                <c:ptCount val="1"/>
                <c:pt idx="0">
                  <c:v>7232.0797859440108</c:v>
                </c:pt>
              </c:numCache>
            </c:numRef>
          </c:bubbleSize>
          <c:bubble3D val="0"/>
        </c:ser>
        <c:ser>
          <c:idx val="12"/>
          <c:order val="12"/>
          <c:tx>
            <c:strRef>
              <c:f>'[Trading Comparables - Gold_for SEMAFO.xlsx]PAR output'!$A$40</c:f>
              <c:strCache>
                <c:ptCount val="1"/>
                <c:pt idx="0">
                  <c:v>Barrick
Gold</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output'!$E$40</c:f>
              <c:numCache>
                <c:formatCode>_-* #,##0_-;\-* #,##0_-;_-* "-"??_-;_-@_-</c:formatCode>
                <c:ptCount val="1"/>
                <c:pt idx="0">
                  <c:v>107.3419959330882</c:v>
                </c:pt>
              </c:numCache>
            </c:numRef>
          </c:xVal>
          <c:yVal>
            <c:numRef>
              <c:f>'[Trading Comparables - Gold_for SEMAFO.xlsx]PAR output'!$B$40</c:f>
              <c:numCache>
                <c:formatCode>_-* #,##0_-;\-* #,##0_-;_-* "-"??_-;_-@_-</c:formatCode>
                <c:ptCount val="1"/>
                <c:pt idx="0">
                  <c:v>167.3302715027254</c:v>
                </c:pt>
              </c:numCache>
            </c:numRef>
          </c:yVal>
          <c:bubbleSize>
            <c:numRef>
              <c:f>'[Trading Comparables - Gold_for SEMAFO.xlsx]PAR output'!$H$40</c:f>
              <c:numCache>
                <c:formatCode>_-* #,##0_-;\-* #,##0_-;_-* "-"??_-;_-@_-</c:formatCode>
                <c:ptCount val="1"/>
                <c:pt idx="0">
                  <c:v>4702.6304923781836</c:v>
                </c:pt>
              </c:numCache>
            </c:numRef>
          </c:bubbleSize>
          <c:bubble3D val="0"/>
        </c:ser>
        <c:ser>
          <c:idx val="13"/>
          <c:order val="13"/>
          <c:tx>
            <c:strRef>
              <c:f>'[Trading Comparables - Gold_for SEMAFO.xlsx]PAR output'!$A$41</c:f>
              <c:strCache>
                <c:ptCount val="1"/>
                <c:pt idx="0">
                  <c:v>Newmont</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output'!$E$41</c:f>
              <c:numCache>
                <c:formatCode>_-* #,##0_-;\-* #,##0_-;_-* "-"??_-;_-@_-</c:formatCode>
                <c:ptCount val="1"/>
                <c:pt idx="0">
                  <c:v>112.09333720116661</c:v>
                </c:pt>
              </c:numCache>
            </c:numRef>
          </c:xVal>
          <c:yVal>
            <c:numRef>
              <c:f>'[Trading Comparables - Gold_for SEMAFO.xlsx]PAR output'!$B$41</c:f>
              <c:numCache>
                <c:formatCode>_-* #,##0_-;\-* #,##0_-;_-* "-"??_-;_-@_-</c:formatCode>
                <c:ptCount val="1"/>
                <c:pt idx="0">
                  <c:v>34.015213181847223</c:v>
                </c:pt>
              </c:numCache>
            </c:numRef>
          </c:yVal>
          <c:bubbleSize>
            <c:numRef>
              <c:f>'[Trading Comparables - Gold_for SEMAFO.xlsx]PAR output'!$H$41</c:f>
              <c:numCache>
                <c:formatCode>_-* #,##0_-;\-* #,##0_-;_-* "-"??_-;_-@_-</c:formatCode>
                <c:ptCount val="1"/>
                <c:pt idx="0">
                  <c:v>3290.97399380456</c:v>
                </c:pt>
              </c:numCache>
            </c:numRef>
          </c:bubbleSize>
          <c:bubble3D val="0"/>
        </c:ser>
        <c:ser>
          <c:idx val="14"/>
          <c:order val="14"/>
          <c:tx>
            <c:strRef>
              <c:f>'[Trading Comparables - Gold_for SEMAFO.xlsx]PAR output'!$A$42</c:f>
              <c:strCache>
                <c:ptCount val="1"/>
                <c:pt idx="0">
                  <c:v>Yamana</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output'!$E$42</c:f>
              <c:numCache>
                <c:formatCode>_-* #,##0_-;\-* #,##0_-;_-* "-"??_-;_-@_-</c:formatCode>
                <c:ptCount val="1"/>
                <c:pt idx="0">
                  <c:v>163.8848868305875</c:v>
                </c:pt>
              </c:numCache>
            </c:numRef>
          </c:xVal>
          <c:yVal>
            <c:numRef>
              <c:f>'[Trading Comparables - Gold_for SEMAFO.xlsx]PAR output'!$B$42</c:f>
              <c:numCache>
                <c:formatCode>_-* #,##0_-;\-* #,##0_-;_-* "-"??_-;_-@_-</c:formatCode>
                <c:ptCount val="1"/>
                <c:pt idx="0">
                  <c:v>278.7284007258433</c:v>
                </c:pt>
              </c:numCache>
            </c:numRef>
          </c:yVal>
          <c:bubbleSize>
            <c:numRef>
              <c:f>'[Trading Comparables - Gold_for SEMAFO.xlsx]PAR output'!$H$42</c:f>
              <c:numCache>
                <c:formatCode>_-* #,##0_-;\-* #,##0_-;_-* "-"??_-;_-@_-</c:formatCode>
                <c:ptCount val="1"/>
                <c:pt idx="0">
                  <c:v>5332.8576012631338</c:v>
                </c:pt>
              </c:numCache>
            </c:numRef>
          </c:bubbleSize>
          <c:bubble3D val="0"/>
        </c:ser>
        <c:ser>
          <c:idx val="15"/>
          <c:order val="15"/>
          <c:tx>
            <c:strRef>
              <c:f>'[Trading Comparables - Gold_for SEMAFO.xlsx]PAR output'!$A$43</c:f>
              <c:strCache>
                <c:ptCount val="1"/>
                <c:pt idx="0">
                  <c:v>Kinross</c:v>
                </c:pt>
              </c:strCache>
            </c:strRef>
          </c:tx>
          <c:spPr>
            <a:ln w="25400">
              <a:noFill/>
            </a:ln>
          </c:spPr>
          <c:invertIfNegative val="0"/>
          <c:dLbls>
            <c:showLegendKey val="0"/>
            <c:showVal val="0"/>
            <c:showCatName val="0"/>
            <c:showSerName val="1"/>
            <c:showPercent val="0"/>
            <c:showBubbleSize val="0"/>
            <c:showLeaderLines val="0"/>
          </c:dLbls>
          <c:xVal>
            <c:numRef>
              <c:f>'[Trading Comparables - Gold_for SEMAFO.xlsx]PAR output'!$E$43</c:f>
              <c:numCache>
                <c:formatCode>_-* #,##0_-;\-* #,##0_-;_-* "-"??_-;_-@_-</c:formatCode>
                <c:ptCount val="1"/>
                <c:pt idx="0">
                  <c:v>65.7174694161166</c:v>
                </c:pt>
              </c:numCache>
            </c:numRef>
          </c:xVal>
          <c:yVal>
            <c:numRef>
              <c:f>'[Trading Comparables - Gold_for SEMAFO.xlsx]PAR output'!$B$43</c:f>
              <c:numCache>
                <c:formatCode>_-* #,##0_-;\-* #,##0_-;_-* "-"??_-;_-@_-</c:formatCode>
                <c:ptCount val="1"/>
                <c:pt idx="0">
                  <c:v>91.064067767407721</c:v>
                </c:pt>
              </c:numCache>
            </c:numRef>
          </c:yVal>
          <c:bubbleSize>
            <c:numRef>
              <c:f>'[Trading Comparables - Gold_for SEMAFO.xlsx]PAR output'!$H$43</c:f>
              <c:numCache>
                <c:formatCode>_-* #,##0_-;\-* #,##0_-;_-* "-"??_-;_-@_-</c:formatCode>
                <c:ptCount val="1"/>
                <c:pt idx="0">
                  <c:v>2323.858312989616</c:v>
                </c:pt>
              </c:numCache>
            </c:numRef>
          </c:bubbleSize>
          <c:bubble3D val="0"/>
        </c:ser>
        <c:dLbls>
          <c:showLegendKey val="0"/>
          <c:showVal val="0"/>
          <c:showCatName val="0"/>
          <c:showSerName val="0"/>
          <c:showPercent val="0"/>
          <c:showBubbleSize val="0"/>
        </c:dLbls>
        <c:bubbleScale val="50"/>
        <c:showNegBubbles val="0"/>
        <c:axId val="47771008"/>
        <c:axId val="193516288"/>
      </c:bubbleChart>
      <c:valAx>
        <c:axId val="47771008"/>
        <c:scaling>
          <c:orientation val="minMax"/>
        </c:scaling>
        <c:delete val="0"/>
        <c:axPos val="b"/>
        <c:numFmt formatCode="_(* #,##0.0\x_);_(* \(#,##0.0\x\);_(* &quot;-&quot;??_);_(@_)" sourceLinked="0"/>
        <c:majorTickMark val="none"/>
        <c:minorTickMark val="none"/>
        <c:tickLblPos val="nextTo"/>
        <c:txPr>
          <a:bodyPr rot="0" vert="horz"/>
          <a:lstStyle/>
          <a:p>
            <a:pPr>
              <a:defRPr/>
            </a:pPr>
            <a:endParaRPr lang="en-US"/>
          </a:p>
        </c:txPr>
        <c:crossAx val="193516288"/>
        <c:crosses val="autoZero"/>
        <c:crossBetween val="midCat"/>
      </c:valAx>
      <c:valAx>
        <c:axId val="193516288"/>
        <c:scaling>
          <c:orientation val="minMax"/>
        </c:scaling>
        <c:delete val="0"/>
        <c:axPos val="l"/>
        <c:numFmt formatCode="#,##0.0\x;\(#,##0.0\x\);\-\ \x" sourceLinked="0"/>
        <c:majorTickMark val="none"/>
        <c:minorTickMark val="none"/>
        <c:tickLblPos val="nextTo"/>
        <c:crossAx val="47771008"/>
        <c:crosses val="autoZero"/>
        <c:crossBetween val="midCat"/>
      </c:valAx>
    </c:plotArea>
    <c:plotVisOnly val="1"/>
    <c:dispBlanksAs val="gap"/>
    <c:showDLblsOverMax val="0"/>
  </c:chart>
  <c:txPr>
    <a:bodyPr/>
    <a:lstStyle/>
    <a:p>
      <a:pPr>
        <a:defRPr sz="700">
          <a:solidFill>
            <a:schemeClr val="tx1"/>
          </a:solidFill>
          <a:latin typeface="Arial" pitchFamily="34" charset="0"/>
          <a:cs typeface="Arial" pitchFamily="34" charset="0"/>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690078040526733"/>
          <c:y val="0.41338978565758139"/>
          <c:w val="0.14478013982934926"/>
          <c:h val="0.5544068658637975"/>
        </c:manualLayout>
      </c:layout>
      <c:doughnutChart>
        <c:varyColors val="1"/>
        <c:ser>
          <c:idx val="0"/>
          <c:order val="0"/>
          <c:tx>
            <c:strRef>
              <c:f>Sheet1!$B$1</c:f>
              <c:strCache>
                <c:ptCount val="1"/>
                <c:pt idx="0">
                  <c:v>CASH COST BREAKDOWN</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chemeClr val="accent1">
                  <a:lumMod val="75000"/>
                </a:schemeClr>
              </a:solidFill>
              <a:ln w="19050">
                <a:noFill/>
              </a:ln>
              <a:effectLst/>
            </c:spPr>
          </c:dPt>
          <c:dPt>
            <c:idx val="7"/>
            <c:bubble3D val="0"/>
            <c:spPr>
              <a:solidFill>
                <a:schemeClr val="accent4">
                  <a:lumMod val="75000"/>
                </a:schemeClr>
              </a:solidFill>
              <a:ln w="19050">
                <a:noFill/>
              </a:ln>
              <a:effectLst/>
            </c:spPr>
          </c:dPt>
          <c:dPt>
            <c:idx val="8"/>
            <c:bubble3D val="0"/>
            <c:spPr>
              <a:solidFill>
                <a:schemeClr val="tx2"/>
              </a:solidFill>
              <a:ln w="19050">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Sheet1!$A$2:$A$8</c:f>
              <c:strCache>
                <c:ptCount val="7"/>
                <c:pt idx="0">
                  <c:v>Salaries</c:v>
                </c:pt>
                <c:pt idx="1">
                  <c:v>Mining</c:v>
                </c:pt>
                <c:pt idx="2">
                  <c:v>Processing</c:v>
                </c:pt>
                <c:pt idx="3">
                  <c:v>Engineering</c:v>
                </c:pt>
                <c:pt idx="4">
                  <c:v>Electricity</c:v>
                </c:pt>
                <c:pt idx="5">
                  <c:v>Security</c:v>
                </c:pt>
                <c:pt idx="6">
                  <c:v>Other</c:v>
                </c:pt>
              </c:strCache>
            </c:strRef>
          </c:cat>
          <c:val>
            <c:numRef>
              <c:f>Sheet1!$B$2:$B$8</c:f>
              <c:numCache>
                <c:formatCode>#,##0</c:formatCode>
                <c:ptCount val="7"/>
                <c:pt idx="0">
                  <c:v>369902427</c:v>
                </c:pt>
                <c:pt idx="1">
                  <c:v>102620536</c:v>
                </c:pt>
                <c:pt idx="2">
                  <c:v>61760060</c:v>
                </c:pt>
                <c:pt idx="3">
                  <c:v>63984104</c:v>
                </c:pt>
                <c:pt idx="4">
                  <c:v>85931586</c:v>
                </c:pt>
                <c:pt idx="5">
                  <c:v>26827517</c:v>
                </c:pt>
                <c:pt idx="6">
                  <c:v>23338547</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0.35811071292148694"/>
          <c:y val="0.77127912934300979"/>
          <c:w val="0.61948781254511975"/>
          <c:h val="0.2144201156446881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64207561167038"/>
          <c:y val="0.15863389637887232"/>
          <c:w val="0.29138585856051835"/>
          <c:h val="0.57347459947091328"/>
        </c:manualLayout>
      </c:layout>
      <c:doughnutChart>
        <c:varyColors val="1"/>
        <c:ser>
          <c:idx val="0"/>
          <c:order val="0"/>
          <c:tx>
            <c:strRef>
              <c:f>Sheet1!$B$1</c:f>
              <c:strCache>
                <c:ptCount val="1"/>
                <c:pt idx="0">
                  <c:v>CASH COST BREAKDOWN</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chemeClr val="accent1">
                  <a:lumMod val="75000"/>
                </a:schemeClr>
              </a:solidFill>
              <a:ln w="19050">
                <a:noFill/>
              </a:ln>
              <a:effectLst/>
            </c:spPr>
          </c:dPt>
          <c:dPt>
            <c:idx val="7"/>
            <c:bubble3D val="0"/>
            <c:spPr>
              <a:solidFill>
                <a:schemeClr val="accent4">
                  <a:lumMod val="75000"/>
                </a:schemeClr>
              </a:solidFill>
              <a:ln w="19050">
                <a:noFill/>
              </a:ln>
              <a:effectLst/>
            </c:spPr>
          </c:dPt>
          <c:dPt>
            <c:idx val="8"/>
            <c:bubble3D val="0"/>
            <c:spPr>
              <a:solidFill>
                <a:schemeClr val="tx2"/>
              </a:solidFill>
              <a:ln w="19050">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Measured</c:v>
                </c:pt>
                <c:pt idx="1">
                  <c:v>Indicated</c:v>
                </c:pt>
                <c:pt idx="2">
                  <c:v>Inferred</c:v>
                </c:pt>
              </c:strCache>
            </c:strRef>
          </c:cat>
          <c:val>
            <c:numRef>
              <c:f>Sheet1!$B$2:$B$4</c:f>
              <c:numCache>
                <c:formatCode>#,##0.00</c:formatCode>
                <c:ptCount val="3"/>
                <c:pt idx="0">
                  <c:v>1.3</c:v>
                </c:pt>
                <c:pt idx="1">
                  <c:v>17.2</c:v>
                </c:pt>
                <c:pt idx="2">
                  <c:v>9.4</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1.6108574116619333E-2"/>
          <c:y val="0.7610862678421082"/>
          <c:w val="0.56612146141468156"/>
          <c:h val="8.0931055171468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64207561167038"/>
          <c:y val="0.15863389637887232"/>
          <c:w val="0.29138585856051835"/>
          <c:h val="0.57347459947091328"/>
        </c:manualLayout>
      </c:layout>
      <c:doughnutChart>
        <c:varyColors val="1"/>
        <c:ser>
          <c:idx val="0"/>
          <c:order val="0"/>
          <c:tx>
            <c:strRef>
              <c:f>Sheet1!$B$1</c:f>
              <c:strCache>
                <c:ptCount val="1"/>
                <c:pt idx="0">
                  <c:v>CASH COST BREAKDOWN</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chemeClr val="accent1">
                  <a:lumMod val="75000"/>
                </a:schemeClr>
              </a:solidFill>
              <a:ln w="19050">
                <a:noFill/>
              </a:ln>
              <a:effectLst/>
            </c:spPr>
          </c:dPt>
          <c:dPt>
            <c:idx val="7"/>
            <c:bubble3D val="0"/>
            <c:spPr>
              <a:solidFill>
                <a:schemeClr val="accent4">
                  <a:lumMod val="75000"/>
                </a:schemeClr>
              </a:solidFill>
              <a:ln w="19050">
                <a:noFill/>
              </a:ln>
              <a:effectLst/>
            </c:spPr>
          </c:dPt>
          <c:dPt>
            <c:idx val="8"/>
            <c:bubble3D val="0"/>
            <c:spPr>
              <a:solidFill>
                <a:schemeClr val="tx2"/>
              </a:solidFill>
              <a:ln w="19050">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Proved</c:v>
                </c:pt>
                <c:pt idx="1">
                  <c:v>Probable</c:v>
                </c:pt>
              </c:strCache>
            </c:strRef>
          </c:cat>
          <c:val>
            <c:numRef>
              <c:f>Sheet1!$B$2:$B$3</c:f>
              <c:numCache>
                <c:formatCode>#,##0.00</c:formatCode>
                <c:ptCount val="2"/>
                <c:pt idx="0">
                  <c:v>0.5</c:v>
                </c:pt>
                <c:pt idx="1">
                  <c:v>7.3</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6.4682369292647604E-2"/>
          <c:y val="0.77651781247671658"/>
          <c:w val="0.45233482122058127"/>
          <c:h val="8.0931055171468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031898089194299"/>
          <c:y val="7.9699867528208707E-2"/>
          <c:w val="0.639522589467447"/>
          <c:h val="0.60394488946170199"/>
        </c:manualLayout>
      </c:layout>
      <c:barChart>
        <c:barDir val="col"/>
        <c:grouping val="stacked"/>
        <c:varyColors val="0"/>
        <c:ser>
          <c:idx val="0"/>
          <c:order val="0"/>
          <c:tx>
            <c:strRef>
              <c:f>Sheet1!$B$1</c:f>
              <c:strCache>
                <c:ptCount val="1"/>
                <c:pt idx="0">
                  <c:v>Surface</c:v>
                </c:pt>
              </c:strCache>
            </c:strRef>
          </c:tx>
          <c:spPr>
            <a:solidFill>
              <a:srgbClr val="005C87"/>
            </a:solidFill>
          </c:spPr>
          <c:invertIfNegative val="0"/>
          <c:cat>
            <c:strRef>
              <c:f>Sheet1!$A$2:$A$7</c:f>
              <c:strCache>
                <c:ptCount val="6"/>
                <c:pt idx="0">
                  <c:v>2009</c:v>
                </c:pt>
                <c:pt idx="1">
                  <c:v>2010</c:v>
                </c:pt>
                <c:pt idx="2">
                  <c:v>2011</c:v>
                </c:pt>
                <c:pt idx="3">
                  <c:v>2012</c:v>
                </c:pt>
                <c:pt idx="4">
                  <c:v>2013</c:v>
                </c:pt>
                <c:pt idx="5">
                  <c:v>1H 14</c:v>
                </c:pt>
              </c:strCache>
            </c:strRef>
          </c:cat>
          <c:val>
            <c:numRef>
              <c:f>Sheet1!$B$2:$B$7</c:f>
              <c:numCache>
                <c:formatCode>_(* #,##0_);_(* \(#,##0\);_(* "-"??_);_(@_)</c:formatCode>
                <c:ptCount val="6"/>
                <c:pt idx="0">
                  <c:v>633</c:v>
                </c:pt>
                <c:pt idx="1">
                  <c:v>293</c:v>
                </c:pt>
                <c:pt idx="2">
                  <c:v>541</c:v>
                </c:pt>
                <c:pt idx="3">
                  <c:v>460</c:v>
                </c:pt>
                <c:pt idx="4">
                  <c:v>390.37200000000001</c:v>
                </c:pt>
                <c:pt idx="5">
                  <c:v>111.22499999999999</c:v>
                </c:pt>
              </c:numCache>
            </c:numRef>
          </c:val>
        </c:ser>
        <c:ser>
          <c:idx val="1"/>
          <c:order val="1"/>
          <c:tx>
            <c:strRef>
              <c:f>Sheet1!$C$1</c:f>
              <c:strCache>
                <c:ptCount val="1"/>
                <c:pt idx="0">
                  <c:v>Underground</c:v>
                </c:pt>
              </c:strCache>
            </c:strRef>
          </c:tx>
          <c:spPr>
            <a:solidFill>
              <a:srgbClr val="6DC067"/>
            </a:solidFill>
          </c:spPr>
          <c:invertIfNegative val="0"/>
          <c:cat>
            <c:strRef>
              <c:f>Sheet1!$A$2:$A$7</c:f>
              <c:strCache>
                <c:ptCount val="6"/>
                <c:pt idx="0">
                  <c:v>2009</c:v>
                </c:pt>
                <c:pt idx="1">
                  <c:v>2010</c:v>
                </c:pt>
                <c:pt idx="2">
                  <c:v>2011</c:v>
                </c:pt>
                <c:pt idx="3">
                  <c:v>2012</c:v>
                </c:pt>
                <c:pt idx="4">
                  <c:v>2013</c:v>
                </c:pt>
                <c:pt idx="5">
                  <c:v>1H 14</c:v>
                </c:pt>
              </c:strCache>
            </c:strRef>
          </c:cat>
          <c:val>
            <c:numRef>
              <c:f>Sheet1!$C$2:$C$7</c:f>
              <c:numCache>
                <c:formatCode>_(* #,##0_);_(* \(#,##0\);_(* "-"??_);_(@_)</c:formatCode>
                <c:ptCount val="6"/>
                <c:pt idx="0">
                  <c:v>70</c:v>
                </c:pt>
                <c:pt idx="1">
                  <c:v>580</c:v>
                </c:pt>
                <c:pt idx="2">
                  <c:v>290</c:v>
                </c:pt>
                <c:pt idx="3">
                  <c:v>178</c:v>
                </c:pt>
                <c:pt idx="4">
                  <c:v>202.11199999999999</c:v>
                </c:pt>
                <c:pt idx="5">
                  <c:v>200.27199999999999</c:v>
                </c:pt>
              </c:numCache>
            </c:numRef>
          </c:val>
        </c:ser>
        <c:dLbls>
          <c:showLegendKey val="0"/>
          <c:showVal val="0"/>
          <c:showCatName val="0"/>
          <c:showSerName val="0"/>
          <c:showPercent val="0"/>
          <c:showBubbleSize val="0"/>
        </c:dLbls>
        <c:gapWidth val="55"/>
        <c:overlap val="100"/>
        <c:axId val="201483392"/>
        <c:axId val="201484928"/>
      </c:barChart>
      <c:lineChart>
        <c:grouping val="standard"/>
        <c:varyColors val="0"/>
        <c:ser>
          <c:idx val="2"/>
          <c:order val="2"/>
          <c:tx>
            <c:strRef>
              <c:f>Sheet1!$D$1</c:f>
              <c:strCache>
                <c:ptCount val="1"/>
                <c:pt idx="0">
                  <c:v>Head grade (RHS)</c:v>
                </c:pt>
              </c:strCache>
            </c:strRef>
          </c:tx>
          <c:spPr>
            <a:ln w="22225">
              <a:solidFill>
                <a:srgbClr val="A2A2A2"/>
              </a:solidFill>
            </a:ln>
          </c:spPr>
          <c:marker>
            <c:symbol val="none"/>
          </c:marker>
          <c:cat>
            <c:strRef>
              <c:f>Sheet1!$A$2:$A$7</c:f>
              <c:strCache>
                <c:ptCount val="6"/>
                <c:pt idx="0">
                  <c:v>2009</c:v>
                </c:pt>
                <c:pt idx="1">
                  <c:v>2010</c:v>
                </c:pt>
                <c:pt idx="2">
                  <c:v>2011</c:v>
                </c:pt>
                <c:pt idx="3">
                  <c:v>2012</c:v>
                </c:pt>
                <c:pt idx="4">
                  <c:v>2013</c:v>
                </c:pt>
                <c:pt idx="5">
                  <c:v>1H 14</c:v>
                </c:pt>
              </c:strCache>
            </c:strRef>
          </c:cat>
          <c:val>
            <c:numRef>
              <c:f>Sheet1!$D$2:$D$7</c:f>
              <c:numCache>
                <c:formatCode>General</c:formatCode>
                <c:ptCount val="6"/>
                <c:pt idx="0">
                  <c:v>5.35</c:v>
                </c:pt>
                <c:pt idx="1">
                  <c:v>3.43</c:v>
                </c:pt>
                <c:pt idx="2">
                  <c:v>3.3099999999999992</c:v>
                </c:pt>
                <c:pt idx="3">
                  <c:v>5.2700000000000014</c:v>
                </c:pt>
                <c:pt idx="4">
                  <c:v>5.29</c:v>
                </c:pt>
                <c:pt idx="5">
                  <c:v>6.4</c:v>
                </c:pt>
              </c:numCache>
            </c:numRef>
          </c:val>
          <c:smooth val="0"/>
        </c:ser>
        <c:dLbls>
          <c:showLegendKey val="0"/>
          <c:showVal val="0"/>
          <c:showCatName val="0"/>
          <c:showSerName val="0"/>
          <c:showPercent val="0"/>
          <c:showBubbleSize val="0"/>
        </c:dLbls>
        <c:marker val="1"/>
        <c:smooth val="0"/>
        <c:axId val="201489024"/>
        <c:axId val="201487104"/>
      </c:lineChart>
      <c:catAx>
        <c:axId val="201483392"/>
        <c:scaling>
          <c:orientation val="minMax"/>
        </c:scaling>
        <c:delete val="0"/>
        <c:axPos val="b"/>
        <c:numFmt formatCode="General" sourceLinked="1"/>
        <c:majorTickMark val="none"/>
        <c:minorTickMark val="none"/>
        <c:tickLblPos val="nextTo"/>
        <c:crossAx val="201484928"/>
        <c:crosses val="autoZero"/>
        <c:auto val="1"/>
        <c:lblAlgn val="ctr"/>
        <c:lblOffset val="100"/>
        <c:noMultiLvlLbl val="0"/>
      </c:catAx>
      <c:valAx>
        <c:axId val="201484928"/>
        <c:scaling>
          <c:orientation val="minMax"/>
        </c:scaling>
        <c:delete val="0"/>
        <c:axPos val="l"/>
        <c:title>
          <c:tx>
            <c:rich>
              <a:bodyPr rot="-5400000" vert="horz"/>
              <a:lstStyle/>
              <a:p>
                <a:pPr>
                  <a:defRPr/>
                </a:pPr>
                <a:r>
                  <a:rPr lang="en-GB"/>
                  <a:t>kt milled</a:t>
                </a:r>
              </a:p>
            </c:rich>
          </c:tx>
          <c:layout>
            <c:manualLayout>
              <c:xMode val="edge"/>
              <c:yMode val="edge"/>
              <c:x val="0"/>
              <c:y val="0.19236524473733299"/>
            </c:manualLayout>
          </c:layout>
          <c:overlay val="0"/>
        </c:title>
        <c:numFmt formatCode="_(* #,##0_);_(* \(#,##0\);_(* &quot;-&quot;??_);_(@_)" sourceLinked="1"/>
        <c:majorTickMark val="none"/>
        <c:minorTickMark val="none"/>
        <c:tickLblPos val="nextTo"/>
        <c:spPr>
          <a:ln>
            <a:noFill/>
          </a:ln>
        </c:spPr>
        <c:crossAx val="201483392"/>
        <c:crosses val="autoZero"/>
        <c:crossBetween val="between"/>
        <c:majorUnit val="200"/>
      </c:valAx>
      <c:valAx>
        <c:axId val="201487104"/>
        <c:scaling>
          <c:orientation val="minMax"/>
        </c:scaling>
        <c:delete val="0"/>
        <c:axPos val="r"/>
        <c:title>
          <c:tx>
            <c:rich>
              <a:bodyPr rot="-5400000" vert="horz"/>
              <a:lstStyle/>
              <a:p>
                <a:pPr>
                  <a:defRPr/>
                </a:pPr>
                <a:r>
                  <a:rPr lang="en-GB" smtClean="0"/>
                  <a:t>g/t</a:t>
                </a:r>
                <a:endParaRPr lang="en-GB" dirty="0"/>
              </a:p>
            </c:rich>
          </c:tx>
          <c:layout>
            <c:manualLayout>
              <c:xMode val="edge"/>
              <c:yMode val="edge"/>
              <c:x val="0.93051593889163398"/>
              <c:y val="0.31536492626937002"/>
            </c:manualLayout>
          </c:layout>
          <c:overlay val="0"/>
        </c:title>
        <c:numFmt formatCode="#,##0.0" sourceLinked="0"/>
        <c:majorTickMark val="none"/>
        <c:minorTickMark val="none"/>
        <c:tickLblPos val="nextTo"/>
        <c:spPr>
          <a:ln>
            <a:noFill/>
          </a:ln>
        </c:spPr>
        <c:crossAx val="201489024"/>
        <c:crosses val="max"/>
        <c:crossBetween val="between"/>
      </c:valAx>
      <c:catAx>
        <c:axId val="201489024"/>
        <c:scaling>
          <c:orientation val="minMax"/>
        </c:scaling>
        <c:delete val="1"/>
        <c:axPos val="b"/>
        <c:numFmt formatCode="General" sourceLinked="1"/>
        <c:majorTickMark val="out"/>
        <c:minorTickMark val="none"/>
        <c:tickLblPos val="none"/>
        <c:crossAx val="201487104"/>
        <c:crosses val="autoZero"/>
        <c:auto val="1"/>
        <c:lblAlgn val="ctr"/>
        <c:lblOffset val="100"/>
        <c:noMultiLvlLbl val="0"/>
      </c:catAx>
    </c:plotArea>
    <c:legend>
      <c:legendPos val="b"/>
      <c:layout>
        <c:manualLayout>
          <c:xMode val="edge"/>
          <c:yMode val="edge"/>
          <c:x val="0"/>
          <c:y val="0.82833579611070296"/>
          <c:w val="1"/>
          <c:h val="0.17166420388929801"/>
        </c:manualLayout>
      </c:layout>
      <c:overlay val="0"/>
    </c:legend>
    <c:plotVisOnly val="1"/>
    <c:dispBlanksAs val="gap"/>
    <c:showDLblsOverMax val="0"/>
  </c:chart>
  <c:txPr>
    <a:bodyPr/>
    <a:lstStyle/>
    <a:p>
      <a:pPr>
        <a:defRPr sz="7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Evander 8 Shaft - grade &amp; waste tonnage profile</a:t>
            </a:r>
          </a:p>
        </c:rich>
      </c:tx>
      <c:layout>
        <c:manualLayout>
          <c:xMode val="edge"/>
          <c:yMode val="edge"/>
          <c:x val="1.3591827154929315E-4"/>
          <c:y val="2.1044363838823372E-2"/>
        </c:manualLayout>
      </c:layout>
      <c:overlay val="0"/>
    </c:title>
    <c:autoTitleDeleted val="0"/>
    <c:plotArea>
      <c:layout/>
      <c:barChart>
        <c:barDir val="col"/>
        <c:grouping val="clustered"/>
        <c:varyColors val="0"/>
        <c:ser>
          <c:idx val="3"/>
          <c:order val="2"/>
          <c:tx>
            <c:v>Waste tonnes</c:v>
          </c:tx>
          <c:spPr>
            <a:solidFill>
              <a:schemeClr val="accent6">
                <a:lumMod val="75000"/>
              </a:schemeClr>
            </a:solidFill>
          </c:spPr>
          <c:invertIfNegative val="0"/>
          <c:val>
            <c:numRef>
              <c:f>Sheet3!$C$6:$T$6</c:f>
              <c:numCache>
                <c:formatCode>_ * #,##0_ ;_ * \-#,##0_ ;_ * "-"??_ ;_ @_ </c:formatCode>
                <c:ptCount val="18"/>
                <c:pt idx="0">
                  <c:v>5466</c:v>
                </c:pt>
                <c:pt idx="1">
                  <c:v>6453</c:v>
                </c:pt>
                <c:pt idx="2">
                  <c:v>8806</c:v>
                </c:pt>
                <c:pt idx="3">
                  <c:v>6964</c:v>
                </c:pt>
                <c:pt idx="4">
                  <c:v>8658</c:v>
                </c:pt>
                <c:pt idx="5">
                  <c:v>7643</c:v>
                </c:pt>
                <c:pt idx="6">
                  <c:v>7417</c:v>
                </c:pt>
                <c:pt idx="7">
                  <c:v>8203</c:v>
                </c:pt>
                <c:pt idx="8">
                  <c:v>9366</c:v>
                </c:pt>
                <c:pt idx="9">
                  <c:v>7853</c:v>
                </c:pt>
                <c:pt idx="10">
                  <c:v>8504</c:v>
                </c:pt>
                <c:pt idx="11">
                  <c:v>7512</c:v>
                </c:pt>
                <c:pt idx="12">
                  <c:v>7168</c:v>
                </c:pt>
                <c:pt idx="13">
                  <c:v>9062</c:v>
                </c:pt>
                <c:pt idx="14">
                  <c:v>8867</c:v>
                </c:pt>
                <c:pt idx="15">
                  <c:v>7399</c:v>
                </c:pt>
                <c:pt idx="16">
                  <c:v>8644</c:v>
                </c:pt>
                <c:pt idx="17">
                  <c:v>8234</c:v>
                </c:pt>
              </c:numCache>
            </c:numRef>
          </c:val>
        </c:ser>
        <c:dLbls>
          <c:showLegendKey val="0"/>
          <c:showVal val="0"/>
          <c:showCatName val="0"/>
          <c:showSerName val="0"/>
          <c:showPercent val="0"/>
          <c:showBubbleSize val="0"/>
        </c:dLbls>
        <c:gapWidth val="150"/>
        <c:axId val="133819008"/>
        <c:axId val="133817088"/>
      </c:barChart>
      <c:lineChart>
        <c:grouping val="standard"/>
        <c:varyColors val="0"/>
        <c:ser>
          <c:idx val="1"/>
          <c:order val="0"/>
          <c:tx>
            <c:v>Face Grade (g/t)</c:v>
          </c:tx>
          <c:cat>
            <c:strRef>
              <c:f>Sheet3!$C$3:$T$3</c:f>
              <c:strCache>
                <c:ptCount val="18"/>
                <c:pt idx="5">
                  <c:v>June 2014</c:v>
                </c:pt>
                <c:pt idx="11">
                  <c:v>Dec 2014</c:v>
                </c:pt>
                <c:pt idx="17">
                  <c:v>June 2015</c:v>
                </c:pt>
              </c:strCache>
            </c:strRef>
          </c:cat>
          <c:val>
            <c:numRef>
              <c:f>Sheet3!$C$5:$T$5</c:f>
              <c:numCache>
                <c:formatCode>0.00</c:formatCode>
                <c:ptCount val="18"/>
                <c:pt idx="0">
                  <c:v>11.413103448375141</c:v>
                </c:pt>
                <c:pt idx="1">
                  <c:v>10.90797810198459</c:v>
                </c:pt>
                <c:pt idx="2">
                  <c:v>10.777141676866139</c:v>
                </c:pt>
                <c:pt idx="3">
                  <c:v>10.419253908468283</c:v>
                </c:pt>
                <c:pt idx="4">
                  <c:v>10.474858406532315</c:v>
                </c:pt>
                <c:pt idx="5">
                  <c:v>10.873681629537401</c:v>
                </c:pt>
                <c:pt idx="6">
                  <c:v>8.1183216172398129</c:v>
                </c:pt>
                <c:pt idx="7">
                  <c:v>7.6623933543470484</c:v>
                </c:pt>
                <c:pt idx="8">
                  <c:v>7.5981827939249333</c:v>
                </c:pt>
                <c:pt idx="9">
                  <c:v>7.0107475433216022</c:v>
                </c:pt>
                <c:pt idx="10">
                  <c:v>7.4491416413032736</c:v>
                </c:pt>
                <c:pt idx="11">
                  <c:v>9.3830804137086261</c:v>
                </c:pt>
                <c:pt idx="12">
                  <c:v>9.6930366627640314</c:v>
                </c:pt>
                <c:pt idx="13">
                  <c:v>11.829939528579128</c:v>
                </c:pt>
                <c:pt idx="14">
                  <c:v>12.941058037873331</c:v>
                </c:pt>
                <c:pt idx="15">
                  <c:v>14.365580348555376</c:v>
                </c:pt>
                <c:pt idx="16">
                  <c:v>15.237847029856455</c:v>
                </c:pt>
                <c:pt idx="17">
                  <c:v>15.545478464714241</c:v>
                </c:pt>
              </c:numCache>
            </c:numRef>
          </c:val>
          <c:smooth val="0"/>
        </c:ser>
        <c:ser>
          <c:idx val="2"/>
          <c:order val="1"/>
          <c:tx>
            <c:v>Ave.Mining Grade (g/t)</c:v>
          </c:tx>
          <c:cat>
            <c:strRef>
              <c:f>Sheet3!$C$3:$T$3</c:f>
              <c:strCache>
                <c:ptCount val="18"/>
                <c:pt idx="5">
                  <c:v>June 2014</c:v>
                </c:pt>
                <c:pt idx="11">
                  <c:v>Dec 2014</c:v>
                </c:pt>
                <c:pt idx="17">
                  <c:v>June 2015</c:v>
                </c:pt>
              </c:strCache>
            </c:strRef>
          </c:cat>
          <c:val>
            <c:numRef>
              <c:f>Sheet3!$C$9:$T$9</c:f>
              <c:numCache>
                <c:formatCode>0.0</c:formatCode>
                <c:ptCount val="18"/>
                <c:pt idx="0">
                  <c:v>7.4192636161353365</c:v>
                </c:pt>
                <c:pt idx="1">
                  <c:v>7.1694404104818936</c:v>
                </c:pt>
                <c:pt idx="2">
                  <c:v>6.6890116412082055</c:v>
                </c:pt>
                <c:pt idx="3">
                  <c:v>6.5633468904019789</c:v>
                </c:pt>
                <c:pt idx="4">
                  <c:v>6.5417453646475439</c:v>
                </c:pt>
                <c:pt idx="5">
                  <c:v>6.9737383614378547</c:v>
                </c:pt>
                <c:pt idx="6">
                  <c:v>5.398110858039801</c:v>
                </c:pt>
                <c:pt idx="7">
                  <c:v>5.0398987550855239</c:v>
                </c:pt>
                <c:pt idx="8">
                  <c:v>4.8376449294757826</c:v>
                </c:pt>
                <c:pt idx="9">
                  <c:v>4.6739946586012628</c:v>
                </c:pt>
                <c:pt idx="10">
                  <c:v>4.903452768607659</c:v>
                </c:pt>
                <c:pt idx="11">
                  <c:v>6.2696698107620161</c:v>
                </c:pt>
                <c:pt idx="12">
                  <c:v>6.2306199810155363</c:v>
                </c:pt>
                <c:pt idx="13">
                  <c:v>7.5333991061891572</c:v>
                </c:pt>
                <c:pt idx="14">
                  <c:v>8.3163831758910813</c:v>
                </c:pt>
                <c:pt idx="15">
                  <c:v>9.0980081171234755</c:v>
                </c:pt>
                <c:pt idx="16">
                  <c:v>9.7436882231439697</c:v>
                </c:pt>
                <c:pt idx="17">
                  <c:v>10.068423363183991</c:v>
                </c:pt>
              </c:numCache>
            </c:numRef>
          </c:val>
          <c:smooth val="0"/>
        </c:ser>
        <c:dLbls>
          <c:showLegendKey val="0"/>
          <c:showVal val="0"/>
          <c:showCatName val="0"/>
          <c:showSerName val="0"/>
          <c:showPercent val="0"/>
          <c:showBubbleSize val="0"/>
        </c:dLbls>
        <c:marker val="1"/>
        <c:smooth val="0"/>
        <c:axId val="133813376"/>
        <c:axId val="133814912"/>
      </c:lineChart>
      <c:catAx>
        <c:axId val="133813376"/>
        <c:scaling>
          <c:orientation val="minMax"/>
        </c:scaling>
        <c:delete val="0"/>
        <c:axPos val="b"/>
        <c:majorGridlines>
          <c:spPr>
            <a:ln>
              <a:noFill/>
            </a:ln>
          </c:spPr>
        </c:majorGridlines>
        <c:majorTickMark val="in"/>
        <c:minorTickMark val="none"/>
        <c:tickLblPos val="nextTo"/>
        <c:crossAx val="133814912"/>
        <c:crosses val="autoZero"/>
        <c:auto val="1"/>
        <c:lblAlgn val="ctr"/>
        <c:lblOffset val="100"/>
        <c:tickLblSkip val="1"/>
        <c:tickMarkSkip val="6"/>
        <c:noMultiLvlLbl val="0"/>
      </c:catAx>
      <c:valAx>
        <c:axId val="133814912"/>
        <c:scaling>
          <c:orientation val="minMax"/>
          <c:max val="16"/>
        </c:scaling>
        <c:delete val="0"/>
        <c:axPos val="l"/>
        <c:majorGridlines/>
        <c:title>
          <c:tx>
            <c:rich>
              <a:bodyPr rot="-5400000" vert="horz"/>
              <a:lstStyle/>
              <a:p>
                <a:pPr>
                  <a:defRPr/>
                </a:pPr>
                <a:r>
                  <a:rPr lang="en-US"/>
                  <a:t>Grade (g/t)</a:t>
                </a:r>
              </a:p>
            </c:rich>
          </c:tx>
          <c:layout>
            <c:manualLayout>
              <c:xMode val="edge"/>
              <c:yMode val="edge"/>
              <c:x val="5.3850296176628969E-3"/>
              <c:y val="0.36204928071741432"/>
            </c:manualLayout>
          </c:layout>
          <c:overlay val="0"/>
        </c:title>
        <c:numFmt formatCode="0" sourceLinked="0"/>
        <c:majorTickMark val="out"/>
        <c:minorTickMark val="none"/>
        <c:tickLblPos val="nextTo"/>
        <c:crossAx val="133813376"/>
        <c:crosses val="autoZero"/>
        <c:crossBetween val="between"/>
      </c:valAx>
      <c:valAx>
        <c:axId val="133817088"/>
        <c:scaling>
          <c:orientation val="minMax"/>
          <c:max val="30000"/>
        </c:scaling>
        <c:delete val="0"/>
        <c:axPos val="r"/>
        <c:title>
          <c:tx>
            <c:rich>
              <a:bodyPr rot="-5400000" vert="horz"/>
              <a:lstStyle/>
              <a:p>
                <a:pPr>
                  <a:defRPr/>
                </a:pPr>
                <a:r>
                  <a:rPr lang="en-US"/>
                  <a:t>Waste</a:t>
                </a:r>
                <a:r>
                  <a:rPr lang="en-US" baseline="0"/>
                  <a:t> t</a:t>
                </a:r>
                <a:r>
                  <a:rPr lang="en-US"/>
                  <a:t>onnes </a:t>
                </a:r>
              </a:p>
            </c:rich>
          </c:tx>
          <c:layout/>
          <c:overlay val="0"/>
        </c:title>
        <c:numFmt formatCode="0" sourceLinked="0"/>
        <c:majorTickMark val="out"/>
        <c:minorTickMark val="none"/>
        <c:tickLblPos val="nextTo"/>
        <c:crossAx val="133819008"/>
        <c:crosses val="max"/>
        <c:crossBetween val="between"/>
        <c:majorUnit val="5000"/>
      </c:valAx>
      <c:catAx>
        <c:axId val="133819008"/>
        <c:scaling>
          <c:orientation val="minMax"/>
        </c:scaling>
        <c:delete val="1"/>
        <c:axPos val="b"/>
        <c:majorTickMark val="out"/>
        <c:minorTickMark val="none"/>
        <c:tickLblPos val="nextTo"/>
        <c:crossAx val="133817088"/>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012040776831258E-2"/>
          <c:y val="9.0509951052325552E-2"/>
          <c:w val="0.91996778583741601"/>
          <c:h val="0.63783161318142212"/>
        </c:manualLayout>
      </c:layout>
      <c:barChart>
        <c:barDir val="col"/>
        <c:grouping val="clustered"/>
        <c:varyColors val="0"/>
        <c:ser>
          <c:idx val="0"/>
          <c:order val="0"/>
          <c:tx>
            <c:strRef>
              <c:f>Sheet1!$B$1</c:f>
              <c:strCache>
                <c:ptCount val="1"/>
                <c:pt idx="0">
                  <c:v>Column1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2011</c:v>
                </c:pt>
                <c:pt idx="1">
                  <c:v>2012</c:v>
                </c:pt>
                <c:pt idx="2">
                  <c:v>2013</c:v>
                </c:pt>
                <c:pt idx="3">
                  <c:v>2014</c:v>
                </c:pt>
              </c:numCache>
            </c:numRef>
          </c:cat>
          <c:val>
            <c:numRef>
              <c:f>Sheet1!$B$2:$B$5</c:f>
              <c:numCache>
                <c:formatCode>#,##0</c:formatCode>
                <c:ptCount val="4"/>
                <c:pt idx="0">
                  <c:v>92043</c:v>
                </c:pt>
                <c:pt idx="1">
                  <c:v>94449</c:v>
                </c:pt>
                <c:pt idx="2">
                  <c:v>130493</c:v>
                </c:pt>
                <c:pt idx="3">
                  <c:v>188179</c:v>
                </c:pt>
              </c:numCache>
            </c:numRef>
          </c:val>
        </c:ser>
        <c:dLbls>
          <c:showLegendKey val="0"/>
          <c:showVal val="0"/>
          <c:showCatName val="0"/>
          <c:showSerName val="0"/>
          <c:showPercent val="0"/>
          <c:showBubbleSize val="0"/>
        </c:dLbls>
        <c:gapWidth val="80"/>
        <c:axId val="47807488"/>
        <c:axId val="47813376"/>
      </c:barChart>
      <c:catAx>
        <c:axId val="4780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13376"/>
        <c:crosses val="autoZero"/>
        <c:auto val="1"/>
        <c:lblAlgn val="ctr"/>
        <c:lblOffset val="100"/>
        <c:noMultiLvlLbl val="0"/>
      </c:catAx>
      <c:valAx>
        <c:axId val="47813376"/>
        <c:scaling>
          <c:orientation val="minMax"/>
          <c:max val="200000"/>
        </c:scaling>
        <c:delete val="0"/>
        <c:axPos val="l"/>
        <c:majorGridlines>
          <c:spPr>
            <a:ln w="15875" cap="rnd" cmpd="sng" algn="ctr">
              <a:solidFill>
                <a:schemeClr val="tx1">
                  <a:lumMod val="15000"/>
                  <a:lumOff val="85000"/>
                </a:schemeClr>
              </a:solidFill>
              <a:prstDash val="sysDot"/>
              <a:round/>
            </a:ln>
            <a:effectLst/>
          </c:spPr>
        </c:majorGridlines>
        <c:title>
          <c:tx>
            <c:rich>
              <a:bodyPr rot="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r>
                  <a:rPr lang="en-ZA" sz="1200" dirty="0" err="1" smtClean="0"/>
                  <a:t>oz</a:t>
                </a:r>
                <a:endParaRPr lang="en-ZA" sz="1200" dirty="0" smtClean="0"/>
              </a:p>
            </c:rich>
          </c:tx>
          <c:layout>
            <c:manualLayout>
              <c:xMode val="edge"/>
              <c:yMode val="edge"/>
              <c:x val="3.4076858843641027E-2"/>
              <c:y val="2.8392765786671981E-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807488"/>
        <c:crosses val="autoZero"/>
        <c:crossBetween val="between"/>
        <c:majorUnit val="40000"/>
      </c:valAx>
      <c:spPr>
        <a:noFill/>
        <a:ln>
          <a:noFill/>
        </a:ln>
        <a:effectLst/>
      </c:spPr>
    </c:plotArea>
    <c:plotVisOnly val="1"/>
    <c:dispBlanksAs val="gap"/>
    <c:showDLblsOverMax val="0"/>
  </c:chart>
  <c:spPr>
    <a:noFill/>
    <a:ln>
      <a:noFill/>
    </a:ln>
    <a:effectLst/>
  </c:spPr>
  <c:txPr>
    <a:bodyPr/>
    <a:lstStyle/>
    <a:p>
      <a:pPr>
        <a:lnSpc>
          <a:spcPct val="120000"/>
        </a:lnSpc>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012040776831258E-2"/>
          <c:y val="9.0509951052325552E-2"/>
          <c:w val="0.91996778583741601"/>
          <c:h val="0.63783161318142212"/>
        </c:manualLayout>
      </c:layout>
      <c:barChart>
        <c:barDir val="col"/>
        <c:grouping val="clustered"/>
        <c:varyColors val="0"/>
        <c:ser>
          <c:idx val="0"/>
          <c:order val="0"/>
          <c:tx>
            <c:strRef>
              <c:f>Sheet1!$B$1</c:f>
              <c:strCache>
                <c:ptCount val="1"/>
                <c:pt idx="0">
                  <c:v>Column1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2011</c:v>
                </c:pt>
                <c:pt idx="1">
                  <c:v>2012</c:v>
                </c:pt>
                <c:pt idx="2">
                  <c:v>2013</c:v>
                </c:pt>
                <c:pt idx="3">
                  <c:v>2014</c:v>
                </c:pt>
              </c:numCache>
            </c:numRef>
          </c:cat>
          <c:val>
            <c:numRef>
              <c:f>Sheet1!$B$2:$B$5</c:f>
              <c:numCache>
                <c:formatCode>#,##0</c:formatCode>
                <c:ptCount val="4"/>
                <c:pt idx="0">
                  <c:v>781</c:v>
                </c:pt>
                <c:pt idx="1">
                  <c:v>776</c:v>
                </c:pt>
                <c:pt idx="2">
                  <c:v>815</c:v>
                </c:pt>
                <c:pt idx="3">
                  <c:v>897</c:v>
                </c:pt>
              </c:numCache>
            </c:numRef>
          </c:val>
        </c:ser>
        <c:dLbls>
          <c:showLegendKey val="0"/>
          <c:showVal val="0"/>
          <c:showCatName val="0"/>
          <c:showSerName val="0"/>
          <c:showPercent val="0"/>
          <c:showBubbleSize val="0"/>
        </c:dLbls>
        <c:gapWidth val="80"/>
        <c:axId val="47695360"/>
        <c:axId val="47696896"/>
      </c:barChart>
      <c:catAx>
        <c:axId val="4769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696896"/>
        <c:crosses val="autoZero"/>
        <c:auto val="1"/>
        <c:lblAlgn val="ctr"/>
        <c:lblOffset val="100"/>
        <c:noMultiLvlLbl val="0"/>
      </c:catAx>
      <c:valAx>
        <c:axId val="47696896"/>
        <c:scaling>
          <c:orientation val="minMax"/>
          <c:max val="1000"/>
        </c:scaling>
        <c:delete val="0"/>
        <c:axPos val="l"/>
        <c:majorGridlines>
          <c:spPr>
            <a:ln w="15875" cap="rnd" cmpd="sng" algn="ctr">
              <a:solidFill>
                <a:schemeClr val="tx1">
                  <a:lumMod val="15000"/>
                  <a:lumOff val="85000"/>
                </a:schemeClr>
              </a:solidFill>
              <a:prstDash val="sysDot"/>
              <a:round/>
            </a:ln>
            <a:effectLst/>
          </c:spPr>
        </c:majorGridlines>
        <c:title>
          <c:tx>
            <c:rich>
              <a:bodyPr rot="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r>
                  <a:rPr lang="en-ZA" sz="1200" dirty="0" smtClean="0"/>
                  <a:t>USD/t</a:t>
                </a:r>
              </a:p>
            </c:rich>
          </c:tx>
          <c:layout>
            <c:manualLayout>
              <c:xMode val="edge"/>
              <c:yMode val="edge"/>
              <c:x val="1.363199787837194E-3"/>
              <c:y val="2.3047433093375595E-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695360"/>
        <c:crosses val="autoZero"/>
        <c:crossBetween val="between"/>
        <c:majorUnit val="200"/>
      </c:valAx>
      <c:spPr>
        <a:noFill/>
        <a:ln>
          <a:noFill/>
        </a:ln>
        <a:effectLst/>
      </c:spPr>
    </c:plotArea>
    <c:plotVisOnly val="1"/>
    <c:dispBlanksAs val="gap"/>
    <c:showDLblsOverMax val="0"/>
  </c:chart>
  <c:spPr>
    <a:noFill/>
    <a:ln>
      <a:noFill/>
    </a:ln>
    <a:effectLst/>
  </c:spPr>
  <c:txPr>
    <a:bodyPr/>
    <a:lstStyle/>
    <a:p>
      <a:pPr>
        <a:lnSpc>
          <a:spcPct val="120000"/>
        </a:lnSpc>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77088801399823"/>
          <c:y val="8.9020483649438528E-2"/>
          <c:w val="0.70849256342957134"/>
          <c:h val="0.50882377693637837"/>
        </c:manualLayout>
      </c:layout>
      <c:lineChart>
        <c:grouping val="standard"/>
        <c:varyColors val="0"/>
        <c:ser>
          <c:idx val="0"/>
          <c:order val="0"/>
          <c:tx>
            <c:strRef>
              <c:f>Sheet1!$B$1</c:f>
              <c:strCache>
                <c:ptCount val="1"/>
                <c:pt idx="0">
                  <c:v>Average gold price received</c:v>
                </c:pt>
              </c:strCache>
            </c:strRef>
          </c:tx>
          <c:spPr>
            <a:ln w="28575" cap="rnd">
              <a:solidFill>
                <a:schemeClr val="accent1"/>
              </a:solidFill>
              <a:round/>
            </a:ln>
            <a:effectLst/>
          </c:spPr>
          <c:marker>
            <c:symbol val="none"/>
          </c:marker>
          <c:cat>
            <c:numRef>
              <c:f>Sheet1!$A$2:$A$5</c:f>
              <c:numCache>
                <c:formatCode>General</c:formatCode>
                <c:ptCount val="4"/>
                <c:pt idx="0">
                  <c:v>2011</c:v>
                </c:pt>
                <c:pt idx="1">
                  <c:v>2012</c:v>
                </c:pt>
                <c:pt idx="2">
                  <c:v>2013</c:v>
                </c:pt>
                <c:pt idx="3">
                  <c:v>2014</c:v>
                </c:pt>
              </c:numCache>
            </c:numRef>
          </c:cat>
          <c:val>
            <c:numRef>
              <c:f>Sheet1!$B$2:$B$5</c:f>
              <c:numCache>
                <c:formatCode>#,##0</c:formatCode>
                <c:ptCount val="4"/>
                <c:pt idx="0">
                  <c:v>1366</c:v>
                </c:pt>
                <c:pt idx="1">
                  <c:v>1694.4892627798811</c:v>
                </c:pt>
                <c:pt idx="2">
                  <c:v>1552.7852348956646</c:v>
                </c:pt>
                <c:pt idx="3">
                  <c:v>1302.5442838145357</c:v>
                </c:pt>
              </c:numCache>
            </c:numRef>
          </c:val>
          <c:smooth val="0"/>
        </c:ser>
        <c:ser>
          <c:idx val="1"/>
          <c:order val="1"/>
          <c:tx>
            <c:strRef>
              <c:f>Sheet1!$C$1</c:f>
              <c:strCache>
                <c:ptCount val="1"/>
                <c:pt idx="0">
                  <c:v>Cash cost</c:v>
                </c:pt>
              </c:strCache>
            </c:strRef>
          </c:tx>
          <c:spPr>
            <a:ln w="28575" cap="rnd">
              <a:solidFill>
                <a:schemeClr val="accent2"/>
              </a:solidFill>
              <a:round/>
            </a:ln>
            <a:effectLst/>
          </c:spPr>
          <c:marker>
            <c:symbol val="none"/>
          </c:marker>
          <c:cat>
            <c:numRef>
              <c:f>Sheet1!$A$2:$A$5</c:f>
              <c:numCache>
                <c:formatCode>General</c:formatCode>
                <c:ptCount val="4"/>
                <c:pt idx="0">
                  <c:v>2011</c:v>
                </c:pt>
                <c:pt idx="1">
                  <c:v>2012</c:v>
                </c:pt>
                <c:pt idx="2">
                  <c:v>2013</c:v>
                </c:pt>
                <c:pt idx="3">
                  <c:v>2014</c:v>
                </c:pt>
              </c:numCache>
            </c:numRef>
          </c:cat>
          <c:val>
            <c:numRef>
              <c:f>Sheet1!$C$2:$C$5</c:f>
              <c:numCache>
                <c:formatCode>#,##0</c:formatCode>
                <c:ptCount val="4"/>
                <c:pt idx="0">
                  <c:v>781.00946995785807</c:v>
                </c:pt>
                <c:pt idx="1">
                  <c:v>776.01750038850105</c:v>
                </c:pt>
                <c:pt idx="2">
                  <c:v>815.23399808811735</c:v>
                </c:pt>
                <c:pt idx="3">
                  <c:v>896.57222238675445</c:v>
                </c:pt>
              </c:numCache>
            </c:numRef>
          </c:val>
          <c:smooth val="0"/>
        </c:ser>
        <c:ser>
          <c:idx val="2"/>
          <c:order val="2"/>
          <c:tx>
            <c:strRef>
              <c:f>Sheet1!$D$1</c:f>
              <c:strCache>
                <c:ptCount val="1"/>
                <c:pt idx="0">
                  <c:v>All-in sustaining cash costs</c:v>
                </c:pt>
              </c:strCache>
            </c:strRef>
          </c:tx>
          <c:spPr>
            <a:ln w="28575" cap="rnd">
              <a:solidFill>
                <a:schemeClr val="accent3"/>
              </a:solidFill>
              <a:round/>
            </a:ln>
            <a:effectLst/>
          </c:spPr>
          <c:marker>
            <c:symbol val="none"/>
          </c:marker>
          <c:cat>
            <c:numRef>
              <c:f>Sheet1!$A$2:$A$5</c:f>
              <c:numCache>
                <c:formatCode>General</c:formatCode>
                <c:ptCount val="4"/>
                <c:pt idx="0">
                  <c:v>2011</c:v>
                </c:pt>
                <c:pt idx="1">
                  <c:v>2012</c:v>
                </c:pt>
                <c:pt idx="2">
                  <c:v>2013</c:v>
                </c:pt>
                <c:pt idx="3">
                  <c:v>2014</c:v>
                </c:pt>
              </c:numCache>
            </c:numRef>
          </c:cat>
          <c:val>
            <c:numRef>
              <c:f>Sheet1!$D$2:$D$5</c:f>
              <c:numCache>
                <c:formatCode>#,##0</c:formatCode>
                <c:ptCount val="4"/>
                <c:pt idx="0">
                  <c:v>967.91637824311624</c:v>
                </c:pt>
                <c:pt idx="1">
                  <c:v>990.49376860493737</c:v>
                </c:pt>
                <c:pt idx="2">
                  <c:v>991.75299238812818</c:v>
                </c:pt>
                <c:pt idx="3">
                  <c:v>1048.8222634559197</c:v>
                </c:pt>
              </c:numCache>
            </c:numRef>
          </c:val>
          <c:smooth val="0"/>
        </c:ser>
        <c:ser>
          <c:idx val="3"/>
          <c:order val="3"/>
          <c:tx>
            <c:strRef>
              <c:f>Sheet1!$E$1</c:f>
              <c:strCache>
                <c:ptCount val="1"/>
                <c:pt idx="0">
                  <c:v>All-in costs</c:v>
                </c:pt>
              </c:strCache>
            </c:strRef>
          </c:tx>
          <c:spPr>
            <a:ln w="28575" cap="rnd">
              <a:solidFill>
                <a:schemeClr val="accent4"/>
              </a:solidFill>
              <a:round/>
            </a:ln>
            <a:effectLst/>
          </c:spPr>
          <c:marker>
            <c:symbol val="none"/>
          </c:marker>
          <c:cat>
            <c:numRef>
              <c:f>Sheet1!$A$2:$A$5</c:f>
              <c:numCache>
                <c:formatCode>General</c:formatCode>
                <c:ptCount val="4"/>
                <c:pt idx="0">
                  <c:v>2011</c:v>
                </c:pt>
                <c:pt idx="1">
                  <c:v>2012</c:v>
                </c:pt>
                <c:pt idx="2">
                  <c:v>2013</c:v>
                </c:pt>
                <c:pt idx="3">
                  <c:v>2014</c:v>
                </c:pt>
              </c:numCache>
            </c:numRef>
          </c:cat>
          <c:val>
            <c:numRef>
              <c:f>Sheet1!$E$2:$E$5</c:f>
              <c:numCache>
                <c:formatCode>#,##0</c:formatCode>
                <c:ptCount val="4"/>
                <c:pt idx="0">
                  <c:v>967.91637824311624</c:v>
                </c:pt>
                <c:pt idx="1">
                  <c:v>1066.3930094924071</c:v>
                </c:pt>
                <c:pt idx="2">
                  <c:v>1211.5477568977028</c:v>
                </c:pt>
                <c:pt idx="3">
                  <c:v>1123.9721120044981</c:v>
                </c:pt>
              </c:numCache>
            </c:numRef>
          </c:val>
          <c:smooth val="0"/>
        </c:ser>
        <c:dLbls>
          <c:showLegendKey val="0"/>
          <c:showVal val="0"/>
          <c:showCatName val="0"/>
          <c:showSerName val="0"/>
          <c:showPercent val="0"/>
          <c:showBubbleSize val="0"/>
        </c:dLbls>
        <c:marker val="1"/>
        <c:smooth val="0"/>
        <c:axId val="79062912"/>
        <c:axId val="79064448"/>
      </c:lineChart>
      <c:catAx>
        <c:axId val="7906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064448"/>
        <c:crosses val="autoZero"/>
        <c:auto val="1"/>
        <c:lblAlgn val="ctr"/>
        <c:lblOffset val="100"/>
        <c:noMultiLvlLbl val="0"/>
      </c:catAx>
      <c:valAx>
        <c:axId val="79064448"/>
        <c:scaling>
          <c:orientation val="minMax"/>
          <c:max val="1800"/>
        </c:scaling>
        <c:delete val="0"/>
        <c:axPos val="l"/>
        <c:majorGridlines>
          <c:spPr>
            <a:ln w="15875" cap="rnd"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dirty="0" smtClean="0"/>
                  <a:t>USD/</a:t>
                </a:r>
                <a:r>
                  <a:rPr lang="en-ZA" sz="1200" dirty="0" err="1" smtClean="0"/>
                  <a:t>oz</a:t>
                </a:r>
                <a:endParaRPr lang="en-ZA" sz="1200" dirty="0" smtClean="0"/>
              </a:p>
            </c:rich>
          </c:tx>
          <c:layout>
            <c:manualLayout>
              <c:xMode val="edge"/>
              <c:yMode val="edge"/>
              <c:x val="0.15732010061242344"/>
              <c:y val="0.27605955593401488"/>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062912"/>
        <c:crosses val="autoZero"/>
        <c:crossBetween val="between"/>
        <c:majorUnit val="300"/>
      </c:valAx>
      <c:dTable>
        <c:showHorzBorder val="1"/>
        <c:showVertBorder val="0"/>
        <c:showOutline val="0"/>
        <c:showKeys val="1"/>
        <c:spPr>
          <a:noFill/>
          <a:ln w="12700" cap="flat" cmpd="sng" algn="ctr">
            <a:solidFill>
              <a:schemeClr val="tx2"/>
            </a:solidFill>
            <a:round/>
          </a:ln>
          <a:effectLst/>
        </c:spPr>
        <c:txPr>
          <a:bodyPr rot="0" spcFirstLastPara="1" vertOverflow="ellipsis" vert="horz" wrap="square" anchor="ctr" anchorCtr="1"/>
          <a:lstStyle/>
          <a:p>
            <a:pPr rtl="0">
              <a:lnSpc>
                <a:spcPct val="110000"/>
              </a:lnSpc>
              <a:spcBef>
                <a:spcPts val="200"/>
              </a:spcBef>
              <a:spcAft>
                <a:spcPts val="200"/>
              </a:spcAft>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lnSpc>
          <a:spcPct val="120000"/>
        </a:lnSpc>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1"/>
    </mc:Choice>
    <mc:Fallback>
      <c:style val="1"/>
    </mc:Fallback>
  </mc:AlternateContent>
  <c:chart>
    <c:title>
      <c:layout>
        <c:manualLayout>
          <c:xMode val="edge"/>
          <c:yMode val="edge"/>
          <c:x val="0.37428813468774086"/>
          <c:y val="2.1220485860806979E-2"/>
        </c:manualLayout>
      </c:layout>
      <c:overlay val="0"/>
      <c:txPr>
        <a:bodyPr/>
        <a:lstStyle/>
        <a:p>
          <a:pPr>
            <a:defRPr>
              <a:solidFill>
                <a:schemeClr val="tx1">
                  <a:lumMod val="65000"/>
                  <a:lumOff val="35000"/>
                </a:schemeClr>
              </a:solidFill>
            </a:defRPr>
          </a:pPr>
          <a:endParaRPr lang="en-US"/>
        </a:p>
      </c:txPr>
    </c:title>
    <c:autoTitleDeleted val="0"/>
    <c:plotArea>
      <c:layout/>
      <c:barChart>
        <c:barDir val="col"/>
        <c:grouping val="clustered"/>
        <c:varyColors val="0"/>
        <c:ser>
          <c:idx val="0"/>
          <c:order val="0"/>
          <c:tx>
            <c:strRef>
              <c:f>Sheet1!$B$1</c:f>
              <c:strCache>
                <c:ptCount val="1"/>
                <c:pt idx="0">
                  <c:v>Dividend Yield</c:v>
                </c:pt>
              </c:strCache>
            </c:strRef>
          </c:tx>
          <c:invertIfNegative val="0"/>
          <c:dLbls>
            <c:txPr>
              <a:bodyPr/>
              <a:lstStyle/>
              <a:p>
                <a:pPr>
                  <a:defRPr sz="1100"/>
                </a:pPr>
                <a:endParaRPr lang="en-US"/>
              </a:p>
            </c:txPr>
            <c:showLegendKey val="0"/>
            <c:showVal val="1"/>
            <c:showCatName val="0"/>
            <c:showSerName val="0"/>
            <c:showPercent val="0"/>
            <c:showBubbleSize val="0"/>
            <c:showLeaderLines val="0"/>
          </c:dLbls>
          <c:cat>
            <c:strRef>
              <c:f>Sheet1!$A$2:$A$6</c:f>
              <c:strCache>
                <c:ptCount val="5"/>
                <c:pt idx="0">
                  <c:v>Pan African Resources</c:v>
                </c:pt>
                <c:pt idx="1">
                  <c:v>DRD Gold</c:v>
                </c:pt>
                <c:pt idx="2">
                  <c:v>African Barrick</c:v>
                </c:pt>
                <c:pt idx="3">
                  <c:v>Sibanye</c:v>
                </c:pt>
                <c:pt idx="4">
                  <c:v>Goldfields</c:v>
                </c:pt>
              </c:strCache>
            </c:strRef>
          </c:cat>
          <c:val>
            <c:numRef>
              <c:f>Sheet1!$B$2:$B$6</c:f>
              <c:numCache>
                <c:formatCode>0.0%</c:formatCode>
                <c:ptCount val="5"/>
                <c:pt idx="0">
                  <c:v>6.650943396226415E-2</c:v>
                </c:pt>
                <c:pt idx="1">
                  <c:v>9.3896713615023476E-3</c:v>
                </c:pt>
                <c:pt idx="2">
                  <c:v>1.0723586784455905E-2</c:v>
                </c:pt>
                <c:pt idx="3">
                  <c:v>4.0520984081041968E-2</c:v>
                </c:pt>
                <c:pt idx="4">
                  <c:v>7.5671585319712449E-3</c:v>
                </c:pt>
              </c:numCache>
            </c:numRef>
          </c:val>
        </c:ser>
        <c:dLbls>
          <c:showLegendKey val="0"/>
          <c:showVal val="0"/>
          <c:showCatName val="0"/>
          <c:showSerName val="0"/>
          <c:showPercent val="0"/>
          <c:showBubbleSize val="0"/>
        </c:dLbls>
        <c:gapWidth val="150"/>
        <c:axId val="79300864"/>
        <c:axId val="79306752"/>
      </c:barChart>
      <c:catAx>
        <c:axId val="79300864"/>
        <c:scaling>
          <c:orientation val="minMax"/>
        </c:scaling>
        <c:delete val="0"/>
        <c:axPos val="b"/>
        <c:majorTickMark val="out"/>
        <c:minorTickMark val="none"/>
        <c:tickLblPos val="nextTo"/>
        <c:txPr>
          <a:bodyPr/>
          <a:lstStyle/>
          <a:p>
            <a:pPr>
              <a:defRPr sz="1100"/>
            </a:pPr>
            <a:endParaRPr lang="en-US"/>
          </a:p>
        </c:txPr>
        <c:crossAx val="79306752"/>
        <c:crosses val="autoZero"/>
        <c:auto val="1"/>
        <c:lblAlgn val="ctr"/>
        <c:lblOffset val="100"/>
        <c:noMultiLvlLbl val="0"/>
      </c:catAx>
      <c:valAx>
        <c:axId val="79306752"/>
        <c:scaling>
          <c:orientation val="minMax"/>
          <c:max val="0.1"/>
          <c:min val="0"/>
        </c:scaling>
        <c:delete val="0"/>
        <c:axPos val="l"/>
        <c:majorGridlines/>
        <c:numFmt formatCode="0.0%" sourceLinked="1"/>
        <c:majorTickMark val="out"/>
        <c:minorTickMark val="none"/>
        <c:tickLblPos val="nextTo"/>
        <c:txPr>
          <a:bodyPr/>
          <a:lstStyle/>
          <a:p>
            <a:pPr>
              <a:defRPr sz="1100"/>
            </a:pPr>
            <a:endParaRPr lang="en-US"/>
          </a:p>
        </c:txPr>
        <c:crossAx val="79300864"/>
        <c:crosses val="autoZero"/>
        <c:crossBetween val="between"/>
        <c:majorUnit val="2.0000000000000004E-2"/>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73069549133521"/>
          <c:y val="0.15863382876176538"/>
          <c:w val="0.29138585856051835"/>
          <c:h val="0.57347459947091328"/>
        </c:manualLayout>
      </c:layout>
      <c:doughnutChart>
        <c:varyColors val="1"/>
        <c:ser>
          <c:idx val="0"/>
          <c:order val="0"/>
          <c:tx>
            <c:strRef>
              <c:f>Sheet1!$B$1</c:f>
              <c:strCache>
                <c:ptCount val="1"/>
                <c:pt idx="0">
                  <c:v>CASH COST BREAKDOWN</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chemeClr val="accent1">
                  <a:lumMod val="75000"/>
                </a:schemeClr>
              </a:solidFill>
              <a:ln w="19050">
                <a:noFill/>
              </a:ln>
              <a:effectLst/>
            </c:spPr>
          </c:dPt>
          <c:dPt>
            <c:idx val="7"/>
            <c:bubble3D val="0"/>
            <c:spPr>
              <a:solidFill>
                <a:schemeClr val="accent4">
                  <a:lumMod val="75000"/>
                </a:schemeClr>
              </a:solidFill>
              <a:ln w="19050">
                <a:noFill/>
              </a:ln>
              <a:effectLst/>
            </c:spPr>
          </c:dPt>
          <c:dPt>
            <c:idx val="8"/>
            <c:bubble3D val="0"/>
            <c:spPr>
              <a:solidFill>
                <a:schemeClr val="tx2"/>
              </a:solidFill>
              <a:ln w="19050">
                <a:noFill/>
              </a:ln>
              <a:effectLst/>
            </c:spPr>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Measured</c:v>
                </c:pt>
                <c:pt idx="1">
                  <c:v>Indicated</c:v>
                </c:pt>
                <c:pt idx="2">
                  <c:v>Inferred</c:v>
                </c:pt>
              </c:strCache>
            </c:strRef>
          </c:cat>
          <c:val>
            <c:numRef>
              <c:f>Sheet1!$B$2:$B$4</c:f>
              <c:numCache>
                <c:formatCode>#,##0.00</c:formatCode>
                <c:ptCount val="3"/>
                <c:pt idx="0">
                  <c:v>0.8</c:v>
                </c:pt>
                <c:pt idx="1">
                  <c:v>0.9</c:v>
                </c:pt>
                <c:pt idx="2">
                  <c:v>1.1000000000000001</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0"/>
          <c:y val="0.75696583689309371"/>
          <c:w val="0.56612146141468156"/>
          <c:h val="8.0931055171468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64207561167038"/>
          <c:y val="0.15863389637887232"/>
          <c:w val="0.29138585856051835"/>
          <c:h val="0.57347459947091328"/>
        </c:manualLayout>
      </c:layout>
      <c:doughnutChart>
        <c:varyColors val="1"/>
        <c:ser>
          <c:idx val="0"/>
          <c:order val="0"/>
          <c:tx>
            <c:strRef>
              <c:f>Sheet1!$B$1</c:f>
              <c:strCache>
                <c:ptCount val="1"/>
                <c:pt idx="0">
                  <c:v>Reserve</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chemeClr val="accent1">
                  <a:lumMod val="75000"/>
                </a:schemeClr>
              </a:solidFill>
              <a:ln w="19050">
                <a:noFill/>
              </a:ln>
              <a:effectLst/>
            </c:spPr>
          </c:dPt>
          <c:dPt>
            <c:idx val="7"/>
            <c:bubble3D val="0"/>
            <c:spPr>
              <a:solidFill>
                <a:schemeClr val="accent4">
                  <a:lumMod val="75000"/>
                </a:schemeClr>
              </a:solidFill>
              <a:ln w="19050">
                <a:noFill/>
              </a:ln>
              <a:effectLst/>
            </c:spPr>
          </c:dPt>
          <c:dPt>
            <c:idx val="8"/>
            <c:bubble3D val="0"/>
            <c:spPr>
              <a:solidFill>
                <a:schemeClr val="tx2"/>
              </a:solidFill>
              <a:ln w="19050">
                <a:noFill/>
              </a:ln>
              <a:effectLst/>
            </c:spPr>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Proved</c:v>
                </c:pt>
                <c:pt idx="1">
                  <c:v>Probable</c:v>
                </c:pt>
              </c:strCache>
            </c:strRef>
          </c:cat>
          <c:val>
            <c:numRef>
              <c:f>Sheet1!$B$2:$B$3</c:f>
              <c:numCache>
                <c:formatCode>#,##0.00</c:formatCode>
                <c:ptCount val="2"/>
                <c:pt idx="0">
                  <c:v>0.4</c:v>
                </c:pt>
                <c:pt idx="1">
                  <c:v>0.8</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6.2821051895176297E-2"/>
          <c:y val="0.74749612604283622"/>
          <c:w val="0.45233482122058127"/>
          <c:h val="8.0931055171468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012040776831258E-2"/>
          <c:y val="9.0509951052325552E-2"/>
          <c:w val="0.91996778583741601"/>
          <c:h val="0.63783161318142212"/>
        </c:manualLayout>
      </c:layout>
      <c:barChart>
        <c:barDir val="col"/>
        <c:grouping val="clustered"/>
        <c:varyColors val="0"/>
        <c:ser>
          <c:idx val="0"/>
          <c:order val="0"/>
          <c:tx>
            <c:strRef>
              <c:f>Sheet1!$B$1</c:f>
              <c:strCache>
                <c:ptCount val="1"/>
                <c:pt idx="0">
                  <c:v>Column1</c:v>
                </c:pt>
              </c:strCache>
            </c:strRef>
          </c:tx>
          <c:spPr>
            <a:solidFill>
              <a:schemeClr val="bg1">
                <a:lumMod val="50000"/>
              </a:schemeClr>
            </a:solidFill>
            <a:ln>
              <a:noFill/>
            </a:ln>
            <a:effectLst/>
          </c:spPr>
          <c:invertIfNegative val="0"/>
          <c:dLbls>
            <c:dLbl>
              <c:idx val="0"/>
              <c:layout>
                <c:manualLayout>
                  <c:x val="-2.8446660048525073E-3"/>
                  <c:y val="-2.1380909880847485E-2"/>
                </c:manualLayout>
              </c:layout>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2011</c:v>
                </c:pt>
                <c:pt idx="1">
                  <c:v>2012</c:v>
                </c:pt>
                <c:pt idx="2">
                  <c:v>2013</c:v>
                </c:pt>
                <c:pt idx="3">
                  <c:v>2014</c:v>
                </c:pt>
              </c:numCache>
            </c:numRef>
          </c:cat>
          <c:val>
            <c:numRef>
              <c:f>Sheet1!$B$2:$B$5</c:f>
              <c:numCache>
                <c:formatCode>0</c:formatCode>
                <c:ptCount val="4"/>
                <c:pt idx="0">
                  <c:v>781</c:v>
                </c:pt>
                <c:pt idx="1">
                  <c:v>776</c:v>
                </c:pt>
                <c:pt idx="2">
                  <c:v>815</c:v>
                </c:pt>
                <c:pt idx="3">
                  <c:v>740</c:v>
                </c:pt>
              </c:numCache>
            </c:numRef>
          </c:val>
        </c:ser>
        <c:dLbls>
          <c:showLegendKey val="0"/>
          <c:showVal val="0"/>
          <c:showCatName val="0"/>
          <c:showSerName val="0"/>
          <c:showPercent val="0"/>
          <c:showBubbleSize val="0"/>
        </c:dLbls>
        <c:gapWidth val="80"/>
        <c:axId val="195110400"/>
        <c:axId val="195111936"/>
      </c:barChart>
      <c:catAx>
        <c:axId val="19511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111936"/>
        <c:crosses val="autoZero"/>
        <c:auto val="1"/>
        <c:lblAlgn val="ctr"/>
        <c:lblOffset val="100"/>
        <c:noMultiLvlLbl val="0"/>
      </c:catAx>
      <c:valAx>
        <c:axId val="195111936"/>
        <c:scaling>
          <c:orientation val="minMax"/>
          <c:max val="1000"/>
          <c:min val="0"/>
        </c:scaling>
        <c:delete val="0"/>
        <c:axPos val="l"/>
        <c:majorGridlines>
          <c:spPr>
            <a:ln w="15875" cap="rnd" cmpd="sng" algn="ctr">
              <a:solidFill>
                <a:schemeClr val="tx1">
                  <a:lumMod val="15000"/>
                  <a:lumOff val="85000"/>
                </a:schemeClr>
              </a:solidFill>
              <a:prstDash val="sysDot"/>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95110400"/>
        <c:crosses val="autoZero"/>
        <c:crossBetween val="between"/>
        <c:majorUnit val="250"/>
      </c:valAx>
      <c:spPr>
        <a:noFill/>
        <a:ln>
          <a:noFill/>
        </a:ln>
        <a:effectLst/>
      </c:spPr>
    </c:plotArea>
    <c:plotVisOnly val="1"/>
    <c:dispBlanksAs val="gap"/>
    <c:showDLblsOverMax val="0"/>
  </c:chart>
  <c:spPr>
    <a:noFill/>
    <a:ln>
      <a:noFill/>
    </a:ln>
    <a:effectLst/>
  </c:spPr>
  <c:txPr>
    <a:bodyPr/>
    <a:lstStyle/>
    <a:p>
      <a:pPr>
        <a:lnSpc>
          <a:spcPct val="120000"/>
        </a:lnSpc>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012040776831258E-2"/>
          <c:y val="9.0509951052325552E-2"/>
          <c:w val="0.91996778583741601"/>
          <c:h val="0.63783161318142212"/>
        </c:manualLayout>
      </c:layout>
      <c:barChart>
        <c:barDir val="col"/>
        <c:grouping val="clustered"/>
        <c:varyColors val="0"/>
        <c:ser>
          <c:idx val="0"/>
          <c:order val="0"/>
          <c:tx>
            <c:strRef>
              <c:f>Sheet1!$B$1</c:f>
              <c:strCache>
                <c:ptCount val="1"/>
                <c:pt idx="0">
                  <c:v>Column1</c:v>
                </c:pt>
              </c:strCache>
            </c:strRef>
          </c:tx>
          <c:spPr>
            <a:solidFill>
              <a:schemeClr val="bg1">
                <a:lumMod val="50000"/>
              </a:schemeClr>
            </a:solidFill>
            <a:ln>
              <a:noFill/>
            </a:ln>
            <a:effectLst/>
          </c:spPr>
          <c:invertIfNegative val="0"/>
          <c:dLbls>
            <c:dLbl>
              <c:idx val="0"/>
              <c:layout>
                <c:manualLayout>
                  <c:x val="-2.8446660048525073E-3"/>
                  <c:y val="-2.1380909880847485E-2"/>
                </c:manualLayout>
              </c:layout>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2011</c:v>
                </c:pt>
                <c:pt idx="1">
                  <c:v>2012</c:v>
                </c:pt>
                <c:pt idx="2">
                  <c:v>2013</c:v>
                </c:pt>
                <c:pt idx="3">
                  <c:v>2014</c:v>
                </c:pt>
              </c:numCache>
            </c:numRef>
          </c:cat>
          <c:val>
            <c:numRef>
              <c:f>Sheet1!$B$2:$B$5</c:f>
              <c:numCache>
                <c:formatCode>0</c:formatCode>
                <c:ptCount val="4"/>
                <c:pt idx="0">
                  <c:v>92</c:v>
                </c:pt>
                <c:pt idx="1">
                  <c:v>94</c:v>
                </c:pt>
                <c:pt idx="2">
                  <c:v>96</c:v>
                </c:pt>
                <c:pt idx="3">
                  <c:v>112</c:v>
                </c:pt>
              </c:numCache>
            </c:numRef>
          </c:val>
        </c:ser>
        <c:dLbls>
          <c:showLegendKey val="0"/>
          <c:showVal val="0"/>
          <c:showCatName val="0"/>
          <c:showSerName val="0"/>
          <c:showPercent val="0"/>
          <c:showBubbleSize val="0"/>
        </c:dLbls>
        <c:gapWidth val="80"/>
        <c:axId val="199867008"/>
        <c:axId val="199872896"/>
      </c:barChart>
      <c:catAx>
        <c:axId val="19986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872896"/>
        <c:crosses val="autoZero"/>
        <c:auto val="1"/>
        <c:lblAlgn val="ctr"/>
        <c:lblOffset val="100"/>
        <c:noMultiLvlLbl val="0"/>
      </c:catAx>
      <c:valAx>
        <c:axId val="199872896"/>
        <c:scaling>
          <c:orientation val="minMax"/>
          <c:max val="120"/>
          <c:min val="0"/>
        </c:scaling>
        <c:delete val="0"/>
        <c:axPos val="l"/>
        <c:majorGridlines>
          <c:spPr>
            <a:ln w="15875" cap="rnd" cmpd="sng" algn="ctr">
              <a:solidFill>
                <a:schemeClr val="tx1">
                  <a:lumMod val="15000"/>
                  <a:lumOff val="85000"/>
                </a:schemeClr>
              </a:solidFill>
              <a:prstDash val="sysDot"/>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99867008"/>
        <c:crosses val="autoZero"/>
        <c:crossBetween val="between"/>
        <c:majorUnit val="40"/>
      </c:valAx>
      <c:spPr>
        <a:noFill/>
        <a:ln>
          <a:noFill/>
        </a:ln>
        <a:effectLst/>
      </c:spPr>
    </c:plotArea>
    <c:plotVisOnly val="1"/>
    <c:dispBlanksAs val="gap"/>
    <c:showDLblsOverMax val="0"/>
  </c:chart>
  <c:spPr>
    <a:noFill/>
    <a:ln>
      <a:noFill/>
    </a:ln>
    <a:effectLst/>
  </c:spPr>
  <c:txPr>
    <a:bodyPr/>
    <a:lstStyle/>
    <a:p>
      <a:pPr>
        <a:lnSpc>
          <a:spcPct val="120000"/>
        </a:lnSpc>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cdr:x>
      <cdr:y>0.26172</cdr:y>
    </cdr:from>
    <cdr:to>
      <cdr:x>0.0356</cdr:x>
      <cdr:y>0.63131</cdr:y>
    </cdr:to>
    <cdr:sp macro="" textlink="">
      <cdr:nvSpPr>
        <cdr:cNvPr id="2" name="TextBox 1"/>
        <cdr:cNvSpPr txBox="1"/>
      </cdr:nvSpPr>
      <cdr:spPr>
        <a:xfrm xmlns:a="http://schemas.openxmlformats.org/drawingml/2006/main">
          <a:off x="0" y="1433648"/>
          <a:ext cx="257175" cy="2024537"/>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marL="0" indent="0" algn="ctr"/>
          <a:r>
            <a:rPr lang="en-GB" sz="800" dirty="0" smtClean="0">
              <a:solidFill>
                <a:schemeClr val="tx1"/>
              </a:solidFill>
              <a:latin typeface="Arial" pitchFamily="34" charset="0"/>
              <a:ea typeface="+mn-ea"/>
              <a:cs typeface="Arial" pitchFamily="34" charset="0"/>
            </a:rPr>
            <a:t>EV / Reserves</a:t>
          </a:r>
          <a:endParaRPr lang="en-GB" sz="800" dirty="0">
            <a:solidFill>
              <a:schemeClr val="tx1"/>
            </a:solidFill>
            <a:latin typeface="Arial" pitchFamily="34" charset="0"/>
            <a:ea typeface="+mn-ea"/>
            <a:cs typeface="Arial" pitchFamily="34" charset="0"/>
          </a:endParaRPr>
        </a:p>
      </cdr:txBody>
    </cdr:sp>
  </cdr:relSizeAnchor>
  <cdr:relSizeAnchor xmlns:cdr="http://schemas.openxmlformats.org/drawingml/2006/chartDrawing">
    <cdr:from>
      <cdr:x>0.41641</cdr:x>
      <cdr:y>0.95481</cdr:y>
    </cdr:from>
    <cdr:to>
      <cdr:x>0.71919</cdr:x>
      <cdr:y>0.98592</cdr:y>
    </cdr:to>
    <cdr:sp macro="" textlink="">
      <cdr:nvSpPr>
        <cdr:cNvPr id="3" name="TextBox 1"/>
        <cdr:cNvSpPr txBox="1"/>
      </cdr:nvSpPr>
      <cdr:spPr>
        <a:xfrm xmlns:a="http://schemas.openxmlformats.org/drawingml/2006/main">
          <a:off x="3008118" y="5230255"/>
          <a:ext cx="2187243" cy="170420"/>
        </a:xfrm>
        <a:prstGeom xmlns:a="http://schemas.openxmlformats.org/drawingml/2006/main" prst="rect">
          <a:avLst/>
        </a:prstGeom>
      </cdr:spPr>
      <cdr:txBody>
        <a:bodyPr xmlns:a="http://schemas.openxmlformats.org/drawingml/2006/main" vert="horz"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dirty="0" smtClean="0">
              <a:solidFill>
                <a:sysClr val="windowText" lastClr="000000"/>
              </a:solidFill>
            </a:rPr>
            <a:t>EV / Resource</a:t>
          </a:r>
          <a:endParaRPr lang="en-GB" sz="800" dirty="0">
            <a:solidFill>
              <a:sysClr val="windowText" lastClr="000000"/>
            </a:solidFill>
          </a:endParaRPr>
        </a:p>
      </cdr:txBody>
    </cdr:sp>
  </cdr:relSizeAnchor>
  <cdr:relSizeAnchor xmlns:cdr="http://schemas.openxmlformats.org/drawingml/2006/chartDrawing">
    <cdr:from>
      <cdr:x>0.59862</cdr:x>
      <cdr:y>0</cdr:y>
    </cdr:from>
    <cdr:to>
      <cdr:x>1</cdr:x>
      <cdr:y>0.04575</cdr:y>
    </cdr:to>
    <cdr:sp macro="" textlink="">
      <cdr:nvSpPr>
        <cdr:cNvPr id="7" name="TextBox 1"/>
        <cdr:cNvSpPr txBox="1"/>
      </cdr:nvSpPr>
      <cdr:spPr>
        <a:xfrm xmlns:a="http://schemas.openxmlformats.org/drawingml/2006/main">
          <a:off x="4324350" y="0"/>
          <a:ext cx="2899517" cy="250609"/>
        </a:xfrm>
        <a:prstGeom xmlns:a="http://schemas.openxmlformats.org/drawingml/2006/main" prst="rect">
          <a:avLst/>
        </a:prstGeom>
      </cdr:spPr>
      <cdr:txBody>
        <a:bodyPr xmlns:a="http://schemas.openxmlformats.org/drawingml/2006/main" vert="horz"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dirty="0" smtClean="0">
              <a:solidFill>
                <a:srgbClr val="5D5D60"/>
              </a:solidFill>
            </a:rPr>
            <a:t>Bubble size represents size of the EV</a:t>
          </a:r>
          <a:r>
            <a:rPr lang="en-GB" sz="800" baseline="0" dirty="0" smtClean="0">
              <a:solidFill>
                <a:srgbClr val="5D5D60"/>
              </a:solidFill>
            </a:rPr>
            <a:t> / LTM production</a:t>
          </a:r>
          <a:endParaRPr lang="en-GB" sz="800" dirty="0">
            <a:solidFill>
              <a:srgbClr val="5D5D6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0.1585</cdr:x>
      <cdr:y>0.1101</cdr:y>
    </cdr:from>
    <cdr:to>
      <cdr:x>0.41057</cdr:x>
      <cdr:y>0.70539</cdr:y>
    </cdr:to>
    <cdr:sp macro="" textlink="">
      <cdr:nvSpPr>
        <cdr:cNvPr id="2" name="Rectangle 1"/>
        <cdr:cNvSpPr/>
      </cdr:nvSpPr>
      <cdr:spPr>
        <a:xfrm xmlns:a="http://schemas.openxmlformats.org/drawingml/2006/main">
          <a:off x="1087529" y="319884"/>
          <a:ext cx="1729482" cy="1729482"/>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lnSpc>
              <a:spcPct val="110000"/>
            </a:lnSpc>
            <a:spcBef>
              <a:spcPts val="100"/>
            </a:spcBef>
            <a:spcAft>
              <a:spcPts val="100"/>
            </a:spcAft>
          </a:pPr>
          <a:r>
            <a:rPr lang="en-ZA" sz="1000" dirty="0" smtClean="0">
              <a:solidFill>
                <a:schemeClr val="accent1"/>
              </a:solidFill>
              <a:latin typeface="+mj-lt"/>
            </a:rPr>
            <a:t>2014</a:t>
          </a:r>
        </a:p>
        <a:p xmlns:a="http://schemas.openxmlformats.org/drawingml/2006/main">
          <a:pPr algn="ctr">
            <a:lnSpc>
              <a:spcPct val="110000"/>
            </a:lnSpc>
            <a:spcBef>
              <a:spcPts val="100"/>
            </a:spcBef>
            <a:spcAft>
              <a:spcPts val="100"/>
            </a:spcAft>
          </a:pPr>
          <a:r>
            <a:rPr lang="en-ZA" sz="1000" dirty="0" smtClean="0">
              <a:solidFill>
                <a:schemeClr val="accent2"/>
              </a:solidFill>
              <a:latin typeface="+mj-lt"/>
            </a:rPr>
            <a:t>1.2Moz</a:t>
          </a:r>
        </a:p>
        <a:p xmlns:a="http://schemas.openxmlformats.org/drawingml/2006/main">
          <a:pPr algn="ctr">
            <a:lnSpc>
              <a:spcPct val="110000"/>
            </a:lnSpc>
            <a:spcBef>
              <a:spcPts val="100"/>
            </a:spcBef>
            <a:spcAft>
              <a:spcPts val="100"/>
            </a:spcAft>
          </a:pPr>
          <a:r>
            <a:rPr lang="en-ZA" sz="1000" dirty="0" smtClean="0">
              <a:solidFill>
                <a:schemeClr val="accent2"/>
              </a:solidFill>
              <a:latin typeface="+mj-lt"/>
            </a:rPr>
            <a:t>(3.9Mt @ 9.31g/t)</a:t>
          </a:r>
        </a:p>
      </cdr:txBody>
    </cdr:sp>
  </cdr:relSizeAnchor>
</c:userShapes>
</file>

<file path=ppt/drawings/drawing3.xml><?xml version="1.0" encoding="utf-8"?>
<c:userShapes xmlns:c="http://schemas.openxmlformats.org/drawingml/2006/chart">
  <cdr:relSizeAnchor xmlns:cdr="http://schemas.openxmlformats.org/drawingml/2006/chartDrawing">
    <cdr:from>
      <cdr:x>0.16423</cdr:x>
      <cdr:y>0.35084</cdr:y>
    </cdr:from>
    <cdr:to>
      <cdr:x>0.33375</cdr:x>
      <cdr:y>1</cdr:y>
    </cdr:to>
    <cdr:sp macro="" textlink="">
      <cdr:nvSpPr>
        <cdr:cNvPr id="2" name="Rectangle 1"/>
        <cdr:cNvSpPr/>
      </cdr:nvSpPr>
      <cdr:spPr>
        <a:xfrm xmlns:a="http://schemas.openxmlformats.org/drawingml/2006/main">
          <a:off x="1675432" y="934713"/>
          <a:ext cx="1729482" cy="1729482"/>
        </a:xfrm>
        <a:prstGeom xmlns:a="http://schemas.openxmlformats.org/drawingml/2006/main" prst="rect">
          <a:avLst/>
        </a:prstGeom>
        <a:noFill xmlns:a="http://schemas.openxmlformats.org/drawingml/2006/main"/>
        <a:ln xmlns:a="http://schemas.openxmlformats.org/drawingml/2006/main" w="12700" cap="flat" cmpd="sng" algn="ctr">
          <a:noFill/>
          <a:prstDash val="solid"/>
        </a:ln>
        <a:effectLst xmlns:a="http://schemas.openxmlformats.org/drawingml/2006/main"/>
      </cdr:spPr>
      <cdr:txBody>
        <a:bodyPr xmlns:a="http://schemas.openxmlformats.org/drawingml/2006/main" rot="0" spcFirstLastPara="0" vert="horz" wrap="square" lIns="0" tIns="0" rIns="0" bIns="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10000"/>
            </a:lnSpc>
            <a:spcBef>
              <a:spcPts val="100"/>
            </a:spcBef>
            <a:spcAft>
              <a:spcPts val="100"/>
            </a:spcAft>
            <a:buClrTx/>
            <a:buSzTx/>
            <a:buFontTx/>
            <a:buNone/>
            <a:tabLst/>
            <a:defRPr/>
          </a:pPr>
          <a:r>
            <a:rPr kumimoji="0" lang="en-ZA" sz="800" b="0" i="0" u="none" strike="noStrike" kern="0" cap="none" spc="0" normalizeH="0" baseline="0" noProof="0" dirty="0" smtClean="0">
              <a:ln>
                <a:noFill/>
              </a:ln>
              <a:solidFill>
                <a:srgbClr val="B26F2F"/>
              </a:solidFill>
              <a:effectLst/>
              <a:uLnTx/>
              <a:uFillTx/>
              <a:latin typeface="Gill Sans"/>
              <a:ea typeface="+mn-ea"/>
              <a:cs typeface="+mn-cs"/>
            </a:rPr>
            <a:t>2014</a:t>
          </a:r>
        </a:p>
        <a:p xmlns:a="http://schemas.openxmlformats.org/drawingml/2006/main">
          <a:pPr marL="0" marR="0" lvl="0" indent="0" algn="ctr" defTabSz="914400" eaLnBrk="1" fontAlgn="auto" latinLnBrk="0" hangingPunct="1">
            <a:lnSpc>
              <a:spcPct val="110000"/>
            </a:lnSpc>
            <a:spcBef>
              <a:spcPts val="100"/>
            </a:spcBef>
            <a:spcAft>
              <a:spcPts val="100"/>
            </a:spcAft>
            <a:buClrTx/>
            <a:buSzTx/>
            <a:buFontTx/>
            <a:buNone/>
            <a:tabLst/>
            <a:defRPr/>
          </a:pPr>
          <a:r>
            <a:rPr kumimoji="0" lang="en-ZA" sz="800" b="0" i="0" u="none" strike="noStrike" kern="0" cap="none" spc="0" normalizeH="0" baseline="0" noProof="0" dirty="0" smtClean="0">
              <a:ln>
                <a:noFill/>
              </a:ln>
              <a:solidFill>
                <a:srgbClr val="4D4D4F"/>
              </a:solidFill>
              <a:effectLst/>
              <a:uLnTx/>
              <a:uFillTx/>
              <a:latin typeface="Gill Sans Std Light"/>
              <a:ea typeface="+mn-ea"/>
              <a:cs typeface="+mn-cs"/>
            </a:rPr>
            <a:t>ZAR734.4 million</a:t>
          </a:r>
        </a:p>
        <a:p xmlns:a="http://schemas.openxmlformats.org/drawingml/2006/main">
          <a:pPr marL="0" marR="0" lvl="0" indent="0" algn="ctr" defTabSz="914400" eaLnBrk="1" fontAlgn="auto" latinLnBrk="0" hangingPunct="1">
            <a:lnSpc>
              <a:spcPct val="110000"/>
            </a:lnSpc>
            <a:spcBef>
              <a:spcPts val="100"/>
            </a:spcBef>
            <a:spcAft>
              <a:spcPts val="100"/>
            </a:spcAft>
            <a:buClrTx/>
            <a:buSzTx/>
            <a:buFontTx/>
            <a:buNone/>
            <a:tabLst/>
            <a:defRPr/>
          </a:pPr>
          <a:r>
            <a:rPr kumimoji="0" lang="en-ZA" sz="800" b="0" i="0" u="none" strike="noStrike" kern="0" cap="none" spc="0" normalizeH="0" baseline="0" noProof="0" dirty="0" smtClean="0">
              <a:ln>
                <a:noFill/>
              </a:ln>
              <a:solidFill>
                <a:srgbClr val="4D4D4F"/>
              </a:solidFill>
              <a:effectLst/>
              <a:uLnTx/>
              <a:uFillTx/>
              <a:latin typeface="Gill Sans Std Light"/>
              <a:ea typeface="+mn-ea"/>
              <a:cs typeface="+mn-cs"/>
            </a:rPr>
            <a:t>GBP43.5 million</a:t>
          </a:r>
        </a:p>
        <a:p xmlns:a="http://schemas.openxmlformats.org/drawingml/2006/main">
          <a:pPr marL="0" marR="0" lvl="0" indent="0" algn="ctr" defTabSz="914400" eaLnBrk="1" fontAlgn="auto" latinLnBrk="0" hangingPunct="1">
            <a:lnSpc>
              <a:spcPct val="110000"/>
            </a:lnSpc>
            <a:spcBef>
              <a:spcPts val="100"/>
            </a:spcBef>
            <a:spcAft>
              <a:spcPts val="100"/>
            </a:spcAft>
            <a:buClrTx/>
            <a:buSzTx/>
            <a:buFontTx/>
            <a:buNone/>
            <a:tabLst/>
            <a:defRPr/>
          </a:pPr>
          <a:r>
            <a:rPr kumimoji="0" lang="en-ZA" sz="800" b="0" i="0" u="none" strike="noStrike" kern="0" cap="none" spc="0" normalizeH="0" baseline="0" noProof="0" dirty="0" smtClean="0">
              <a:ln>
                <a:noFill/>
              </a:ln>
              <a:solidFill>
                <a:srgbClr val="4D4D4F"/>
              </a:solidFill>
              <a:effectLst/>
              <a:uLnTx/>
              <a:uFillTx/>
              <a:latin typeface="Gill Sans Std Light"/>
              <a:ea typeface="+mn-ea"/>
              <a:cs typeface="+mn-cs"/>
            </a:rPr>
            <a:t>USD778/</a:t>
          </a:r>
          <a:r>
            <a:rPr kumimoji="0" lang="en-ZA" sz="800" b="0" i="0" u="none" strike="noStrike" kern="0" cap="none" spc="0" normalizeH="0" baseline="0" noProof="0" dirty="0" err="1" smtClean="0">
              <a:ln>
                <a:noFill/>
              </a:ln>
              <a:solidFill>
                <a:srgbClr val="4D4D4F"/>
              </a:solidFill>
              <a:effectLst/>
              <a:uLnTx/>
              <a:uFillTx/>
              <a:latin typeface="Gill Sans Std Light"/>
              <a:ea typeface="+mn-ea"/>
              <a:cs typeface="+mn-cs"/>
            </a:rPr>
            <a:t>oz</a:t>
          </a:r>
          <a:endParaRPr kumimoji="0" lang="en-ZA" sz="800" b="0" i="0" u="none" strike="noStrike" kern="0" cap="none" spc="0" normalizeH="0" baseline="0" noProof="0" dirty="0" smtClean="0">
            <a:ln>
              <a:noFill/>
            </a:ln>
            <a:solidFill>
              <a:srgbClr val="4D4D4F"/>
            </a:solidFill>
            <a:effectLst/>
            <a:uLnTx/>
            <a:uFillTx/>
            <a:latin typeface="Gill Sans Std Light"/>
            <a:ea typeface="+mn-ea"/>
            <a:cs typeface="+mn-cs"/>
          </a:endParaRPr>
        </a:p>
        <a:p xmlns:a="http://schemas.openxmlformats.org/drawingml/2006/main">
          <a:pPr marL="0" marR="0" lvl="0" indent="0" algn="ctr" defTabSz="914400" eaLnBrk="1" fontAlgn="auto" latinLnBrk="0" hangingPunct="1">
            <a:lnSpc>
              <a:spcPct val="110000"/>
            </a:lnSpc>
            <a:spcBef>
              <a:spcPts val="100"/>
            </a:spcBef>
            <a:spcAft>
              <a:spcPts val="100"/>
            </a:spcAft>
            <a:buClrTx/>
            <a:buSzTx/>
            <a:buFontTx/>
            <a:buNone/>
            <a:tabLst/>
            <a:defRPr/>
          </a:pPr>
          <a:r>
            <a:rPr kumimoji="0" lang="en-ZA" sz="800" b="0" i="0" u="none" strike="noStrike" kern="0" cap="none" spc="0" normalizeH="0" baseline="0" noProof="0" dirty="0" smtClean="0">
              <a:ln>
                <a:noFill/>
              </a:ln>
              <a:solidFill>
                <a:srgbClr val="4D4D4F"/>
              </a:solidFill>
              <a:effectLst/>
              <a:uLnTx/>
              <a:uFillTx/>
              <a:latin typeface="Gill Sans Std Light"/>
              <a:ea typeface="+mn-ea"/>
              <a:cs typeface="+mn-cs"/>
            </a:rPr>
            <a:t>ZAR2,447/t</a:t>
          </a:r>
        </a:p>
      </cdr:txBody>
    </cdr:sp>
  </cdr:relSizeAnchor>
</c:userShapes>
</file>

<file path=ppt/drawings/drawing4.xml><?xml version="1.0" encoding="utf-8"?>
<c:userShapes xmlns:c="http://schemas.openxmlformats.org/drawingml/2006/chart">
  <cdr:relSizeAnchor xmlns:cdr="http://schemas.openxmlformats.org/drawingml/2006/chartDrawing">
    <cdr:from>
      <cdr:x>0.13864</cdr:x>
      <cdr:y>0.12014</cdr:y>
    </cdr:from>
    <cdr:to>
      <cdr:x>0.42652</cdr:x>
      <cdr:y>0.68672</cdr:y>
    </cdr:to>
    <cdr:sp macro="" textlink="">
      <cdr:nvSpPr>
        <cdr:cNvPr id="2" name="Rectangle 1"/>
        <cdr:cNvSpPr/>
      </cdr:nvSpPr>
      <cdr:spPr>
        <a:xfrm xmlns:a="http://schemas.openxmlformats.org/drawingml/2006/main">
          <a:off x="832868" y="366712"/>
          <a:ext cx="1729482" cy="1729482"/>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lnSpc>
              <a:spcPct val="110000"/>
            </a:lnSpc>
            <a:spcBef>
              <a:spcPts val="100"/>
            </a:spcBef>
            <a:spcAft>
              <a:spcPts val="100"/>
            </a:spcAft>
          </a:pPr>
          <a:r>
            <a:rPr lang="en-ZA" sz="1000" dirty="0" smtClean="0">
              <a:solidFill>
                <a:schemeClr val="accent1"/>
              </a:solidFill>
              <a:latin typeface="+mj-lt"/>
            </a:rPr>
            <a:t>2014</a:t>
          </a:r>
        </a:p>
        <a:p xmlns:a="http://schemas.openxmlformats.org/drawingml/2006/main">
          <a:pPr algn="ctr">
            <a:lnSpc>
              <a:spcPct val="110000"/>
            </a:lnSpc>
            <a:spcBef>
              <a:spcPts val="100"/>
            </a:spcBef>
            <a:spcAft>
              <a:spcPts val="100"/>
            </a:spcAft>
          </a:pPr>
          <a:r>
            <a:rPr lang="en-ZA" sz="1000" dirty="0" smtClean="0">
              <a:solidFill>
                <a:schemeClr val="accent2"/>
              </a:solidFill>
              <a:latin typeface="+mj-lt"/>
            </a:rPr>
            <a:t>27.9Moz</a:t>
          </a:r>
        </a:p>
        <a:p xmlns:a="http://schemas.openxmlformats.org/drawingml/2006/main">
          <a:pPr algn="ctr">
            <a:lnSpc>
              <a:spcPct val="110000"/>
            </a:lnSpc>
            <a:spcBef>
              <a:spcPts val="100"/>
            </a:spcBef>
            <a:spcAft>
              <a:spcPts val="100"/>
            </a:spcAft>
          </a:pPr>
          <a:r>
            <a:rPr lang="en-ZA" sz="1000" dirty="0" smtClean="0">
              <a:solidFill>
                <a:schemeClr val="accent2"/>
              </a:solidFill>
              <a:latin typeface="+mj-lt"/>
            </a:rPr>
            <a:t>(91.3Mt @ 10.00g/t)</a:t>
          </a:r>
        </a:p>
      </cdr:txBody>
    </cdr:sp>
  </cdr:relSizeAnchor>
</c:userShapes>
</file>

<file path=ppt/drawings/drawing5.xml><?xml version="1.0" encoding="utf-8"?>
<c:userShapes xmlns:c="http://schemas.openxmlformats.org/drawingml/2006/chart">
  <cdr:relSizeAnchor xmlns:cdr="http://schemas.openxmlformats.org/drawingml/2006/chartDrawing">
    <cdr:from>
      <cdr:x>0.13471</cdr:x>
      <cdr:y>0.12198</cdr:y>
    </cdr:from>
    <cdr:to>
      <cdr:x>0.43139</cdr:x>
      <cdr:y>0.69724</cdr:y>
    </cdr:to>
    <cdr:sp macro="" textlink="">
      <cdr:nvSpPr>
        <cdr:cNvPr id="2" name="Rectangle 1"/>
        <cdr:cNvSpPr/>
      </cdr:nvSpPr>
      <cdr:spPr>
        <a:xfrm xmlns:a="http://schemas.openxmlformats.org/drawingml/2006/main">
          <a:off x="785243" y="366712"/>
          <a:ext cx="1729482" cy="1729482"/>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lnSpc>
              <a:spcPct val="110000"/>
            </a:lnSpc>
            <a:spcBef>
              <a:spcPts val="100"/>
            </a:spcBef>
            <a:spcAft>
              <a:spcPts val="100"/>
            </a:spcAft>
          </a:pPr>
          <a:r>
            <a:rPr lang="en-ZA" sz="1000" dirty="0" smtClean="0">
              <a:solidFill>
                <a:schemeClr val="accent1"/>
              </a:solidFill>
              <a:latin typeface="+mj-lt"/>
            </a:rPr>
            <a:t>2014</a:t>
          </a:r>
        </a:p>
        <a:p xmlns:a="http://schemas.openxmlformats.org/drawingml/2006/main">
          <a:pPr algn="ctr">
            <a:lnSpc>
              <a:spcPct val="110000"/>
            </a:lnSpc>
            <a:spcBef>
              <a:spcPts val="100"/>
            </a:spcBef>
            <a:spcAft>
              <a:spcPts val="100"/>
            </a:spcAft>
          </a:pPr>
          <a:r>
            <a:rPr lang="en-ZA" sz="1000" dirty="0" smtClean="0">
              <a:solidFill>
                <a:schemeClr val="accent2"/>
              </a:solidFill>
              <a:latin typeface="+mj-lt"/>
            </a:rPr>
            <a:t>7.8Moz</a:t>
          </a:r>
        </a:p>
        <a:p xmlns:a="http://schemas.openxmlformats.org/drawingml/2006/main">
          <a:pPr algn="ctr">
            <a:lnSpc>
              <a:spcPct val="110000"/>
            </a:lnSpc>
            <a:spcBef>
              <a:spcPts val="100"/>
            </a:spcBef>
            <a:spcAft>
              <a:spcPts val="100"/>
            </a:spcAft>
          </a:pPr>
          <a:r>
            <a:rPr lang="en-ZA" sz="1000" dirty="0" smtClean="0">
              <a:solidFill>
                <a:schemeClr val="accent2"/>
              </a:solidFill>
              <a:latin typeface="+mj-lt"/>
            </a:rPr>
            <a:t>(29.0Mt @ 8.41g/t)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850444" y="0"/>
            <a:ext cx="2945659" cy="496332"/>
          </a:xfrm>
          <a:prstGeom prst="rect">
            <a:avLst/>
          </a:prstGeom>
        </p:spPr>
        <p:txBody>
          <a:bodyPr vert="horz" lIns="91428" tIns="45714" rIns="91428" bIns="45714" rtlCol="0"/>
          <a:lstStyle>
            <a:lvl1pPr algn="r">
              <a:defRPr sz="1200"/>
            </a:lvl1pPr>
          </a:lstStyle>
          <a:p>
            <a:fld id="{E4E1C620-24B4-4C52-9049-43B8CEE2889D}" type="datetimeFigureOut">
              <a:rPr lang="en-US" smtClean="0"/>
              <a:pPr/>
              <a:t>3/24/2015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28" tIns="45714" rIns="91428" bIns="457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28" tIns="45714" rIns="91428" bIns="45714" rtlCol="0" anchor="b"/>
          <a:lstStyle>
            <a:lvl1pPr algn="r">
              <a:defRPr sz="1200"/>
            </a:lvl1pPr>
          </a:lstStyle>
          <a:p>
            <a:fld id="{C87FB27B-3343-4CA2-9C96-DF0C2E47CB21}" type="slidenum">
              <a:rPr lang="en-US" smtClean="0"/>
              <a:pPr/>
              <a:t>‹#›</a:t>
            </a:fld>
            <a:endParaRPr lang="en-US"/>
          </a:p>
        </p:txBody>
      </p:sp>
    </p:spTree>
    <p:extLst>
      <p:ext uri="{BB962C8B-B14F-4D97-AF65-F5344CB8AC3E}">
        <p14:creationId xmlns:p14="http://schemas.microsoft.com/office/powerpoint/2010/main" val="141705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ubtitle 2"/>
          <p:cNvSpPr txBox="1">
            <a:spLocks/>
          </p:cNvSpPr>
          <p:nvPr userDrawn="1"/>
        </p:nvSpPr>
        <p:spPr>
          <a:xfrm>
            <a:off x="4067944" y="5589240"/>
            <a:ext cx="2809006" cy="576263"/>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1200"/>
              </a:spcBef>
              <a:spcAft>
                <a:spcPts val="400"/>
              </a:spcAft>
              <a:buFont typeface="Arial" pitchFamily="34" charset="0"/>
              <a:buNone/>
              <a:defRPr sz="1600" b="0" kern="1200">
                <a:solidFill>
                  <a:schemeClr val="bg1"/>
                </a:solidFill>
                <a:latin typeface="+mn-lt"/>
                <a:ea typeface="+mn-ea"/>
                <a:cs typeface="+mn-cs"/>
              </a:defRPr>
            </a:lvl1pPr>
            <a:lvl2pPr marL="457200" indent="0" algn="ctr" defTabSz="914400" rtl="0" eaLnBrk="1" latinLnBrk="0" hangingPunct="1">
              <a:lnSpc>
                <a:spcPct val="110000"/>
              </a:lnSpc>
              <a:spcBef>
                <a:spcPts val="200"/>
              </a:spcBef>
              <a:spcAft>
                <a:spcPts val="200"/>
              </a:spcAft>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100"/>
              </a:spcBef>
              <a:spcAft>
                <a:spcPts val="200"/>
              </a:spcAft>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800" dirty="0" smtClean="0">
                <a:solidFill>
                  <a:srgbClr val="FFFFFF"/>
                </a:solidFill>
              </a:rPr>
              <a:t>2015</a:t>
            </a:r>
            <a:endParaRPr lang="en-ZA" sz="3800" dirty="0">
              <a:solidFill>
                <a:srgbClr val="FFFFFF"/>
              </a:solidFill>
            </a:endParaRPr>
          </a:p>
        </p:txBody>
      </p:sp>
      <p:sp>
        <p:nvSpPr>
          <p:cNvPr id="2" name="Title 1"/>
          <p:cNvSpPr>
            <a:spLocks noGrp="1"/>
          </p:cNvSpPr>
          <p:nvPr>
            <p:ph type="ctrTitle"/>
          </p:nvPr>
        </p:nvSpPr>
        <p:spPr>
          <a:xfrm>
            <a:off x="899592" y="5516563"/>
            <a:ext cx="2809006"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5876925"/>
            <a:ext cx="2809006"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5911347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1"/>
            <a:ext cx="9144000" cy="6854757"/>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35519597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Divider Barbert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6"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F9B15D"/>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8192"/>
          </a:xfrm>
          <a:prstGeom prst="rect">
            <a:avLst/>
          </a:prstGeom>
        </p:spPr>
      </p:pic>
    </p:spTree>
    <p:extLst>
      <p:ext uri="{BB962C8B-B14F-4D97-AF65-F5344CB8AC3E}">
        <p14:creationId xmlns:p14="http://schemas.microsoft.com/office/powerpoint/2010/main" val="353839655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Divider Evan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0"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7F553E"/>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46842384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Divider BTRB">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7"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90A7D1"/>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Tree>
    <p:extLst>
      <p:ext uri="{BB962C8B-B14F-4D97-AF65-F5344CB8AC3E}">
        <p14:creationId xmlns:p14="http://schemas.microsoft.com/office/powerpoint/2010/main" val="87467810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ubtitle 2"/>
          <p:cNvSpPr txBox="1">
            <a:spLocks/>
          </p:cNvSpPr>
          <p:nvPr userDrawn="1"/>
        </p:nvSpPr>
        <p:spPr>
          <a:xfrm>
            <a:off x="4067944" y="5589240"/>
            <a:ext cx="2809006" cy="576263"/>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1200"/>
              </a:spcBef>
              <a:spcAft>
                <a:spcPts val="400"/>
              </a:spcAft>
              <a:buFont typeface="Arial" pitchFamily="34" charset="0"/>
              <a:buNone/>
              <a:defRPr sz="1600" b="0" kern="1200">
                <a:solidFill>
                  <a:schemeClr val="bg1"/>
                </a:solidFill>
                <a:latin typeface="+mn-lt"/>
                <a:ea typeface="+mn-ea"/>
                <a:cs typeface="+mn-cs"/>
              </a:defRPr>
            </a:lvl1pPr>
            <a:lvl2pPr marL="457200" indent="0" algn="ctr" defTabSz="914400" rtl="0" eaLnBrk="1" latinLnBrk="0" hangingPunct="1">
              <a:lnSpc>
                <a:spcPct val="110000"/>
              </a:lnSpc>
              <a:spcBef>
                <a:spcPts val="200"/>
              </a:spcBef>
              <a:spcAft>
                <a:spcPts val="200"/>
              </a:spcAft>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100"/>
              </a:spcBef>
              <a:spcAft>
                <a:spcPts val="200"/>
              </a:spcAft>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800" dirty="0" smtClean="0">
                <a:solidFill>
                  <a:srgbClr val="FFFFFF"/>
                </a:solidFill>
              </a:rPr>
              <a:t>2014</a:t>
            </a:r>
            <a:endParaRPr lang="en-ZA" sz="3800" dirty="0">
              <a:solidFill>
                <a:srgbClr val="FFFFFF"/>
              </a:solidFill>
            </a:endParaRPr>
          </a:p>
        </p:txBody>
      </p:sp>
      <p:sp>
        <p:nvSpPr>
          <p:cNvPr id="2" name="Title 1"/>
          <p:cNvSpPr>
            <a:spLocks noGrp="1"/>
          </p:cNvSpPr>
          <p:nvPr>
            <p:ph type="ctrTitle"/>
          </p:nvPr>
        </p:nvSpPr>
        <p:spPr>
          <a:xfrm>
            <a:off x="899592" y="5516563"/>
            <a:ext cx="2809006"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5876925"/>
            <a:ext cx="2809006"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03746377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59624542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Sub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556792"/>
            <a:ext cx="8642349" cy="360040"/>
          </a:xfrm>
        </p:spPr>
        <p:txBody>
          <a:body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77682002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ntent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629146"/>
            <a:ext cx="5473303" cy="4176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Text Placeholder 6"/>
          <p:cNvSpPr>
            <a:spLocks noGrp="1"/>
          </p:cNvSpPr>
          <p:nvPr>
            <p:ph type="body" sz="quarter" idx="12"/>
          </p:nvPr>
        </p:nvSpPr>
        <p:spPr>
          <a:xfrm>
            <a:off x="6300192" y="1628800"/>
            <a:ext cx="2592984" cy="4177142"/>
          </a:xfrm>
        </p:spPr>
        <p:txBody>
          <a:bodyPr anchor="t">
            <a:normAutofit/>
          </a:bodyPr>
          <a:lstStyle>
            <a:lvl1pPr>
              <a:defRPr sz="1600" i="1">
                <a:solidFill>
                  <a:schemeClr val="accent1"/>
                </a:solidFill>
              </a:defRPr>
            </a:lvl1pPr>
            <a:lvl2pPr>
              <a:defRPr sz="1600" i="1">
                <a:solidFill>
                  <a:schemeClr val="accent2"/>
                </a:solidFill>
              </a:defRPr>
            </a:lvl2pPr>
            <a:lvl3pPr>
              <a:defRPr sz="1600" i="1">
                <a:solidFill>
                  <a:schemeClr val="accent2"/>
                </a:solidFill>
              </a:defRPr>
            </a:lvl3pPr>
            <a:lvl4pPr>
              <a:defRPr sz="1400" i="1">
                <a:solidFill>
                  <a:schemeClr val="accent2"/>
                </a:solidFill>
              </a:defRPr>
            </a:lvl4pPr>
            <a:lvl5pPr>
              <a:defRPr sz="1400" i="1">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Footer Placeholder 3"/>
          <p:cNvSpPr>
            <a:spLocks noGrp="1"/>
          </p:cNvSpPr>
          <p:nvPr>
            <p:ph type="ftr" sz="quarter" idx="13"/>
          </p:nvPr>
        </p:nvSpPr>
        <p:spPr/>
        <p:txBody>
          <a:bodyPr/>
          <a:lstStyle/>
          <a:p>
            <a:endParaRPr lang="en-ZA" dirty="0">
              <a:solidFill>
                <a:srgbClr val="542A0E"/>
              </a:solidFill>
            </a:endParaRPr>
          </a:p>
        </p:txBody>
      </p:sp>
    </p:spTree>
    <p:extLst>
      <p:ext uri="{BB962C8B-B14F-4D97-AF65-F5344CB8AC3E}">
        <p14:creationId xmlns:p14="http://schemas.microsoft.com/office/powerpoint/2010/main" val="313320213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232921730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
        <p:nvSpPr>
          <p:cNvPr id="5" name="Text Placeholder 4"/>
          <p:cNvSpPr>
            <a:spLocks noGrp="1"/>
          </p:cNvSpPr>
          <p:nvPr>
            <p:ph type="body" sz="quarter" idx="12"/>
          </p:nvPr>
        </p:nvSpPr>
        <p:spPr>
          <a:xfrm>
            <a:off x="682178" y="1700808"/>
            <a:ext cx="8210997" cy="287337"/>
          </a:xfrm>
        </p:spPr>
        <p:txBody>
          <a:bodyPr>
            <a:normAutofit/>
          </a:bodyPr>
          <a:lstStyle>
            <a:lvl1pPr>
              <a:defRPr sz="1400"/>
            </a:lvl1pPr>
          </a:lstStyle>
          <a:p>
            <a:pPr lvl="0"/>
            <a:r>
              <a:rPr lang="en-US" dirty="0" smtClean="0"/>
              <a:t>Click to edit Master text styles</a:t>
            </a:r>
          </a:p>
        </p:txBody>
      </p:sp>
    </p:spTree>
    <p:extLst>
      <p:ext uri="{BB962C8B-B14F-4D97-AF65-F5344CB8AC3E}">
        <p14:creationId xmlns:p14="http://schemas.microsoft.com/office/powerpoint/2010/main" val="157817771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25942019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7"/>
            <a:ext cx="9144000" cy="6870192"/>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0473065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on White">
    <p:spTree>
      <p:nvGrpSpPr>
        <p:cNvPr id="1" name=""/>
        <p:cNvGrpSpPr/>
        <p:nvPr/>
      </p:nvGrpSpPr>
      <p:grpSpPr>
        <a:xfrm>
          <a:off x="0" y="0"/>
          <a:ext cx="0" cy="0"/>
          <a:chOff x="0" y="0"/>
          <a:chExt cx="0" cy="0"/>
        </a:xfrm>
      </p:grpSpPr>
      <p:sp>
        <p:nvSpPr>
          <p:cNvPr id="3" name="Rectangle 2"/>
          <p:cNvSpPr/>
          <p:nvPr userDrawn="1"/>
        </p:nvSpPr>
        <p:spPr bwMode="white">
          <a:xfrm>
            <a:off x="0" y="1505527"/>
            <a:ext cx="6948264" cy="499384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310673261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99592" y="3644503"/>
            <a:ext cx="3672408"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4076873"/>
            <a:ext cx="3672408"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54341370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1"/>
            <a:ext cx="9144000" cy="6854757"/>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88242573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7"/>
            <a:ext cx="9144000" cy="6870192"/>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24825404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2_Divider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5"/>
            <a:ext cx="9144001" cy="6856965"/>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69658918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1_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5351949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Divider Platinum">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75"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DFBD5C"/>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6681"/>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
        <p:nvSpPr>
          <p:cNvPr id="51" name="Freeform 26"/>
          <p:cNvSpPr>
            <a:spLocks/>
          </p:cNvSpPr>
          <p:nvPr userDrawn="1"/>
        </p:nvSpPr>
        <p:spPr bwMode="auto">
          <a:xfrm>
            <a:off x="1905000" y="2640013"/>
            <a:ext cx="36513" cy="36513"/>
          </a:xfrm>
          <a:custGeom>
            <a:avLst/>
            <a:gdLst>
              <a:gd name="T0" fmla="*/ 13 w 23"/>
              <a:gd name="T1" fmla="*/ 23 h 23"/>
              <a:gd name="T2" fmla="*/ 17 w 23"/>
              <a:gd name="T3" fmla="*/ 21 h 23"/>
              <a:gd name="T4" fmla="*/ 21 w 23"/>
              <a:gd name="T5" fmla="*/ 19 h 23"/>
              <a:gd name="T6" fmla="*/ 23 w 23"/>
              <a:gd name="T7" fmla="*/ 15 h 23"/>
              <a:gd name="T8" fmla="*/ 23 w 23"/>
              <a:gd name="T9" fmla="*/ 11 h 23"/>
              <a:gd name="T10" fmla="*/ 23 w 23"/>
              <a:gd name="T11" fmla="*/ 7 h 23"/>
              <a:gd name="T12" fmla="*/ 19 w 23"/>
              <a:gd name="T13" fmla="*/ 4 h 23"/>
              <a:gd name="T14" fmla="*/ 15 w 23"/>
              <a:gd name="T15" fmla="*/ 2 h 23"/>
              <a:gd name="T16" fmla="*/ 11 w 23"/>
              <a:gd name="T17" fmla="*/ 0 h 23"/>
              <a:gd name="T18" fmla="*/ 8 w 23"/>
              <a:gd name="T19" fmla="*/ 2 h 23"/>
              <a:gd name="T20" fmla="*/ 4 w 23"/>
              <a:gd name="T21" fmla="*/ 4 h 23"/>
              <a:gd name="T22" fmla="*/ 2 w 23"/>
              <a:gd name="T23" fmla="*/ 7 h 23"/>
              <a:gd name="T24" fmla="*/ 0 w 23"/>
              <a:gd name="T25" fmla="*/ 11 h 23"/>
              <a:gd name="T26" fmla="*/ 2 w 23"/>
              <a:gd name="T27" fmla="*/ 17 h 23"/>
              <a:gd name="T28" fmla="*/ 4 w 23"/>
              <a:gd name="T29" fmla="*/ 19 h 23"/>
              <a:gd name="T30" fmla="*/ 8 w 23"/>
              <a:gd name="T31" fmla="*/ 23 h 23"/>
              <a:gd name="T32" fmla="*/ 13 w 23"/>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3">
                <a:moveTo>
                  <a:pt x="13" y="23"/>
                </a:moveTo>
                <a:lnTo>
                  <a:pt x="17" y="21"/>
                </a:lnTo>
                <a:lnTo>
                  <a:pt x="21" y="19"/>
                </a:lnTo>
                <a:lnTo>
                  <a:pt x="23" y="15"/>
                </a:lnTo>
                <a:lnTo>
                  <a:pt x="23" y="11"/>
                </a:lnTo>
                <a:lnTo>
                  <a:pt x="23" y="7"/>
                </a:lnTo>
                <a:lnTo>
                  <a:pt x="19" y="4"/>
                </a:lnTo>
                <a:lnTo>
                  <a:pt x="15" y="2"/>
                </a:lnTo>
                <a:lnTo>
                  <a:pt x="11" y="0"/>
                </a:lnTo>
                <a:lnTo>
                  <a:pt x="8" y="2"/>
                </a:lnTo>
                <a:lnTo>
                  <a:pt x="4" y="4"/>
                </a:lnTo>
                <a:lnTo>
                  <a:pt x="2" y="7"/>
                </a:lnTo>
                <a:lnTo>
                  <a:pt x="0" y="11"/>
                </a:lnTo>
                <a:lnTo>
                  <a:pt x="2" y="17"/>
                </a:lnTo>
                <a:lnTo>
                  <a:pt x="4" y="19"/>
                </a:lnTo>
                <a:lnTo>
                  <a:pt x="8" y="23"/>
                </a:lnTo>
                <a:lnTo>
                  <a:pt x="13"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2" name="Freeform 27"/>
          <p:cNvSpPr>
            <a:spLocks/>
          </p:cNvSpPr>
          <p:nvPr userDrawn="1"/>
        </p:nvSpPr>
        <p:spPr bwMode="auto">
          <a:xfrm>
            <a:off x="2132013" y="2727325"/>
            <a:ext cx="66675" cy="66675"/>
          </a:xfrm>
          <a:custGeom>
            <a:avLst/>
            <a:gdLst>
              <a:gd name="T0" fmla="*/ 23 w 42"/>
              <a:gd name="T1" fmla="*/ 42 h 42"/>
              <a:gd name="T2" fmla="*/ 31 w 42"/>
              <a:gd name="T3" fmla="*/ 40 h 42"/>
              <a:gd name="T4" fmla="*/ 36 w 42"/>
              <a:gd name="T5" fmla="*/ 35 h 42"/>
              <a:gd name="T6" fmla="*/ 42 w 42"/>
              <a:gd name="T7" fmla="*/ 29 h 42"/>
              <a:gd name="T8" fmla="*/ 42 w 42"/>
              <a:gd name="T9" fmla="*/ 19 h 42"/>
              <a:gd name="T10" fmla="*/ 40 w 42"/>
              <a:gd name="T11" fmla="*/ 12 h 42"/>
              <a:gd name="T12" fmla="*/ 36 w 42"/>
              <a:gd name="T13" fmla="*/ 6 h 42"/>
              <a:gd name="T14" fmla="*/ 29 w 42"/>
              <a:gd name="T15" fmla="*/ 0 h 42"/>
              <a:gd name="T16" fmla="*/ 21 w 42"/>
              <a:gd name="T17" fmla="*/ 0 h 42"/>
              <a:gd name="T18" fmla="*/ 12 w 42"/>
              <a:gd name="T19" fmla="*/ 2 h 42"/>
              <a:gd name="T20" fmla="*/ 6 w 42"/>
              <a:gd name="T21" fmla="*/ 6 h 42"/>
              <a:gd name="T22" fmla="*/ 2 w 42"/>
              <a:gd name="T23" fmla="*/ 14 h 42"/>
              <a:gd name="T24" fmla="*/ 0 w 42"/>
              <a:gd name="T25" fmla="*/ 21 h 42"/>
              <a:gd name="T26" fmla="*/ 2 w 42"/>
              <a:gd name="T27" fmla="*/ 31 h 42"/>
              <a:gd name="T28" fmla="*/ 6 w 42"/>
              <a:gd name="T29" fmla="*/ 36 h 42"/>
              <a:gd name="T30" fmla="*/ 13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6" y="35"/>
                </a:lnTo>
                <a:lnTo>
                  <a:pt x="42" y="29"/>
                </a:lnTo>
                <a:lnTo>
                  <a:pt x="42" y="19"/>
                </a:lnTo>
                <a:lnTo>
                  <a:pt x="40" y="12"/>
                </a:lnTo>
                <a:lnTo>
                  <a:pt x="36" y="6"/>
                </a:lnTo>
                <a:lnTo>
                  <a:pt x="29" y="0"/>
                </a:lnTo>
                <a:lnTo>
                  <a:pt x="21" y="0"/>
                </a:lnTo>
                <a:lnTo>
                  <a:pt x="12" y="2"/>
                </a:lnTo>
                <a:lnTo>
                  <a:pt x="6" y="6"/>
                </a:lnTo>
                <a:lnTo>
                  <a:pt x="2" y="14"/>
                </a:lnTo>
                <a:lnTo>
                  <a:pt x="0" y="21"/>
                </a:lnTo>
                <a:lnTo>
                  <a:pt x="2" y="31"/>
                </a:lnTo>
                <a:lnTo>
                  <a:pt x="6" y="36"/>
                </a:lnTo>
                <a:lnTo>
                  <a:pt x="13"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3" name="Freeform 28"/>
          <p:cNvSpPr>
            <a:spLocks/>
          </p:cNvSpPr>
          <p:nvPr userDrawn="1"/>
        </p:nvSpPr>
        <p:spPr bwMode="auto">
          <a:xfrm>
            <a:off x="2455863" y="2716213"/>
            <a:ext cx="66675" cy="66675"/>
          </a:xfrm>
          <a:custGeom>
            <a:avLst/>
            <a:gdLst>
              <a:gd name="T0" fmla="*/ 23 w 42"/>
              <a:gd name="T1" fmla="*/ 42 h 42"/>
              <a:gd name="T2" fmla="*/ 31 w 42"/>
              <a:gd name="T3" fmla="*/ 40 h 42"/>
              <a:gd name="T4" fmla="*/ 37 w 42"/>
              <a:gd name="T5" fmla="*/ 36 h 42"/>
              <a:gd name="T6" fmla="*/ 42 w 42"/>
              <a:gd name="T7" fmla="*/ 28 h 42"/>
              <a:gd name="T8" fmla="*/ 42 w 42"/>
              <a:gd name="T9" fmla="*/ 21 h 42"/>
              <a:gd name="T10" fmla="*/ 40 w 42"/>
              <a:gd name="T11" fmla="*/ 11 h 42"/>
              <a:gd name="T12" fmla="*/ 37 w 42"/>
              <a:gd name="T13" fmla="*/ 5 h 42"/>
              <a:gd name="T14" fmla="*/ 29 w 42"/>
              <a:gd name="T15" fmla="*/ 1 h 42"/>
              <a:gd name="T16" fmla="*/ 21 w 42"/>
              <a:gd name="T17" fmla="*/ 0 h 42"/>
              <a:gd name="T18" fmla="*/ 12 w 42"/>
              <a:gd name="T19" fmla="*/ 1 h 42"/>
              <a:gd name="T20" fmla="*/ 6 w 42"/>
              <a:gd name="T21" fmla="*/ 5 h 42"/>
              <a:gd name="T22" fmla="*/ 2 w 42"/>
              <a:gd name="T23" fmla="*/ 13 h 42"/>
              <a:gd name="T24" fmla="*/ 0 w 42"/>
              <a:gd name="T25" fmla="*/ 21 h 42"/>
              <a:gd name="T26" fmla="*/ 2 w 42"/>
              <a:gd name="T27" fmla="*/ 30 h 42"/>
              <a:gd name="T28" fmla="*/ 8 w 42"/>
              <a:gd name="T29" fmla="*/ 36 h 42"/>
              <a:gd name="T30" fmla="*/ 14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7" y="36"/>
                </a:lnTo>
                <a:lnTo>
                  <a:pt x="42" y="28"/>
                </a:lnTo>
                <a:lnTo>
                  <a:pt x="42" y="21"/>
                </a:lnTo>
                <a:lnTo>
                  <a:pt x="40" y="11"/>
                </a:lnTo>
                <a:lnTo>
                  <a:pt x="37" y="5"/>
                </a:lnTo>
                <a:lnTo>
                  <a:pt x="29" y="1"/>
                </a:lnTo>
                <a:lnTo>
                  <a:pt x="21" y="0"/>
                </a:lnTo>
                <a:lnTo>
                  <a:pt x="12" y="1"/>
                </a:lnTo>
                <a:lnTo>
                  <a:pt x="6" y="5"/>
                </a:lnTo>
                <a:lnTo>
                  <a:pt x="2" y="13"/>
                </a:lnTo>
                <a:lnTo>
                  <a:pt x="0" y="21"/>
                </a:lnTo>
                <a:lnTo>
                  <a:pt x="2" y="30"/>
                </a:lnTo>
                <a:lnTo>
                  <a:pt x="8" y="36"/>
                </a:lnTo>
                <a:lnTo>
                  <a:pt x="14"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4" name="Freeform 29"/>
          <p:cNvSpPr>
            <a:spLocks/>
          </p:cNvSpPr>
          <p:nvPr userDrawn="1"/>
        </p:nvSpPr>
        <p:spPr bwMode="auto">
          <a:xfrm>
            <a:off x="2705100" y="2606675"/>
            <a:ext cx="36513" cy="36513"/>
          </a:xfrm>
          <a:custGeom>
            <a:avLst/>
            <a:gdLst>
              <a:gd name="T0" fmla="*/ 11 w 23"/>
              <a:gd name="T1" fmla="*/ 23 h 23"/>
              <a:gd name="T2" fmla="*/ 15 w 23"/>
              <a:gd name="T3" fmla="*/ 21 h 23"/>
              <a:gd name="T4" fmla="*/ 19 w 23"/>
              <a:gd name="T5" fmla="*/ 19 h 23"/>
              <a:gd name="T6" fmla="*/ 23 w 23"/>
              <a:gd name="T7" fmla="*/ 15 h 23"/>
              <a:gd name="T8" fmla="*/ 23 w 23"/>
              <a:gd name="T9" fmla="*/ 11 h 23"/>
              <a:gd name="T10" fmla="*/ 21 w 23"/>
              <a:gd name="T11" fmla="*/ 8 h 23"/>
              <a:gd name="T12" fmla="*/ 19 w 23"/>
              <a:gd name="T13" fmla="*/ 4 h 23"/>
              <a:gd name="T14" fmla="*/ 15 w 23"/>
              <a:gd name="T15" fmla="*/ 2 h 23"/>
              <a:gd name="T16" fmla="*/ 11 w 23"/>
              <a:gd name="T17" fmla="*/ 0 h 23"/>
              <a:gd name="T18" fmla="*/ 7 w 23"/>
              <a:gd name="T19" fmla="*/ 2 h 23"/>
              <a:gd name="T20" fmla="*/ 4 w 23"/>
              <a:gd name="T21" fmla="*/ 2 h 23"/>
              <a:gd name="T22" fmla="*/ 2 w 23"/>
              <a:gd name="T23" fmla="*/ 6 h 23"/>
              <a:gd name="T24" fmla="*/ 0 w 23"/>
              <a:gd name="T25" fmla="*/ 9 h 23"/>
              <a:gd name="T26" fmla="*/ 0 w 23"/>
              <a:gd name="T27" fmla="*/ 15 h 23"/>
              <a:gd name="T28" fmla="*/ 2 w 23"/>
              <a:gd name="T29" fmla="*/ 19 h 23"/>
              <a:gd name="T30" fmla="*/ 5 w 23"/>
              <a:gd name="T31" fmla="*/ 21 h 23"/>
              <a:gd name="T32" fmla="*/ 7 w 23"/>
              <a:gd name="T33" fmla="*/ 23 h 23"/>
              <a:gd name="T34" fmla="*/ 11 w 23"/>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3">
                <a:moveTo>
                  <a:pt x="11" y="23"/>
                </a:moveTo>
                <a:lnTo>
                  <a:pt x="15" y="21"/>
                </a:lnTo>
                <a:lnTo>
                  <a:pt x="19" y="19"/>
                </a:lnTo>
                <a:lnTo>
                  <a:pt x="23" y="15"/>
                </a:lnTo>
                <a:lnTo>
                  <a:pt x="23" y="11"/>
                </a:lnTo>
                <a:lnTo>
                  <a:pt x="21" y="8"/>
                </a:lnTo>
                <a:lnTo>
                  <a:pt x="19" y="4"/>
                </a:lnTo>
                <a:lnTo>
                  <a:pt x="15" y="2"/>
                </a:lnTo>
                <a:lnTo>
                  <a:pt x="11" y="0"/>
                </a:lnTo>
                <a:lnTo>
                  <a:pt x="7" y="2"/>
                </a:lnTo>
                <a:lnTo>
                  <a:pt x="4" y="2"/>
                </a:lnTo>
                <a:lnTo>
                  <a:pt x="2" y="6"/>
                </a:lnTo>
                <a:lnTo>
                  <a:pt x="0" y="9"/>
                </a:lnTo>
                <a:lnTo>
                  <a:pt x="0" y="15"/>
                </a:lnTo>
                <a:lnTo>
                  <a:pt x="2" y="19"/>
                </a:lnTo>
                <a:lnTo>
                  <a:pt x="5" y="21"/>
                </a:lnTo>
                <a:lnTo>
                  <a:pt x="7" y="23"/>
                </a:lnTo>
                <a:lnTo>
                  <a:pt x="11"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Tree>
    <p:extLst>
      <p:ext uri="{BB962C8B-B14F-4D97-AF65-F5344CB8AC3E}">
        <p14:creationId xmlns:p14="http://schemas.microsoft.com/office/powerpoint/2010/main" val="175451092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Divider Barbert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6"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F9B15D"/>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8192"/>
          </a:xfrm>
          <a:prstGeom prst="rect">
            <a:avLst/>
          </a:prstGeom>
        </p:spPr>
      </p:pic>
    </p:spTree>
    <p:extLst>
      <p:ext uri="{BB962C8B-B14F-4D97-AF65-F5344CB8AC3E}">
        <p14:creationId xmlns:p14="http://schemas.microsoft.com/office/powerpoint/2010/main" val="163848987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Divider Evan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0"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7F553E"/>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59948732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Divider BTRB">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7"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90A7D1"/>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Tree>
    <p:extLst>
      <p:ext uri="{BB962C8B-B14F-4D97-AF65-F5344CB8AC3E}">
        <p14:creationId xmlns:p14="http://schemas.microsoft.com/office/powerpoint/2010/main" val="423411492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Divider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5"/>
            <a:ext cx="9144001" cy="6856965"/>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80623733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39518585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Platinum">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75"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DFBD5C"/>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6681"/>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
        <p:nvSpPr>
          <p:cNvPr id="51" name="Freeform 26"/>
          <p:cNvSpPr>
            <a:spLocks/>
          </p:cNvSpPr>
          <p:nvPr userDrawn="1"/>
        </p:nvSpPr>
        <p:spPr bwMode="auto">
          <a:xfrm>
            <a:off x="1905000" y="2640013"/>
            <a:ext cx="36513" cy="36513"/>
          </a:xfrm>
          <a:custGeom>
            <a:avLst/>
            <a:gdLst>
              <a:gd name="T0" fmla="*/ 13 w 23"/>
              <a:gd name="T1" fmla="*/ 23 h 23"/>
              <a:gd name="T2" fmla="*/ 17 w 23"/>
              <a:gd name="T3" fmla="*/ 21 h 23"/>
              <a:gd name="T4" fmla="*/ 21 w 23"/>
              <a:gd name="T5" fmla="*/ 19 h 23"/>
              <a:gd name="T6" fmla="*/ 23 w 23"/>
              <a:gd name="T7" fmla="*/ 15 h 23"/>
              <a:gd name="T8" fmla="*/ 23 w 23"/>
              <a:gd name="T9" fmla="*/ 11 h 23"/>
              <a:gd name="T10" fmla="*/ 23 w 23"/>
              <a:gd name="T11" fmla="*/ 7 h 23"/>
              <a:gd name="T12" fmla="*/ 19 w 23"/>
              <a:gd name="T13" fmla="*/ 4 h 23"/>
              <a:gd name="T14" fmla="*/ 15 w 23"/>
              <a:gd name="T15" fmla="*/ 2 h 23"/>
              <a:gd name="T16" fmla="*/ 11 w 23"/>
              <a:gd name="T17" fmla="*/ 0 h 23"/>
              <a:gd name="T18" fmla="*/ 8 w 23"/>
              <a:gd name="T19" fmla="*/ 2 h 23"/>
              <a:gd name="T20" fmla="*/ 4 w 23"/>
              <a:gd name="T21" fmla="*/ 4 h 23"/>
              <a:gd name="T22" fmla="*/ 2 w 23"/>
              <a:gd name="T23" fmla="*/ 7 h 23"/>
              <a:gd name="T24" fmla="*/ 0 w 23"/>
              <a:gd name="T25" fmla="*/ 11 h 23"/>
              <a:gd name="T26" fmla="*/ 2 w 23"/>
              <a:gd name="T27" fmla="*/ 17 h 23"/>
              <a:gd name="T28" fmla="*/ 4 w 23"/>
              <a:gd name="T29" fmla="*/ 19 h 23"/>
              <a:gd name="T30" fmla="*/ 8 w 23"/>
              <a:gd name="T31" fmla="*/ 23 h 23"/>
              <a:gd name="T32" fmla="*/ 13 w 23"/>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3">
                <a:moveTo>
                  <a:pt x="13" y="23"/>
                </a:moveTo>
                <a:lnTo>
                  <a:pt x="17" y="21"/>
                </a:lnTo>
                <a:lnTo>
                  <a:pt x="21" y="19"/>
                </a:lnTo>
                <a:lnTo>
                  <a:pt x="23" y="15"/>
                </a:lnTo>
                <a:lnTo>
                  <a:pt x="23" y="11"/>
                </a:lnTo>
                <a:lnTo>
                  <a:pt x="23" y="7"/>
                </a:lnTo>
                <a:lnTo>
                  <a:pt x="19" y="4"/>
                </a:lnTo>
                <a:lnTo>
                  <a:pt x="15" y="2"/>
                </a:lnTo>
                <a:lnTo>
                  <a:pt x="11" y="0"/>
                </a:lnTo>
                <a:lnTo>
                  <a:pt x="8" y="2"/>
                </a:lnTo>
                <a:lnTo>
                  <a:pt x="4" y="4"/>
                </a:lnTo>
                <a:lnTo>
                  <a:pt x="2" y="7"/>
                </a:lnTo>
                <a:lnTo>
                  <a:pt x="0" y="11"/>
                </a:lnTo>
                <a:lnTo>
                  <a:pt x="2" y="17"/>
                </a:lnTo>
                <a:lnTo>
                  <a:pt x="4" y="19"/>
                </a:lnTo>
                <a:lnTo>
                  <a:pt x="8" y="23"/>
                </a:lnTo>
                <a:lnTo>
                  <a:pt x="13"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2" name="Freeform 27"/>
          <p:cNvSpPr>
            <a:spLocks/>
          </p:cNvSpPr>
          <p:nvPr userDrawn="1"/>
        </p:nvSpPr>
        <p:spPr bwMode="auto">
          <a:xfrm>
            <a:off x="2132013" y="2727325"/>
            <a:ext cx="66675" cy="66675"/>
          </a:xfrm>
          <a:custGeom>
            <a:avLst/>
            <a:gdLst>
              <a:gd name="T0" fmla="*/ 23 w 42"/>
              <a:gd name="T1" fmla="*/ 42 h 42"/>
              <a:gd name="T2" fmla="*/ 31 w 42"/>
              <a:gd name="T3" fmla="*/ 40 h 42"/>
              <a:gd name="T4" fmla="*/ 36 w 42"/>
              <a:gd name="T5" fmla="*/ 35 h 42"/>
              <a:gd name="T6" fmla="*/ 42 w 42"/>
              <a:gd name="T7" fmla="*/ 29 h 42"/>
              <a:gd name="T8" fmla="*/ 42 w 42"/>
              <a:gd name="T9" fmla="*/ 19 h 42"/>
              <a:gd name="T10" fmla="*/ 40 w 42"/>
              <a:gd name="T11" fmla="*/ 12 h 42"/>
              <a:gd name="T12" fmla="*/ 36 w 42"/>
              <a:gd name="T13" fmla="*/ 6 h 42"/>
              <a:gd name="T14" fmla="*/ 29 w 42"/>
              <a:gd name="T15" fmla="*/ 0 h 42"/>
              <a:gd name="T16" fmla="*/ 21 w 42"/>
              <a:gd name="T17" fmla="*/ 0 h 42"/>
              <a:gd name="T18" fmla="*/ 12 w 42"/>
              <a:gd name="T19" fmla="*/ 2 h 42"/>
              <a:gd name="T20" fmla="*/ 6 w 42"/>
              <a:gd name="T21" fmla="*/ 6 h 42"/>
              <a:gd name="T22" fmla="*/ 2 w 42"/>
              <a:gd name="T23" fmla="*/ 14 h 42"/>
              <a:gd name="T24" fmla="*/ 0 w 42"/>
              <a:gd name="T25" fmla="*/ 21 h 42"/>
              <a:gd name="T26" fmla="*/ 2 w 42"/>
              <a:gd name="T27" fmla="*/ 31 h 42"/>
              <a:gd name="T28" fmla="*/ 6 w 42"/>
              <a:gd name="T29" fmla="*/ 36 h 42"/>
              <a:gd name="T30" fmla="*/ 13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6" y="35"/>
                </a:lnTo>
                <a:lnTo>
                  <a:pt x="42" y="29"/>
                </a:lnTo>
                <a:lnTo>
                  <a:pt x="42" y="19"/>
                </a:lnTo>
                <a:lnTo>
                  <a:pt x="40" y="12"/>
                </a:lnTo>
                <a:lnTo>
                  <a:pt x="36" y="6"/>
                </a:lnTo>
                <a:lnTo>
                  <a:pt x="29" y="0"/>
                </a:lnTo>
                <a:lnTo>
                  <a:pt x="21" y="0"/>
                </a:lnTo>
                <a:lnTo>
                  <a:pt x="12" y="2"/>
                </a:lnTo>
                <a:lnTo>
                  <a:pt x="6" y="6"/>
                </a:lnTo>
                <a:lnTo>
                  <a:pt x="2" y="14"/>
                </a:lnTo>
                <a:lnTo>
                  <a:pt x="0" y="21"/>
                </a:lnTo>
                <a:lnTo>
                  <a:pt x="2" y="31"/>
                </a:lnTo>
                <a:lnTo>
                  <a:pt x="6" y="36"/>
                </a:lnTo>
                <a:lnTo>
                  <a:pt x="13"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3" name="Freeform 28"/>
          <p:cNvSpPr>
            <a:spLocks/>
          </p:cNvSpPr>
          <p:nvPr userDrawn="1"/>
        </p:nvSpPr>
        <p:spPr bwMode="auto">
          <a:xfrm>
            <a:off x="2455863" y="2716213"/>
            <a:ext cx="66675" cy="66675"/>
          </a:xfrm>
          <a:custGeom>
            <a:avLst/>
            <a:gdLst>
              <a:gd name="T0" fmla="*/ 23 w 42"/>
              <a:gd name="T1" fmla="*/ 42 h 42"/>
              <a:gd name="T2" fmla="*/ 31 w 42"/>
              <a:gd name="T3" fmla="*/ 40 h 42"/>
              <a:gd name="T4" fmla="*/ 37 w 42"/>
              <a:gd name="T5" fmla="*/ 36 h 42"/>
              <a:gd name="T6" fmla="*/ 42 w 42"/>
              <a:gd name="T7" fmla="*/ 28 h 42"/>
              <a:gd name="T8" fmla="*/ 42 w 42"/>
              <a:gd name="T9" fmla="*/ 21 h 42"/>
              <a:gd name="T10" fmla="*/ 40 w 42"/>
              <a:gd name="T11" fmla="*/ 11 h 42"/>
              <a:gd name="T12" fmla="*/ 37 w 42"/>
              <a:gd name="T13" fmla="*/ 5 h 42"/>
              <a:gd name="T14" fmla="*/ 29 w 42"/>
              <a:gd name="T15" fmla="*/ 1 h 42"/>
              <a:gd name="T16" fmla="*/ 21 w 42"/>
              <a:gd name="T17" fmla="*/ 0 h 42"/>
              <a:gd name="T18" fmla="*/ 12 w 42"/>
              <a:gd name="T19" fmla="*/ 1 h 42"/>
              <a:gd name="T20" fmla="*/ 6 w 42"/>
              <a:gd name="T21" fmla="*/ 5 h 42"/>
              <a:gd name="T22" fmla="*/ 2 w 42"/>
              <a:gd name="T23" fmla="*/ 13 h 42"/>
              <a:gd name="T24" fmla="*/ 0 w 42"/>
              <a:gd name="T25" fmla="*/ 21 h 42"/>
              <a:gd name="T26" fmla="*/ 2 w 42"/>
              <a:gd name="T27" fmla="*/ 30 h 42"/>
              <a:gd name="T28" fmla="*/ 8 w 42"/>
              <a:gd name="T29" fmla="*/ 36 h 42"/>
              <a:gd name="T30" fmla="*/ 14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7" y="36"/>
                </a:lnTo>
                <a:lnTo>
                  <a:pt x="42" y="28"/>
                </a:lnTo>
                <a:lnTo>
                  <a:pt x="42" y="21"/>
                </a:lnTo>
                <a:lnTo>
                  <a:pt x="40" y="11"/>
                </a:lnTo>
                <a:lnTo>
                  <a:pt x="37" y="5"/>
                </a:lnTo>
                <a:lnTo>
                  <a:pt x="29" y="1"/>
                </a:lnTo>
                <a:lnTo>
                  <a:pt x="21" y="0"/>
                </a:lnTo>
                <a:lnTo>
                  <a:pt x="12" y="1"/>
                </a:lnTo>
                <a:lnTo>
                  <a:pt x="6" y="5"/>
                </a:lnTo>
                <a:lnTo>
                  <a:pt x="2" y="13"/>
                </a:lnTo>
                <a:lnTo>
                  <a:pt x="0" y="21"/>
                </a:lnTo>
                <a:lnTo>
                  <a:pt x="2" y="30"/>
                </a:lnTo>
                <a:lnTo>
                  <a:pt x="8" y="36"/>
                </a:lnTo>
                <a:lnTo>
                  <a:pt x="14"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4" name="Freeform 29"/>
          <p:cNvSpPr>
            <a:spLocks/>
          </p:cNvSpPr>
          <p:nvPr userDrawn="1"/>
        </p:nvSpPr>
        <p:spPr bwMode="auto">
          <a:xfrm>
            <a:off x="2705100" y="2606675"/>
            <a:ext cx="36513" cy="36513"/>
          </a:xfrm>
          <a:custGeom>
            <a:avLst/>
            <a:gdLst>
              <a:gd name="T0" fmla="*/ 11 w 23"/>
              <a:gd name="T1" fmla="*/ 23 h 23"/>
              <a:gd name="T2" fmla="*/ 15 w 23"/>
              <a:gd name="T3" fmla="*/ 21 h 23"/>
              <a:gd name="T4" fmla="*/ 19 w 23"/>
              <a:gd name="T5" fmla="*/ 19 h 23"/>
              <a:gd name="T6" fmla="*/ 23 w 23"/>
              <a:gd name="T7" fmla="*/ 15 h 23"/>
              <a:gd name="T8" fmla="*/ 23 w 23"/>
              <a:gd name="T9" fmla="*/ 11 h 23"/>
              <a:gd name="T10" fmla="*/ 21 w 23"/>
              <a:gd name="T11" fmla="*/ 8 h 23"/>
              <a:gd name="T12" fmla="*/ 19 w 23"/>
              <a:gd name="T13" fmla="*/ 4 h 23"/>
              <a:gd name="T14" fmla="*/ 15 w 23"/>
              <a:gd name="T15" fmla="*/ 2 h 23"/>
              <a:gd name="T16" fmla="*/ 11 w 23"/>
              <a:gd name="T17" fmla="*/ 0 h 23"/>
              <a:gd name="T18" fmla="*/ 7 w 23"/>
              <a:gd name="T19" fmla="*/ 2 h 23"/>
              <a:gd name="T20" fmla="*/ 4 w 23"/>
              <a:gd name="T21" fmla="*/ 2 h 23"/>
              <a:gd name="T22" fmla="*/ 2 w 23"/>
              <a:gd name="T23" fmla="*/ 6 h 23"/>
              <a:gd name="T24" fmla="*/ 0 w 23"/>
              <a:gd name="T25" fmla="*/ 9 h 23"/>
              <a:gd name="T26" fmla="*/ 0 w 23"/>
              <a:gd name="T27" fmla="*/ 15 h 23"/>
              <a:gd name="T28" fmla="*/ 2 w 23"/>
              <a:gd name="T29" fmla="*/ 19 h 23"/>
              <a:gd name="T30" fmla="*/ 5 w 23"/>
              <a:gd name="T31" fmla="*/ 21 h 23"/>
              <a:gd name="T32" fmla="*/ 7 w 23"/>
              <a:gd name="T33" fmla="*/ 23 h 23"/>
              <a:gd name="T34" fmla="*/ 11 w 23"/>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3">
                <a:moveTo>
                  <a:pt x="11" y="23"/>
                </a:moveTo>
                <a:lnTo>
                  <a:pt x="15" y="21"/>
                </a:lnTo>
                <a:lnTo>
                  <a:pt x="19" y="19"/>
                </a:lnTo>
                <a:lnTo>
                  <a:pt x="23" y="15"/>
                </a:lnTo>
                <a:lnTo>
                  <a:pt x="23" y="11"/>
                </a:lnTo>
                <a:lnTo>
                  <a:pt x="21" y="8"/>
                </a:lnTo>
                <a:lnTo>
                  <a:pt x="19" y="4"/>
                </a:lnTo>
                <a:lnTo>
                  <a:pt x="15" y="2"/>
                </a:lnTo>
                <a:lnTo>
                  <a:pt x="11" y="0"/>
                </a:lnTo>
                <a:lnTo>
                  <a:pt x="7" y="2"/>
                </a:lnTo>
                <a:lnTo>
                  <a:pt x="4" y="2"/>
                </a:lnTo>
                <a:lnTo>
                  <a:pt x="2" y="6"/>
                </a:lnTo>
                <a:lnTo>
                  <a:pt x="0" y="9"/>
                </a:lnTo>
                <a:lnTo>
                  <a:pt x="0" y="15"/>
                </a:lnTo>
                <a:lnTo>
                  <a:pt x="2" y="19"/>
                </a:lnTo>
                <a:lnTo>
                  <a:pt x="5" y="21"/>
                </a:lnTo>
                <a:lnTo>
                  <a:pt x="7" y="23"/>
                </a:lnTo>
                <a:lnTo>
                  <a:pt x="11"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Tree>
    <p:extLst>
      <p:ext uri="{BB962C8B-B14F-4D97-AF65-F5344CB8AC3E}">
        <p14:creationId xmlns:p14="http://schemas.microsoft.com/office/powerpoint/2010/main" val="110934116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vider Barbert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6"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F9B15D"/>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8192"/>
          </a:xfrm>
          <a:prstGeom prst="rect">
            <a:avLst/>
          </a:prstGeom>
        </p:spPr>
      </p:pic>
    </p:spTree>
    <p:extLst>
      <p:ext uri="{BB962C8B-B14F-4D97-AF65-F5344CB8AC3E}">
        <p14:creationId xmlns:p14="http://schemas.microsoft.com/office/powerpoint/2010/main" val="229199080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Divider Evan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0"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7F553E"/>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37321780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vider BTRB">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7"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90A7D1"/>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Tree>
    <p:extLst>
      <p:ext uri="{BB962C8B-B14F-4D97-AF65-F5344CB8AC3E}">
        <p14:creationId xmlns:p14="http://schemas.microsoft.com/office/powerpoint/2010/main" val="377436229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ubtitle 2"/>
          <p:cNvSpPr txBox="1">
            <a:spLocks/>
          </p:cNvSpPr>
          <p:nvPr userDrawn="1"/>
        </p:nvSpPr>
        <p:spPr>
          <a:xfrm>
            <a:off x="4067944" y="5589240"/>
            <a:ext cx="2809006" cy="576263"/>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1200"/>
              </a:spcBef>
              <a:spcAft>
                <a:spcPts val="400"/>
              </a:spcAft>
              <a:buFont typeface="Arial" pitchFamily="34" charset="0"/>
              <a:buNone/>
              <a:defRPr sz="1600" b="0" kern="1200">
                <a:solidFill>
                  <a:schemeClr val="bg1"/>
                </a:solidFill>
                <a:latin typeface="+mn-lt"/>
                <a:ea typeface="+mn-ea"/>
                <a:cs typeface="+mn-cs"/>
              </a:defRPr>
            </a:lvl1pPr>
            <a:lvl2pPr marL="457200" indent="0" algn="ctr" defTabSz="914400" rtl="0" eaLnBrk="1" latinLnBrk="0" hangingPunct="1">
              <a:lnSpc>
                <a:spcPct val="110000"/>
              </a:lnSpc>
              <a:spcBef>
                <a:spcPts val="200"/>
              </a:spcBef>
              <a:spcAft>
                <a:spcPts val="200"/>
              </a:spcAft>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100"/>
              </a:spcBef>
              <a:spcAft>
                <a:spcPts val="200"/>
              </a:spcAft>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800" dirty="0" smtClean="0">
                <a:solidFill>
                  <a:srgbClr val="FFFFFF"/>
                </a:solidFill>
              </a:rPr>
              <a:t>2014</a:t>
            </a:r>
            <a:endParaRPr lang="en-ZA" sz="3800" dirty="0">
              <a:solidFill>
                <a:srgbClr val="FFFFFF"/>
              </a:solidFill>
            </a:endParaRPr>
          </a:p>
        </p:txBody>
      </p:sp>
      <p:sp>
        <p:nvSpPr>
          <p:cNvPr id="2" name="Title 1"/>
          <p:cNvSpPr>
            <a:spLocks noGrp="1"/>
          </p:cNvSpPr>
          <p:nvPr>
            <p:ph type="ctrTitle"/>
          </p:nvPr>
        </p:nvSpPr>
        <p:spPr>
          <a:xfrm>
            <a:off x="899592" y="5516563"/>
            <a:ext cx="2809006"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5876925"/>
            <a:ext cx="2809006"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14927041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9303507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199644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Sub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556792"/>
            <a:ext cx="8642349" cy="360040"/>
          </a:xfrm>
        </p:spPr>
        <p:txBody>
          <a:body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0115585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629146"/>
            <a:ext cx="5473303" cy="4176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Text Placeholder 6"/>
          <p:cNvSpPr>
            <a:spLocks noGrp="1"/>
          </p:cNvSpPr>
          <p:nvPr>
            <p:ph type="body" sz="quarter" idx="12"/>
          </p:nvPr>
        </p:nvSpPr>
        <p:spPr>
          <a:xfrm>
            <a:off x="6300192" y="1628800"/>
            <a:ext cx="2592984" cy="4177142"/>
          </a:xfrm>
        </p:spPr>
        <p:txBody>
          <a:bodyPr anchor="t">
            <a:normAutofit/>
          </a:bodyPr>
          <a:lstStyle>
            <a:lvl1pPr>
              <a:defRPr sz="1600" i="1">
                <a:solidFill>
                  <a:schemeClr val="accent1"/>
                </a:solidFill>
              </a:defRPr>
            </a:lvl1pPr>
            <a:lvl2pPr>
              <a:defRPr sz="1600" i="1">
                <a:solidFill>
                  <a:schemeClr val="accent2"/>
                </a:solidFill>
              </a:defRPr>
            </a:lvl2pPr>
            <a:lvl3pPr>
              <a:defRPr sz="1600" i="1">
                <a:solidFill>
                  <a:schemeClr val="accent2"/>
                </a:solidFill>
              </a:defRPr>
            </a:lvl3pPr>
            <a:lvl4pPr>
              <a:defRPr sz="1400" i="1">
                <a:solidFill>
                  <a:schemeClr val="accent2"/>
                </a:solidFill>
              </a:defRPr>
            </a:lvl4pPr>
            <a:lvl5pPr>
              <a:defRPr sz="1400" i="1">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Footer Placeholder 3"/>
          <p:cNvSpPr>
            <a:spLocks noGrp="1"/>
          </p:cNvSpPr>
          <p:nvPr>
            <p:ph type="ftr" sz="quarter" idx="13"/>
          </p:nvPr>
        </p:nvSpPr>
        <p:spPr/>
        <p:txBody>
          <a:bodyPr/>
          <a:lstStyle/>
          <a:p>
            <a:endParaRPr lang="en-ZA" dirty="0">
              <a:solidFill>
                <a:srgbClr val="542A0E"/>
              </a:solidFill>
            </a:endParaRPr>
          </a:p>
        </p:txBody>
      </p:sp>
    </p:spTree>
    <p:extLst>
      <p:ext uri="{BB962C8B-B14F-4D97-AF65-F5344CB8AC3E}">
        <p14:creationId xmlns:p14="http://schemas.microsoft.com/office/powerpoint/2010/main" val="125002159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31550809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
        <p:nvSpPr>
          <p:cNvPr id="5" name="Text Placeholder 4"/>
          <p:cNvSpPr>
            <a:spLocks noGrp="1"/>
          </p:cNvSpPr>
          <p:nvPr>
            <p:ph type="body" sz="quarter" idx="12"/>
          </p:nvPr>
        </p:nvSpPr>
        <p:spPr>
          <a:xfrm>
            <a:off x="682178" y="1700808"/>
            <a:ext cx="8210997" cy="287337"/>
          </a:xfrm>
        </p:spPr>
        <p:txBody>
          <a:bodyPr>
            <a:normAutofit/>
          </a:bodyPr>
          <a:lstStyle>
            <a:lvl1pPr>
              <a:defRPr sz="1400"/>
            </a:lvl1pPr>
          </a:lstStyle>
          <a:p>
            <a:pPr lvl="0"/>
            <a:r>
              <a:rPr lang="en-US" dirty="0" smtClean="0"/>
              <a:t>Click to edit Master text styles</a:t>
            </a:r>
          </a:p>
        </p:txBody>
      </p:sp>
    </p:spTree>
    <p:extLst>
      <p:ext uri="{BB962C8B-B14F-4D97-AF65-F5344CB8AC3E}">
        <p14:creationId xmlns:p14="http://schemas.microsoft.com/office/powerpoint/2010/main" val="334782965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33797393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on White">
    <p:spTree>
      <p:nvGrpSpPr>
        <p:cNvPr id="1" name=""/>
        <p:cNvGrpSpPr/>
        <p:nvPr/>
      </p:nvGrpSpPr>
      <p:grpSpPr>
        <a:xfrm>
          <a:off x="0" y="0"/>
          <a:ext cx="0" cy="0"/>
          <a:chOff x="0" y="0"/>
          <a:chExt cx="0" cy="0"/>
        </a:xfrm>
      </p:grpSpPr>
      <p:sp>
        <p:nvSpPr>
          <p:cNvPr id="3" name="Rectangle 2"/>
          <p:cNvSpPr/>
          <p:nvPr userDrawn="1"/>
        </p:nvSpPr>
        <p:spPr bwMode="white">
          <a:xfrm>
            <a:off x="0" y="1505527"/>
            <a:ext cx="6948264" cy="499384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417341158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99592" y="3644503"/>
            <a:ext cx="3672408"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4076873"/>
            <a:ext cx="3672408"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49990126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1"/>
            <a:ext cx="9144000" cy="6854757"/>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93836989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7"/>
            <a:ext cx="9144000" cy="6870192"/>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82114241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2_Divider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5"/>
            <a:ext cx="9144001" cy="6856965"/>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990342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Sub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556792"/>
            <a:ext cx="8642349" cy="360040"/>
          </a:xfrm>
        </p:spPr>
        <p:txBody>
          <a:body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57598846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1_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53553314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Divider Platinum">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75"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DFBD5C"/>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6681"/>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
        <p:nvSpPr>
          <p:cNvPr id="51" name="Freeform 26"/>
          <p:cNvSpPr>
            <a:spLocks/>
          </p:cNvSpPr>
          <p:nvPr userDrawn="1"/>
        </p:nvSpPr>
        <p:spPr bwMode="auto">
          <a:xfrm>
            <a:off x="1905000" y="2640013"/>
            <a:ext cx="36513" cy="36513"/>
          </a:xfrm>
          <a:custGeom>
            <a:avLst/>
            <a:gdLst>
              <a:gd name="T0" fmla="*/ 13 w 23"/>
              <a:gd name="T1" fmla="*/ 23 h 23"/>
              <a:gd name="T2" fmla="*/ 17 w 23"/>
              <a:gd name="T3" fmla="*/ 21 h 23"/>
              <a:gd name="T4" fmla="*/ 21 w 23"/>
              <a:gd name="T5" fmla="*/ 19 h 23"/>
              <a:gd name="T6" fmla="*/ 23 w 23"/>
              <a:gd name="T7" fmla="*/ 15 h 23"/>
              <a:gd name="T8" fmla="*/ 23 w 23"/>
              <a:gd name="T9" fmla="*/ 11 h 23"/>
              <a:gd name="T10" fmla="*/ 23 w 23"/>
              <a:gd name="T11" fmla="*/ 7 h 23"/>
              <a:gd name="T12" fmla="*/ 19 w 23"/>
              <a:gd name="T13" fmla="*/ 4 h 23"/>
              <a:gd name="T14" fmla="*/ 15 w 23"/>
              <a:gd name="T15" fmla="*/ 2 h 23"/>
              <a:gd name="T16" fmla="*/ 11 w 23"/>
              <a:gd name="T17" fmla="*/ 0 h 23"/>
              <a:gd name="T18" fmla="*/ 8 w 23"/>
              <a:gd name="T19" fmla="*/ 2 h 23"/>
              <a:gd name="T20" fmla="*/ 4 w 23"/>
              <a:gd name="T21" fmla="*/ 4 h 23"/>
              <a:gd name="T22" fmla="*/ 2 w 23"/>
              <a:gd name="T23" fmla="*/ 7 h 23"/>
              <a:gd name="T24" fmla="*/ 0 w 23"/>
              <a:gd name="T25" fmla="*/ 11 h 23"/>
              <a:gd name="T26" fmla="*/ 2 w 23"/>
              <a:gd name="T27" fmla="*/ 17 h 23"/>
              <a:gd name="T28" fmla="*/ 4 w 23"/>
              <a:gd name="T29" fmla="*/ 19 h 23"/>
              <a:gd name="T30" fmla="*/ 8 w 23"/>
              <a:gd name="T31" fmla="*/ 23 h 23"/>
              <a:gd name="T32" fmla="*/ 13 w 23"/>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3">
                <a:moveTo>
                  <a:pt x="13" y="23"/>
                </a:moveTo>
                <a:lnTo>
                  <a:pt x="17" y="21"/>
                </a:lnTo>
                <a:lnTo>
                  <a:pt x="21" y="19"/>
                </a:lnTo>
                <a:lnTo>
                  <a:pt x="23" y="15"/>
                </a:lnTo>
                <a:lnTo>
                  <a:pt x="23" y="11"/>
                </a:lnTo>
                <a:lnTo>
                  <a:pt x="23" y="7"/>
                </a:lnTo>
                <a:lnTo>
                  <a:pt x="19" y="4"/>
                </a:lnTo>
                <a:lnTo>
                  <a:pt x="15" y="2"/>
                </a:lnTo>
                <a:lnTo>
                  <a:pt x="11" y="0"/>
                </a:lnTo>
                <a:lnTo>
                  <a:pt x="8" y="2"/>
                </a:lnTo>
                <a:lnTo>
                  <a:pt x="4" y="4"/>
                </a:lnTo>
                <a:lnTo>
                  <a:pt x="2" y="7"/>
                </a:lnTo>
                <a:lnTo>
                  <a:pt x="0" y="11"/>
                </a:lnTo>
                <a:lnTo>
                  <a:pt x="2" y="17"/>
                </a:lnTo>
                <a:lnTo>
                  <a:pt x="4" y="19"/>
                </a:lnTo>
                <a:lnTo>
                  <a:pt x="8" y="23"/>
                </a:lnTo>
                <a:lnTo>
                  <a:pt x="13"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2" name="Freeform 27"/>
          <p:cNvSpPr>
            <a:spLocks/>
          </p:cNvSpPr>
          <p:nvPr userDrawn="1"/>
        </p:nvSpPr>
        <p:spPr bwMode="auto">
          <a:xfrm>
            <a:off x="2132013" y="2727325"/>
            <a:ext cx="66675" cy="66675"/>
          </a:xfrm>
          <a:custGeom>
            <a:avLst/>
            <a:gdLst>
              <a:gd name="T0" fmla="*/ 23 w 42"/>
              <a:gd name="T1" fmla="*/ 42 h 42"/>
              <a:gd name="T2" fmla="*/ 31 w 42"/>
              <a:gd name="T3" fmla="*/ 40 h 42"/>
              <a:gd name="T4" fmla="*/ 36 w 42"/>
              <a:gd name="T5" fmla="*/ 35 h 42"/>
              <a:gd name="T6" fmla="*/ 42 w 42"/>
              <a:gd name="T7" fmla="*/ 29 h 42"/>
              <a:gd name="T8" fmla="*/ 42 w 42"/>
              <a:gd name="T9" fmla="*/ 19 h 42"/>
              <a:gd name="T10" fmla="*/ 40 w 42"/>
              <a:gd name="T11" fmla="*/ 12 h 42"/>
              <a:gd name="T12" fmla="*/ 36 w 42"/>
              <a:gd name="T13" fmla="*/ 6 h 42"/>
              <a:gd name="T14" fmla="*/ 29 w 42"/>
              <a:gd name="T15" fmla="*/ 0 h 42"/>
              <a:gd name="T16" fmla="*/ 21 w 42"/>
              <a:gd name="T17" fmla="*/ 0 h 42"/>
              <a:gd name="T18" fmla="*/ 12 w 42"/>
              <a:gd name="T19" fmla="*/ 2 h 42"/>
              <a:gd name="T20" fmla="*/ 6 w 42"/>
              <a:gd name="T21" fmla="*/ 6 h 42"/>
              <a:gd name="T22" fmla="*/ 2 w 42"/>
              <a:gd name="T23" fmla="*/ 14 h 42"/>
              <a:gd name="T24" fmla="*/ 0 w 42"/>
              <a:gd name="T25" fmla="*/ 21 h 42"/>
              <a:gd name="T26" fmla="*/ 2 w 42"/>
              <a:gd name="T27" fmla="*/ 31 h 42"/>
              <a:gd name="T28" fmla="*/ 6 w 42"/>
              <a:gd name="T29" fmla="*/ 36 h 42"/>
              <a:gd name="T30" fmla="*/ 13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6" y="35"/>
                </a:lnTo>
                <a:lnTo>
                  <a:pt x="42" y="29"/>
                </a:lnTo>
                <a:lnTo>
                  <a:pt x="42" y="19"/>
                </a:lnTo>
                <a:lnTo>
                  <a:pt x="40" y="12"/>
                </a:lnTo>
                <a:lnTo>
                  <a:pt x="36" y="6"/>
                </a:lnTo>
                <a:lnTo>
                  <a:pt x="29" y="0"/>
                </a:lnTo>
                <a:lnTo>
                  <a:pt x="21" y="0"/>
                </a:lnTo>
                <a:lnTo>
                  <a:pt x="12" y="2"/>
                </a:lnTo>
                <a:lnTo>
                  <a:pt x="6" y="6"/>
                </a:lnTo>
                <a:lnTo>
                  <a:pt x="2" y="14"/>
                </a:lnTo>
                <a:lnTo>
                  <a:pt x="0" y="21"/>
                </a:lnTo>
                <a:lnTo>
                  <a:pt x="2" y="31"/>
                </a:lnTo>
                <a:lnTo>
                  <a:pt x="6" y="36"/>
                </a:lnTo>
                <a:lnTo>
                  <a:pt x="13"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3" name="Freeform 28"/>
          <p:cNvSpPr>
            <a:spLocks/>
          </p:cNvSpPr>
          <p:nvPr userDrawn="1"/>
        </p:nvSpPr>
        <p:spPr bwMode="auto">
          <a:xfrm>
            <a:off x="2455863" y="2716213"/>
            <a:ext cx="66675" cy="66675"/>
          </a:xfrm>
          <a:custGeom>
            <a:avLst/>
            <a:gdLst>
              <a:gd name="T0" fmla="*/ 23 w 42"/>
              <a:gd name="T1" fmla="*/ 42 h 42"/>
              <a:gd name="T2" fmla="*/ 31 w 42"/>
              <a:gd name="T3" fmla="*/ 40 h 42"/>
              <a:gd name="T4" fmla="*/ 37 w 42"/>
              <a:gd name="T5" fmla="*/ 36 h 42"/>
              <a:gd name="T6" fmla="*/ 42 w 42"/>
              <a:gd name="T7" fmla="*/ 28 h 42"/>
              <a:gd name="T8" fmla="*/ 42 w 42"/>
              <a:gd name="T9" fmla="*/ 21 h 42"/>
              <a:gd name="T10" fmla="*/ 40 w 42"/>
              <a:gd name="T11" fmla="*/ 11 h 42"/>
              <a:gd name="T12" fmla="*/ 37 w 42"/>
              <a:gd name="T13" fmla="*/ 5 h 42"/>
              <a:gd name="T14" fmla="*/ 29 w 42"/>
              <a:gd name="T15" fmla="*/ 1 h 42"/>
              <a:gd name="T16" fmla="*/ 21 w 42"/>
              <a:gd name="T17" fmla="*/ 0 h 42"/>
              <a:gd name="T18" fmla="*/ 12 w 42"/>
              <a:gd name="T19" fmla="*/ 1 h 42"/>
              <a:gd name="T20" fmla="*/ 6 w 42"/>
              <a:gd name="T21" fmla="*/ 5 h 42"/>
              <a:gd name="T22" fmla="*/ 2 w 42"/>
              <a:gd name="T23" fmla="*/ 13 h 42"/>
              <a:gd name="T24" fmla="*/ 0 w 42"/>
              <a:gd name="T25" fmla="*/ 21 h 42"/>
              <a:gd name="T26" fmla="*/ 2 w 42"/>
              <a:gd name="T27" fmla="*/ 30 h 42"/>
              <a:gd name="T28" fmla="*/ 8 w 42"/>
              <a:gd name="T29" fmla="*/ 36 h 42"/>
              <a:gd name="T30" fmla="*/ 14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7" y="36"/>
                </a:lnTo>
                <a:lnTo>
                  <a:pt x="42" y="28"/>
                </a:lnTo>
                <a:lnTo>
                  <a:pt x="42" y="21"/>
                </a:lnTo>
                <a:lnTo>
                  <a:pt x="40" y="11"/>
                </a:lnTo>
                <a:lnTo>
                  <a:pt x="37" y="5"/>
                </a:lnTo>
                <a:lnTo>
                  <a:pt x="29" y="1"/>
                </a:lnTo>
                <a:lnTo>
                  <a:pt x="21" y="0"/>
                </a:lnTo>
                <a:lnTo>
                  <a:pt x="12" y="1"/>
                </a:lnTo>
                <a:lnTo>
                  <a:pt x="6" y="5"/>
                </a:lnTo>
                <a:lnTo>
                  <a:pt x="2" y="13"/>
                </a:lnTo>
                <a:lnTo>
                  <a:pt x="0" y="21"/>
                </a:lnTo>
                <a:lnTo>
                  <a:pt x="2" y="30"/>
                </a:lnTo>
                <a:lnTo>
                  <a:pt x="8" y="36"/>
                </a:lnTo>
                <a:lnTo>
                  <a:pt x="14"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4" name="Freeform 29"/>
          <p:cNvSpPr>
            <a:spLocks/>
          </p:cNvSpPr>
          <p:nvPr userDrawn="1"/>
        </p:nvSpPr>
        <p:spPr bwMode="auto">
          <a:xfrm>
            <a:off x="2705100" y="2606675"/>
            <a:ext cx="36513" cy="36513"/>
          </a:xfrm>
          <a:custGeom>
            <a:avLst/>
            <a:gdLst>
              <a:gd name="T0" fmla="*/ 11 w 23"/>
              <a:gd name="T1" fmla="*/ 23 h 23"/>
              <a:gd name="T2" fmla="*/ 15 w 23"/>
              <a:gd name="T3" fmla="*/ 21 h 23"/>
              <a:gd name="T4" fmla="*/ 19 w 23"/>
              <a:gd name="T5" fmla="*/ 19 h 23"/>
              <a:gd name="T6" fmla="*/ 23 w 23"/>
              <a:gd name="T7" fmla="*/ 15 h 23"/>
              <a:gd name="T8" fmla="*/ 23 w 23"/>
              <a:gd name="T9" fmla="*/ 11 h 23"/>
              <a:gd name="T10" fmla="*/ 21 w 23"/>
              <a:gd name="T11" fmla="*/ 8 h 23"/>
              <a:gd name="T12" fmla="*/ 19 w 23"/>
              <a:gd name="T13" fmla="*/ 4 h 23"/>
              <a:gd name="T14" fmla="*/ 15 w 23"/>
              <a:gd name="T15" fmla="*/ 2 h 23"/>
              <a:gd name="T16" fmla="*/ 11 w 23"/>
              <a:gd name="T17" fmla="*/ 0 h 23"/>
              <a:gd name="T18" fmla="*/ 7 w 23"/>
              <a:gd name="T19" fmla="*/ 2 h 23"/>
              <a:gd name="T20" fmla="*/ 4 w 23"/>
              <a:gd name="T21" fmla="*/ 2 h 23"/>
              <a:gd name="T22" fmla="*/ 2 w 23"/>
              <a:gd name="T23" fmla="*/ 6 h 23"/>
              <a:gd name="T24" fmla="*/ 0 w 23"/>
              <a:gd name="T25" fmla="*/ 9 h 23"/>
              <a:gd name="T26" fmla="*/ 0 w 23"/>
              <a:gd name="T27" fmla="*/ 15 h 23"/>
              <a:gd name="T28" fmla="*/ 2 w 23"/>
              <a:gd name="T29" fmla="*/ 19 h 23"/>
              <a:gd name="T30" fmla="*/ 5 w 23"/>
              <a:gd name="T31" fmla="*/ 21 h 23"/>
              <a:gd name="T32" fmla="*/ 7 w 23"/>
              <a:gd name="T33" fmla="*/ 23 h 23"/>
              <a:gd name="T34" fmla="*/ 11 w 23"/>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3">
                <a:moveTo>
                  <a:pt x="11" y="23"/>
                </a:moveTo>
                <a:lnTo>
                  <a:pt x="15" y="21"/>
                </a:lnTo>
                <a:lnTo>
                  <a:pt x="19" y="19"/>
                </a:lnTo>
                <a:lnTo>
                  <a:pt x="23" y="15"/>
                </a:lnTo>
                <a:lnTo>
                  <a:pt x="23" y="11"/>
                </a:lnTo>
                <a:lnTo>
                  <a:pt x="21" y="8"/>
                </a:lnTo>
                <a:lnTo>
                  <a:pt x="19" y="4"/>
                </a:lnTo>
                <a:lnTo>
                  <a:pt x="15" y="2"/>
                </a:lnTo>
                <a:lnTo>
                  <a:pt x="11" y="0"/>
                </a:lnTo>
                <a:lnTo>
                  <a:pt x="7" y="2"/>
                </a:lnTo>
                <a:lnTo>
                  <a:pt x="4" y="2"/>
                </a:lnTo>
                <a:lnTo>
                  <a:pt x="2" y="6"/>
                </a:lnTo>
                <a:lnTo>
                  <a:pt x="0" y="9"/>
                </a:lnTo>
                <a:lnTo>
                  <a:pt x="0" y="15"/>
                </a:lnTo>
                <a:lnTo>
                  <a:pt x="2" y="19"/>
                </a:lnTo>
                <a:lnTo>
                  <a:pt x="5" y="21"/>
                </a:lnTo>
                <a:lnTo>
                  <a:pt x="7" y="23"/>
                </a:lnTo>
                <a:lnTo>
                  <a:pt x="11"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Tree>
    <p:extLst>
      <p:ext uri="{BB962C8B-B14F-4D97-AF65-F5344CB8AC3E}">
        <p14:creationId xmlns:p14="http://schemas.microsoft.com/office/powerpoint/2010/main" val="284972864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Divider Barbert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6"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F9B15D"/>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8192"/>
          </a:xfrm>
          <a:prstGeom prst="rect">
            <a:avLst/>
          </a:prstGeom>
        </p:spPr>
      </p:pic>
    </p:spTree>
    <p:extLst>
      <p:ext uri="{BB962C8B-B14F-4D97-AF65-F5344CB8AC3E}">
        <p14:creationId xmlns:p14="http://schemas.microsoft.com/office/powerpoint/2010/main" val="18953452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Divider Evan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0"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7F553E"/>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82094301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vider BTRB">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7"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90A7D1"/>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Tree>
    <p:extLst>
      <p:ext uri="{BB962C8B-B14F-4D97-AF65-F5344CB8AC3E}">
        <p14:creationId xmlns:p14="http://schemas.microsoft.com/office/powerpoint/2010/main" val="346810698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ubtitle 2"/>
          <p:cNvSpPr txBox="1">
            <a:spLocks/>
          </p:cNvSpPr>
          <p:nvPr userDrawn="1"/>
        </p:nvSpPr>
        <p:spPr>
          <a:xfrm>
            <a:off x="4067944" y="5589240"/>
            <a:ext cx="2809006" cy="576263"/>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1200"/>
              </a:spcBef>
              <a:spcAft>
                <a:spcPts val="400"/>
              </a:spcAft>
              <a:buFont typeface="Arial" pitchFamily="34" charset="0"/>
              <a:buNone/>
              <a:defRPr sz="1600" b="0" kern="1200">
                <a:solidFill>
                  <a:schemeClr val="bg1"/>
                </a:solidFill>
                <a:latin typeface="+mn-lt"/>
                <a:ea typeface="+mn-ea"/>
                <a:cs typeface="+mn-cs"/>
              </a:defRPr>
            </a:lvl1pPr>
            <a:lvl2pPr marL="457200" indent="0" algn="ctr" defTabSz="914400" rtl="0" eaLnBrk="1" latinLnBrk="0" hangingPunct="1">
              <a:lnSpc>
                <a:spcPct val="110000"/>
              </a:lnSpc>
              <a:spcBef>
                <a:spcPts val="200"/>
              </a:spcBef>
              <a:spcAft>
                <a:spcPts val="200"/>
              </a:spcAft>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100"/>
              </a:spcBef>
              <a:spcAft>
                <a:spcPts val="200"/>
              </a:spcAft>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800" dirty="0" smtClean="0">
                <a:solidFill>
                  <a:srgbClr val="FFFFFF"/>
                </a:solidFill>
              </a:rPr>
              <a:t>2014</a:t>
            </a:r>
            <a:endParaRPr lang="en-ZA" sz="3800" dirty="0">
              <a:solidFill>
                <a:srgbClr val="FFFFFF"/>
              </a:solidFill>
            </a:endParaRPr>
          </a:p>
        </p:txBody>
      </p:sp>
      <p:sp>
        <p:nvSpPr>
          <p:cNvPr id="2" name="Title 1"/>
          <p:cNvSpPr>
            <a:spLocks noGrp="1"/>
          </p:cNvSpPr>
          <p:nvPr>
            <p:ph type="ctrTitle"/>
          </p:nvPr>
        </p:nvSpPr>
        <p:spPr>
          <a:xfrm>
            <a:off x="899592" y="5516563"/>
            <a:ext cx="2809006"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5876925"/>
            <a:ext cx="2809006"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48474503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403114357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Sub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556792"/>
            <a:ext cx="8642349" cy="360040"/>
          </a:xfrm>
        </p:spPr>
        <p:txBody>
          <a:body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238795223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629146"/>
            <a:ext cx="5473303" cy="4176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Text Placeholder 6"/>
          <p:cNvSpPr>
            <a:spLocks noGrp="1"/>
          </p:cNvSpPr>
          <p:nvPr>
            <p:ph type="body" sz="quarter" idx="12"/>
          </p:nvPr>
        </p:nvSpPr>
        <p:spPr>
          <a:xfrm>
            <a:off x="6300192" y="1628800"/>
            <a:ext cx="2592984" cy="4177142"/>
          </a:xfrm>
        </p:spPr>
        <p:txBody>
          <a:bodyPr anchor="t">
            <a:normAutofit/>
          </a:bodyPr>
          <a:lstStyle>
            <a:lvl1pPr>
              <a:defRPr sz="1600" i="1">
                <a:solidFill>
                  <a:schemeClr val="accent1"/>
                </a:solidFill>
              </a:defRPr>
            </a:lvl1pPr>
            <a:lvl2pPr>
              <a:defRPr sz="1600" i="1">
                <a:solidFill>
                  <a:schemeClr val="accent2"/>
                </a:solidFill>
              </a:defRPr>
            </a:lvl2pPr>
            <a:lvl3pPr>
              <a:defRPr sz="1600" i="1">
                <a:solidFill>
                  <a:schemeClr val="accent2"/>
                </a:solidFill>
              </a:defRPr>
            </a:lvl3pPr>
            <a:lvl4pPr>
              <a:defRPr sz="1400" i="1">
                <a:solidFill>
                  <a:schemeClr val="accent2"/>
                </a:solidFill>
              </a:defRPr>
            </a:lvl4pPr>
            <a:lvl5pPr>
              <a:defRPr sz="1400" i="1">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Footer Placeholder 3"/>
          <p:cNvSpPr>
            <a:spLocks noGrp="1"/>
          </p:cNvSpPr>
          <p:nvPr>
            <p:ph type="ftr" sz="quarter" idx="13"/>
          </p:nvPr>
        </p:nvSpPr>
        <p:spPr/>
        <p:txBody>
          <a:bodyPr/>
          <a:lstStyle/>
          <a:p>
            <a:endParaRPr lang="en-ZA" dirty="0">
              <a:solidFill>
                <a:srgbClr val="542A0E"/>
              </a:solidFill>
            </a:endParaRPr>
          </a:p>
        </p:txBody>
      </p:sp>
    </p:spTree>
    <p:extLst>
      <p:ext uri="{BB962C8B-B14F-4D97-AF65-F5344CB8AC3E}">
        <p14:creationId xmlns:p14="http://schemas.microsoft.com/office/powerpoint/2010/main" val="126691176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29222836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629146"/>
            <a:ext cx="5473303" cy="4176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Text Placeholder 6"/>
          <p:cNvSpPr>
            <a:spLocks noGrp="1"/>
          </p:cNvSpPr>
          <p:nvPr>
            <p:ph type="body" sz="quarter" idx="12"/>
          </p:nvPr>
        </p:nvSpPr>
        <p:spPr>
          <a:xfrm>
            <a:off x="6300192" y="1628800"/>
            <a:ext cx="2592984" cy="4177142"/>
          </a:xfrm>
        </p:spPr>
        <p:txBody>
          <a:bodyPr anchor="t">
            <a:normAutofit/>
          </a:bodyPr>
          <a:lstStyle>
            <a:lvl1pPr>
              <a:defRPr sz="1600" i="1">
                <a:solidFill>
                  <a:schemeClr val="accent1"/>
                </a:solidFill>
              </a:defRPr>
            </a:lvl1pPr>
            <a:lvl2pPr>
              <a:defRPr sz="1600" i="1">
                <a:solidFill>
                  <a:schemeClr val="accent2"/>
                </a:solidFill>
              </a:defRPr>
            </a:lvl2pPr>
            <a:lvl3pPr>
              <a:defRPr sz="1600" i="1">
                <a:solidFill>
                  <a:schemeClr val="accent2"/>
                </a:solidFill>
              </a:defRPr>
            </a:lvl3pPr>
            <a:lvl4pPr>
              <a:defRPr sz="1400" i="1">
                <a:solidFill>
                  <a:schemeClr val="accent2"/>
                </a:solidFill>
              </a:defRPr>
            </a:lvl4pPr>
            <a:lvl5pPr>
              <a:defRPr sz="1400" i="1">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Footer Placeholder 3"/>
          <p:cNvSpPr>
            <a:spLocks noGrp="1"/>
          </p:cNvSpPr>
          <p:nvPr>
            <p:ph type="ftr" sz="quarter" idx="13"/>
          </p:nvPr>
        </p:nvSpPr>
        <p:spPr/>
        <p:txBody>
          <a:bodyPr/>
          <a:lstStyle/>
          <a:p>
            <a:endParaRPr lang="en-ZA" dirty="0">
              <a:solidFill>
                <a:srgbClr val="542A0E"/>
              </a:solidFill>
            </a:endParaRPr>
          </a:p>
        </p:txBody>
      </p:sp>
    </p:spTree>
    <p:extLst>
      <p:ext uri="{BB962C8B-B14F-4D97-AF65-F5344CB8AC3E}">
        <p14:creationId xmlns:p14="http://schemas.microsoft.com/office/powerpoint/2010/main" val="121970251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
        <p:nvSpPr>
          <p:cNvPr id="5" name="Text Placeholder 4"/>
          <p:cNvSpPr>
            <a:spLocks noGrp="1"/>
          </p:cNvSpPr>
          <p:nvPr>
            <p:ph type="body" sz="quarter" idx="12"/>
          </p:nvPr>
        </p:nvSpPr>
        <p:spPr>
          <a:xfrm>
            <a:off x="682178" y="1700808"/>
            <a:ext cx="8210997" cy="287337"/>
          </a:xfrm>
        </p:spPr>
        <p:txBody>
          <a:bodyPr>
            <a:normAutofit/>
          </a:bodyPr>
          <a:lstStyle>
            <a:lvl1pPr>
              <a:defRPr sz="1400"/>
            </a:lvl1pPr>
          </a:lstStyle>
          <a:p>
            <a:pPr lvl="0"/>
            <a:r>
              <a:rPr lang="en-US" dirty="0" smtClean="0"/>
              <a:t>Click to edit Master text styles</a:t>
            </a:r>
          </a:p>
        </p:txBody>
      </p:sp>
    </p:spTree>
    <p:extLst>
      <p:ext uri="{BB962C8B-B14F-4D97-AF65-F5344CB8AC3E}">
        <p14:creationId xmlns:p14="http://schemas.microsoft.com/office/powerpoint/2010/main" val="170932954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397506966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on White">
    <p:spTree>
      <p:nvGrpSpPr>
        <p:cNvPr id="1" name=""/>
        <p:cNvGrpSpPr/>
        <p:nvPr/>
      </p:nvGrpSpPr>
      <p:grpSpPr>
        <a:xfrm>
          <a:off x="0" y="0"/>
          <a:ext cx="0" cy="0"/>
          <a:chOff x="0" y="0"/>
          <a:chExt cx="0" cy="0"/>
        </a:xfrm>
      </p:grpSpPr>
      <p:sp>
        <p:nvSpPr>
          <p:cNvPr id="3" name="Rectangle 2"/>
          <p:cNvSpPr/>
          <p:nvPr userDrawn="1"/>
        </p:nvSpPr>
        <p:spPr bwMode="white">
          <a:xfrm>
            <a:off x="0" y="1505527"/>
            <a:ext cx="6948264" cy="499384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369955578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99592" y="3644503"/>
            <a:ext cx="3672408"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4076873"/>
            <a:ext cx="3672408"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25912425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1"/>
            <a:ext cx="9144000" cy="6854757"/>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405195819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7"/>
            <a:ext cx="9144000" cy="6870192"/>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21290973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2_Divider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5"/>
            <a:ext cx="9144001" cy="6856965"/>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72132685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1_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15561252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Divider Platinum">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75"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DFBD5C"/>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6681"/>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
        <p:nvSpPr>
          <p:cNvPr id="51" name="Freeform 26"/>
          <p:cNvSpPr>
            <a:spLocks/>
          </p:cNvSpPr>
          <p:nvPr userDrawn="1"/>
        </p:nvSpPr>
        <p:spPr bwMode="auto">
          <a:xfrm>
            <a:off x="1905000" y="2640013"/>
            <a:ext cx="36513" cy="36513"/>
          </a:xfrm>
          <a:custGeom>
            <a:avLst/>
            <a:gdLst>
              <a:gd name="T0" fmla="*/ 13 w 23"/>
              <a:gd name="T1" fmla="*/ 23 h 23"/>
              <a:gd name="T2" fmla="*/ 17 w 23"/>
              <a:gd name="T3" fmla="*/ 21 h 23"/>
              <a:gd name="T4" fmla="*/ 21 w 23"/>
              <a:gd name="T5" fmla="*/ 19 h 23"/>
              <a:gd name="T6" fmla="*/ 23 w 23"/>
              <a:gd name="T7" fmla="*/ 15 h 23"/>
              <a:gd name="T8" fmla="*/ 23 w 23"/>
              <a:gd name="T9" fmla="*/ 11 h 23"/>
              <a:gd name="T10" fmla="*/ 23 w 23"/>
              <a:gd name="T11" fmla="*/ 7 h 23"/>
              <a:gd name="T12" fmla="*/ 19 w 23"/>
              <a:gd name="T13" fmla="*/ 4 h 23"/>
              <a:gd name="T14" fmla="*/ 15 w 23"/>
              <a:gd name="T15" fmla="*/ 2 h 23"/>
              <a:gd name="T16" fmla="*/ 11 w 23"/>
              <a:gd name="T17" fmla="*/ 0 h 23"/>
              <a:gd name="T18" fmla="*/ 8 w 23"/>
              <a:gd name="T19" fmla="*/ 2 h 23"/>
              <a:gd name="T20" fmla="*/ 4 w 23"/>
              <a:gd name="T21" fmla="*/ 4 h 23"/>
              <a:gd name="T22" fmla="*/ 2 w 23"/>
              <a:gd name="T23" fmla="*/ 7 h 23"/>
              <a:gd name="T24" fmla="*/ 0 w 23"/>
              <a:gd name="T25" fmla="*/ 11 h 23"/>
              <a:gd name="T26" fmla="*/ 2 w 23"/>
              <a:gd name="T27" fmla="*/ 17 h 23"/>
              <a:gd name="T28" fmla="*/ 4 w 23"/>
              <a:gd name="T29" fmla="*/ 19 h 23"/>
              <a:gd name="T30" fmla="*/ 8 w 23"/>
              <a:gd name="T31" fmla="*/ 23 h 23"/>
              <a:gd name="T32" fmla="*/ 13 w 23"/>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3">
                <a:moveTo>
                  <a:pt x="13" y="23"/>
                </a:moveTo>
                <a:lnTo>
                  <a:pt x="17" y="21"/>
                </a:lnTo>
                <a:lnTo>
                  <a:pt x="21" y="19"/>
                </a:lnTo>
                <a:lnTo>
                  <a:pt x="23" y="15"/>
                </a:lnTo>
                <a:lnTo>
                  <a:pt x="23" y="11"/>
                </a:lnTo>
                <a:lnTo>
                  <a:pt x="23" y="7"/>
                </a:lnTo>
                <a:lnTo>
                  <a:pt x="19" y="4"/>
                </a:lnTo>
                <a:lnTo>
                  <a:pt x="15" y="2"/>
                </a:lnTo>
                <a:lnTo>
                  <a:pt x="11" y="0"/>
                </a:lnTo>
                <a:lnTo>
                  <a:pt x="8" y="2"/>
                </a:lnTo>
                <a:lnTo>
                  <a:pt x="4" y="4"/>
                </a:lnTo>
                <a:lnTo>
                  <a:pt x="2" y="7"/>
                </a:lnTo>
                <a:lnTo>
                  <a:pt x="0" y="11"/>
                </a:lnTo>
                <a:lnTo>
                  <a:pt x="2" y="17"/>
                </a:lnTo>
                <a:lnTo>
                  <a:pt x="4" y="19"/>
                </a:lnTo>
                <a:lnTo>
                  <a:pt x="8" y="23"/>
                </a:lnTo>
                <a:lnTo>
                  <a:pt x="13"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2" name="Freeform 27"/>
          <p:cNvSpPr>
            <a:spLocks/>
          </p:cNvSpPr>
          <p:nvPr userDrawn="1"/>
        </p:nvSpPr>
        <p:spPr bwMode="auto">
          <a:xfrm>
            <a:off x="2132013" y="2727325"/>
            <a:ext cx="66675" cy="66675"/>
          </a:xfrm>
          <a:custGeom>
            <a:avLst/>
            <a:gdLst>
              <a:gd name="T0" fmla="*/ 23 w 42"/>
              <a:gd name="T1" fmla="*/ 42 h 42"/>
              <a:gd name="T2" fmla="*/ 31 w 42"/>
              <a:gd name="T3" fmla="*/ 40 h 42"/>
              <a:gd name="T4" fmla="*/ 36 w 42"/>
              <a:gd name="T5" fmla="*/ 35 h 42"/>
              <a:gd name="T6" fmla="*/ 42 w 42"/>
              <a:gd name="T7" fmla="*/ 29 h 42"/>
              <a:gd name="T8" fmla="*/ 42 w 42"/>
              <a:gd name="T9" fmla="*/ 19 h 42"/>
              <a:gd name="T10" fmla="*/ 40 w 42"/>
              <a:gd name="T11" fmla="*/ 12 h 42"/>
              <a:gd name="T12" fmla="*/ 36 w 42"/>
              <a:gd name="T13" fmla="*/ 6 h 42"/>
              <a:gd name="T14" fmla="*/ 29 w 42"/>
              <a:gd name="T15" fmla="*/ 0 h 42"/>
              <a:gd name="T16" fmla="*/ 21 w 42"/>
              <a:gd name="T17" fmla="*/ 0 h 42"/>
              <a:gd name="T18" fmla="*/ 12 w 42"/>
              <a:gd name="T19" fmla="*/ 2 h 42"/>
              <a:gd name="T20" fmla="*/ 6 w 42"/>
              <a:gd name="T21" fmla="*/ 6 h 42"/>
              <a:gd name="T22" fmla="*/ 2 w 42"/>
              <a:gd name="T23" fmla="*/ 14 h 42"/>
              <a:gd name="T24" fmla="*/ 0 w 42"/>
              <a:gd name="T25" fmla="*/ 21 h 42"/>
              <a:gd name="T26" fmla="*/ 2 w 42"/>
              <a:gd name="T27" fmla="*/ 31 h 42"/>
              <a:gd name="T28" fmla="*/ 6 w 42"/>
              <a:gd name="T29" fmla="*/ 36 h 42"/>
              <a:gd name="T30" fmla="*/ 13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6" y="35"/>
                </a:lnTo>
                <a:lnTo>
                  <a:pt x="42" y="29"/>
                </a:lnTo>
                <a:lnTo>
                  <a:pt x="42" y="19"/>
                </a:lnTo>
                <a:lnTo>
                  <a:pt x="40" y="12"/>
                </a:lnTo>
                <a:lnTo>
                  <a:pt x="36" y="6"/>
                </a:lnTo>
                <a:lnTo>
                  <a:pt x="29" y="0"/>
                </a:lnTo>
                <a:lnTo>
                  <a:pt x="21" y="0"/>
                </a:lnTo>
                <a:lnTo>
                  <a:pt x="12" y="2"/>
                </a:lnTo>
                <a:lnTo>
                  <a:pt x="6" y="6"/>
                </a:lnTo>
                <a:lnTo>
                  <a:pt x="2" y="14"/>
                </a:lnTo>
                <a:lnTo>
                  <a:pt x="0" y="21"/>
                </a:lnTo>
                <a:lnTo>
                  <a:pt x="2" y="31"/>
                </a:lnTo>
                <a:lnTo>
                  <a:pt x="6" y="36"/>
                </a:lnTo>
                <a:lnTo>
                  <a:pt x="13"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3" name="Freeform 28"/>
          <p:cNvSpPr>
            <a:spLocks/>
          </p:cNvSpPr>
          <p:nvPr userDrawn="1"/>
        </p:nvSpPr>
        <p:spPr bwMode="auto">
          <a:xfrm>
            <a:off x="2455863" y="2716213"/>
            <a:ext cx="66675" cy="66675"/>
          </a:xfrm>
          <a:custGeom>
            <a:avLst/>
            <a:gdLst>
              <a:gd name="T0" fmla="*/ 23 w 42"/>
              <a:gd name="T1" fmla="*/ 42 h 42"/>
              <a:gd name="T2" fmla="*/ 31 w 42"/>
              <a:gd name="T3" fmla="*/ 40 h 42"/>
              <a:gd name="T4" fmla="*/ 37 w 42"/>
              <a:gd name="T5" fmla="*/ 36 h 42"/>
              <a:gd name="T6" fmla="*/ 42 w 42"/>
              <a:gd name="T7" fmla="*/ 28 h 42"/>
              <a:gd name="T8" fmla="*/ 42 w 42"/>
              <a:gd name="T9" fmla="*/ 21 h 42"/>
              <a:gd name="T10" fmla="*/ 40 w 42"/>
              <a:gd name="T11" fmla="*/ 11 h 42"/>
              <a:gd name="T12" fmla="*/ 37 w 42"/>
              <a:gd name="T13" fmla="*/ 5 h 42"/>
              <a:gd name="T14" fmla="*/ 29 w 42"/>
              <a:gd name="T15" fmla="*/ 1 h 42"/>
              <a:gd name="T16" fmla="*/ 21 w 42"/>
              <a:gd name="T17" fmla="*/ 0 h 42"/>
              <a:gd name="T18" fmla="*/ 12 w 42"/>
              <a:gd name="T19" fmla="*/ 1 h 42"/>
              <a:gd name="T20" fmla="*/ 6 w 42"/>
              <a:gd name="T21" fmla="*/ 5 h 42"/>
              <a:gd name="T22" fmla="*/ 2 w 42"/>
              <a:gd name="T23" fmla="*/ 13 h 42"/>
              <a:gd name="T24" fmla="*/ 0 w 42"/>
              <a:gd name="T25" fmla="*/ 21 h 42"/>
              <a:gd name="T26" fmla="*/ 2 w 42"/>
              <a:gd name="T27" fmla="*/ 30 h 42"/>
              <a:gd name="T28" fmla="*/ 8 w 42"/>
              <a:gd name="T29" fmla="*/ 36 h 42"/>
              <a:gd name="T30" fmla="*/ 14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7" y="36"/>
                </a:lnTo>
                <a:lnTo>
                  <a:pt x="42" y="28"/>
                </a:lnTo>
                <a:lnTo>
                  <a:pt x="42" y="21"/>
                </a:lnTo>
                <a:lnTo>
                  <a:pt x="40" y="11"/>
                </a:lnTo>
                <a:lnTo>
                  <a:pt x="37" y="5"/>
                </a:lnTo>
                <a:lnTo>
                  <a:pt x="29" y="1"/>
                </a:lnTo>
                <a:lnTo>
                  <a:pt x="21" y="0"/>
                </a:lnTo>
                <a:lnTo>
                  <a:pt x="12" y="1"/>
                </a:lnTo>
                <a:lnTo>
                  <a:pt x="6" y="5"/>
                </a:lnTo>
                <a:lnTo>
                  <a:pt x="2" y="13"/>
                </a:lnTo>
                <a:lnTo>
                  <a:pt x="0" y="21"/>
                </a:lnTo>
                <a:lnTo>
                  <a:pt x="2" y="30"/>
                </a:lnTo>
                <a:lnTo>
                  <a:pt x="8" y="36"/>
                </a:lnTo>
                <a:lnTo>
                  <a:pt x="14"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4" name="Freeform 29"/>
          <p:cNvSpPr>
            <a:spLocks/>
          </p:cNvSpPr>
          <p:nvPr userDrawn="1"/>
        </p:nvSpPr>
        <p:spPr bwMode="auto">
          <a:xfrm>
            <a:off x="2705100" y="2606675"/>
            <a:ext cx="36513" cy="36513"/>
          </a:xfrm>
          <a:custGeom>
            <a:avLst/>
            <a:gdLst>
              <a:gd name="T0" fmla="*/ 11 w 23"/>
              <a:gd name="T1" fmla="*/ 23 h 23"/>
              <a:gd name="T2" fmla="*/ 15 w 23"/>
              <a:gd name="T3" fmla="*/ 21 h 23"/>
              <a:gd name="T4" fmla="*/ 19 w 23"/>
              <a:gd name="T5" fmla="*/ 19 h 23"/>
              <a:gd name="T6" fmla="*/ 23 w 23"/>
              <a:gd name="T7" fmla="*/ 15 h 23"/>
              <a:gd name="T8" fmla="*/ 23 w 23"/>
              <a:gd name="T9" fmla="*/ 11 h 23"/>
              <a:gd name="T10" fmla="*/ 21 w 23"/>
              <a:gd name="T11" fmla="*/ 8 h 23"/>
              <a:gd name="T12" fmla="*/ 19 w 23"/>
              <a:gd name="T13" fmla="*/ 4 h 23"/>
              <a:gd name="T14" fmla="*/ 15 w 23"/>
              <a:gd name="T15" fmla="*/ 2 h 23"/>
              <a:gd name="T16" fmla="*/ 11 w 23"/>
              <a:gd name="T17" fmla="*/ 0 h 23"/>
              <a:gd name="T18" fmla="*/ 7 w 23"/>
              <a:gd name="T19" fmla="*/ 2 h 23"/>
              <a:gd name="T20" fmla="*/ 4 w 23"/>
              <a:gd name="T21" fmla="*/ 2 h 23"/>
              <a:gd name="T22" fmla="*/ 2 w 23"/>
              <a:gd name="T23" fmla="*/ 6 h 23"/>
              <a:gd name="T24" fmla="*/ 0 w 23"/>
              <a:gd name="T25" fmla="*/ 9 h 23"/>
              <a:gd name="T26" fmla="*/ 0 w 23"/>
              <a:gd name="T27" fmla="*/ 15 h 23"/>
              <a:gd name="T28" fmla="*/ 2 w 23"/>
              <a:gd name="T29" fmla="*/ 19 h 23"/>
              <a:gd name="T30" fmla="*/ 5 w 23"/>
              <a:gd name="T31" fmla="*/ 21 h 23"/>
              <a:gd name="T32" fmla="*/ 7 w 23"/>
              <a:gd name="T33" fmla="*/ 23 h 23"/>
              <a:gd name="T34" fmla="*/ 11 w 23"/>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3">
                <a:moveTo>
                  <a:pt x="11" y="23"/>
                </a:moveTo>
                <a:lnTo>
                  <a:pt x="15" y="21"/>
                </a:lnTo>
                <a:lnTo>
                  <a:pt x="19" y="19"/>
                </a:lnTo>
                <a:lnTo>
                  <a:pt x="23" y="15"/>
                </a:lnTo>
                <a:lnTo>
                  <a:pt x="23" y="11"/>
                </a:lnTo>
                <a:lnTo>
                  <a:pt x="21" y="8"/>
                </a:lnTo>
                <a:lnTo>
                  <a:pt x="19" y="4"/>
                </a:lnTo>
                <a:lnTo>
                  <a:pt x="15" y="2"/>
                </a:lnTo>
                <a:lnTo>
                  <a:pt x="11" y="0"/>
                </a:lnTo>
                <a:lnTo>
                  <a:pt x="7" y="2"/>
                </a:lnTo>
                <a:lnTo>
                  <a:pt x="4" y="2"/>
                </a:lnTo>
                <a:lnTo>
                  <a:pt x="2" y="6"/>
                </a:lnTo>
                <a:lnTo>
                  <a:pt x="0" y="9"/>
                </a:lnTo>
                <a:lnTo>
                  <a:pt x="0" y="15"/>
                </a:lnTo>
                <a:lnTo>
                  <a:pt x="2" y="19"/>
                </a:lnTo>
                <a:lnTo>
                  <a:pt x="5" y="21"/>
                </a:lnTo>
                <a:lnTo>
                  <a:pt x="7" y="23"/>
                </a:lnTo>
                <a:lnTo>
                  <a:pt x="11"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Tree>
    <p:extLst>
      <p:ext uri="{BB962C8B-B14F-4D97-AF65-F5344CB8AC3E}">
        <p14:creationId xmlns:p14="http://schemas.microsoft.com/office/powerpoint/2010/main" val="81475089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Divider Barbert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6"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F9B15D"/>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8192"/>
          </a:xfrm>
          <a:prstGeom prst="rect">
            <a:avLst/>
          </a:prstGeom>
        </p:spPr>
      </p:pic>
    </p:spTree>
    <p:extLst>
      <p:ext uri="{BB962C8B-B14F-4D97-AF65-F5344CB8AC3E}">
        <p14:creationId xmlns:p14="http://schemas.microsoft.com/office/powerpoint/2010/main" val="13040394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289998718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Divider Evan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0"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7F553E"/>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9421776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ivider BTRB">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7"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90A7D1"/>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Tree>
    <p:extLst>
      <p:ext uri="{BB962C8B-B14F-4D97-AF65-F5344CB8AC3E}">
        <p14:creationId xmlns:p14="http://schemas.microsoft.com/office/powerpoint/2010/main" val="39312831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ubtitle 2"/>
          <p:cNvSpPr txBox="1">
            <a:spLocks/>
          </p:cNvSpPr>
          <p:nvPr userDrawn="1"/>
        </p:nvSpPr>
        <p:spPr>
          <a:xfrm>
            <a:off x="4067944" y="5589240"/>
            <a:ext cx="2809006" cy="576263"/>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1200"/>
              </a:spcBef>
              <a:spcAft>
                <a:spcPts val="400"/>
              </a:spcAft>
              <a:buFont typeface="Arial" pitchFamily="34" charset="0"/>
              <a:buNone/>
              <a:defRPr sz="1600" b="0" kern="1200">
                <a:solidFill>
                  <a:schemeClr val="bg1"/>
                </a:solidFill>
                <a:latin typeface="+mn-lt"/>
                <a:ea typeface="+mn-ea"/>
                <a:cs typeface="+mn-cs"/>
              </a:defRPr>
            </a:lvl1pPr>
            <a:lvl2pPr marL="457200" indent="0" algn="ctr" defTabSz="914400" rtl="0" eaLnBrk="1" latinLnBrk="0" hangingPunct="1">
              <a:lnSpc>
                <a:spcPct val="110000"/>
              </a:lnSpc>
              <a:spcBef>
                <a:spcPts val="200"/>
              </a:spcBef>
              <a:spcAft>
                <a:spcPts val="200"/>
              </a:spcAft>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100"/>
              </a:spcBef>
              <a:spcAft>
                <a:spcPts val="200"/>
              </a:spcAft>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800" dirty="0" smtClean="0">
                <a:solidFill>
                  <a:srgbClr val="FFFFFF"/>
                </a:solidFill>
              </a:rPr>
              <a:t>2014</a:t>
            </a:r>
            <a:endParaRPr lang="en-ZA" sz="3800" dirty="0">
              <a:solidFill>
                <a:srgbClr val="FFFFFF"/>
              </a:solidFill>
            </a:endParaRPr>
          </a:p>
        </p:txBody>
      </p:sp>
      <p:sp>
        <p:nvSpPr>
          <p:cNvPr id="2" name="Title 1"/>
          <p:cNvSpPr>
            <a:spLocks noGrp="1"/>
          </p:cNvSpPr>
          <p:nvPr>
            <p:ph type="ctrTitle"/>
          </p:nvPr>
        </p:nvSpPr>
        <p:spPr>
          <a:xfrm>
            <a:off x="899592" y="5516563"/>
            <a:ext cx="2809006"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5876925"/>
            <a:ext cx="2809006"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93903321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31458224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Sub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556792"/>
            <a:ext cx="8642349" cy="360040"/>
          </a:xfrm>
        </p:spPr>
        <p:txBody>
          <a:body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56317905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629146"/>
            <a:ext cx="5473303" cy="4176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Text Placeholder 6"/>
          <p:cNvSpPr>
            <a:spLocks noGrp="1"/>
          </p:cNvSpPr>
          <p:nvPr>
            <p:ph type="body" sz="quarter" idx="12"/>
          </p:nvPr>
        </p:nvSpPr>
        <p:spPr>
          <a:xfrm>
            <a:off x="6300192" y="1628800"/>
            <a:ext cx="2592984" cy="4177142"/>
          </a:xfrm>
        </p:spPr>
        <p:txBody>
          <a:bodyPr anchor="t">
            <a:normAutofit/>
          </a:bodyPr>
          <a:lstStyle>
            <a:lvl1pPr>
              <a:defRPr sz="1600" i="1">
                <a:solidFill>
                  <a:schemeClr val="accent1"/>
                </a:solidFill>
              </a:defRPr>
            </a:lvl1pPr>
            <a:lvl2pPr>
              <a:defRPr sz="1600" i="1">
                <a:solidFill>
                  <a:schemeClr val="accent2"/>
                </a:solidFill>
              </a:defRPr>
            </a:lvl2pPr>
            <a:lvl3pPr>
              <a:defRPr sz="1600" i="1">
                <a:solidFill>
                  <a:schemeClr val="accent2"/>
                </a:solidFill>
              </a:defRPr>
            </a:lvl3pPr>
            <a:lvl4pPr>
              <a:defRPr sz="1400" i="1">
                <a:solidFill>
                  <a:schemeClr val="accent2"/>
                </a:solidFill>
              </a:defRPr>
            </a:lvl4pPr>
            <a:lvl5pPr>
              <a:defRPr sz="1400" i="1">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Footer Placeholder 3"/>
          <p:cNvSpPr>
            <a:spLocks noGrp="1"/>
          </p:cNvSpPr>
          <p:nvPr>
            <p:ph type="ftr" sz="quarter" idx="13"/>
          </p:nvPr>
        </p:nvSpPr>
        <p:spPr/>
        <p:txBody>
          <a:bodyPr/>
          <a:lstStyle/>
          <a:p>
            <a:endParaRPr lang="en-ZA" dirty="0">
              <a:solidFill>
                <a:srgbClr val="542A0E"/>
              </a:solidFill>
            </a:endParaRPr>
          </a:p>
        </p:txBody>
      </p:sp>
    </p:spTree>
    <p:extLst>
      <p:ext uri="{BB962C8B-B14F-4D97-AF65-F5344CB8AC3E}">
        <p14:creationId xmlns:p14="http://schemas.microsoft.com/office/powerpoint/2010/main" val="78590914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342183191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
        <p:nvSpPr>
          <p:cNvPr id="5" name="Text Placeholder 4"/>
          <p:cNvSpPr>
            <a:spLocks noGrp="1"/>
          </p:cNvSpPr>
          <p:nvPr>
            <p:ph type="body" sz="quarter" idx="12"/>
          </p:nvPr>
        </p:nvSpPr>
        <p:spPr>
          <a:xfrm>
            <a:off x="682178" y="1700808"/>
            <a:ext cx="8210997" cy="287337"/>
          </a:xfrm>
        </p:spPr>
        <p:txBody>
          <a:bodyPr>
            <a:normAutofit/>
          </a:bodyPr>
          <a:lstStyle>
            <a:lvl1pPr>
              <a:defRPr sz="1400"/>
            </a:lvl1pPr>
          </a:lstStyle>
          <a:p>
            <a:pPr lvl="0"/>
            <a:r>
              <a:rPr lang="en-US" dirty="0" smtClean="0"/>
              <a:t>Click to edit Master text styles</a:t>
            </a:r>
          </a:p>
        </p:txBody>
      </p:sp>
    </p:spTree>
    <p:extLst>
      <p:ext uri="{BB962C8B-B14F-4D97-AF65-F5344CB8AC3E}">
        <p14:creationId xmlns:p14="http://schemas.microsoft.com/office/powerpoint/2010/main" val="38656118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66667770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on White">
    <p:spTree>
      <p:nvGrpSpPr>
        <p:cNvPr id="1" name=""/>
        <p:cNvGrpSpPr/>
        <p:nvPr/>
      </p:nvGrpSpPr>
      <p:grpSpPr>
        <a:xfrm>
          <a:off x="0" y="0"/>
          <a:ext cx="0" cy="0"/>
          <a:chOff x="0" y="0"/>
          <a:chExt cx="0" cy="0"/>
        </a:xfrm>
      </p:grpSpPr>
      <p:sp>
        <p:nvSpPr>
          <p:cNvPr id="3" name="Rectangle 2"/>
          <p:cNvSpPr/>
          <p:nvPr userDrawn="1"/>
        </p:nvSpPr>
        <p:spPr bwMode="white">
          <a:xfrm>
            <a:off x="0" y="1505527"/>
            <a:ext cx="6948264" cy="499384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8138811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
        <p:nvSpPr>
          <p:cNvPr id="5" name="Text Placeholder 4"/>
          <p:cNvSpPr>
            <a:spLocks noGrp="1"/>
          </p:cNvSpPr>
          <p:nvPr>
            <p:ph type="body" sz="quarter" idx="12"/>
          </p:nvPr>
        </p:nvSpPr>
        <p:spPr>
          <a:xfrm>
            <a:off x="682178" y="1700808"/>
            <a:ext cx="8210997" cy="287337"/>
          </a:xfrm>
        </p:spPr>
        <p:txBody>
          <a:bodyPr>
            <a:normAutofit/>
          </a:bodyPr>
          <a:lstStyle>
            <a:lvl1pPr>
              <a:defRPr sz="1400"/>
            </a:lvl1pPr>
          </a:lstStyle>
          <a:p>
            <a:pPr lvl="0"/>
            <a:r>
              <a:rPr lang="en-US" dirty="0" smtClean="0"/>
              <a:t>Click to edit Master text styles</a:t>
            </a:r>
          </a:p>
        </p:txBody>
      </p:sp>
    </p:spTree>
    <p:extLst>
      <p:ext uri="{BB962C8B-B14F-4D97-AF65-F5344CB8AC3E}">
        <p14:creationId xmlns:p14="http://schemas.microsoft.com/office/powerpoint/2010/main" val="248556547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99592" y="3644503"/>
            <a:ext cx="3672408"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4076873"/>
            <a:ext cx="3672408"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25960387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1"/>
            <a:ext cx="9144000" cy="6854757"/>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19207724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7"/>
            <a:ext cx="9144000" cy="6870192"/>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62029523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2_Divider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5"/>
            <a:ext cx="9144001" cy="6856965"/>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9977616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1_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80967770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Divider Platinum">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75"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DFBD5C"/>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6681"/>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
        <p:nvSpPr>
          <p:cNvPr id="51" name="Freeform 26"/>
          <p:cNvSpPr>
            <a:spLocks/>
          </p:cNvSpPr>
          <p:nvPr userDrawn="1"/>
        </p:nvSpPr>
        <p:spPr bwMode="auto">
          <a:xfrm>
            <a:off x="1905000" y="2640013"/>
            <a:ext cx="36513" cy="36513"/>
          </a:xfrm>
          <a:custGeom>
            <a:avLst/>
            <a:gdLst>
              <a:gd name="T0" fmla="*/ 13 w 23"/>
              <a:gd name="T1" fmla="*/ 23 h 23"/>
              <a:gd name="T2" fmla="*/ 17 w 23"/>
              <a:gd name="T3" fmla="*/ 21 h 23"/>
              <a:gd name="T4" fmla="*/ 21 w 23"/>
              <a:gd name="T5" fmla="*/ 19 h 23"/>
              <a:gd name="T6" fmla="*/ 23 w 23"/>
              <a:gd name="T7" fmla="*/ 15 h 23"/>
              <a:gd name="T8" fmla="*/ 23 w 23"/>
              <a:gd name="T9" fmla="*/ 11 h 23"/>
              <a:gd name="T10" fmla="*/ 23 w 23"/>
              <a:gd name="T11" fmla="*/ 7 h 23"/>
              <a:gd name="T12" fmla="*/ 19 w 23"/>
              <a:gd name="T13" fmla="*/ 4 h 23"/>
              <a:gd name="T14" fmla="*/ 15 w 23"/>
              <a:gd name="T15" fmla="*/ 2 h 23"/>
              <a:gd name="T16" fmla="*/ 11 w 23"/>
              <a:gd name="T17" fmla="*/ 0 h 23"/>
              <a:gd name="T18" fmla="*/ 8 w 23"/>
              <a:gd name="T19" fmla="*/ 2 h 23"/>
              <a:gd name="T20" fmla="*/ 4 w 23"/>
              <a:gd name="T21" fmla="*/ 4 h 23"/>
              <a:gd name="T22" fmla="*/ 2 w 23"/>
              <a:gd name="T23" fmla="*/ 7 h 23"/>
              <a:gd name="T24" fmla="*/ 0 w 23"/>
              <a:gd name="T25" fmla="*/ 11 h 23"/>
              <a:gd name="T26" fmla="*/ 2 w 23"/>
              <a:gd name="T27" fmla="*/ 17 h 23"/>
              <a:gd name="T28" fmla="*/ 4 w 23"/>
              <a:gd name="T29" fmla="*/ 19 h 23"/>
              <a:gd name="T30" fmla="*/ 8 w 23"/>
              <a:gd name="T31" fmla="*/ 23 h 23"/>
              <a:gd name="T32" fmla="*/ 13 w 23"/>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3">
                <a:moveTo>
                  <a:pt x="13" y="23"/>
                </a:moveTo>
                <a:lnTo>
                  <a:pt x="17" y="21"/>
                </a:lnTo>
                <a:lnTo>
                  <a:pt x="21" y="19"/>
                </a:lnTo>
                <a:lnTo>
                  <a:pt x="23" y="15"/>
                </a:lnTo>
                <a:lnTo>
                  <a:pt x="23" y="11"/>
                </a:lnTo>
                <a:lnTo>
                  <a:pt x="23" y="7"/>
                </a:lnTo>
                <a:lnTo>
                  <a:pt x="19" y="4"/>
                </a:lnTo>
                <a:lnTo>
                  <a:pt x="15" y="2"/>
                </a:lnTo>
                <a:lnTo>
                  <a:pt x="11" y="0"/>
                </a:lnTo>
                <a:lnTo>
                  <a:pt x="8" y="2"/>
                </a:lnTo>
                <a:lnTo>
                  <a:pt x="4" y="4"/>
                </a:lnTo>
                <a:lnTo>
                  <a:pt x="2" y="7"/>
                </a:lnTo>
                <a:lnTo>
                  <a:pt x="0" y="11"/>
                </a:lnTo>
                <a:lnTo>
                  <a:pt x="2" y="17"/>
                </a:lnTo>
                <a:lnTo>
                  <a:pt x="4" y="19"/>
                </a:lnTo>
                <a:lnTo>
                  <a:pt x="8" y="23"/>
                </a:lnTo>
                <a:lnTo>
                  <a:pt x="13"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2" name="Freeform 27"/>
          <p:cNvSpPr>
            <a:spLocks/>
          </p:cNvSpPr>
          <p:nvPr userDrawn="1"/>
        </p:nvSpPr>
        <p:spPr bwMode="auto">
          <a:xfrm>
            <a:off x="2132013" y="2727325"/>
            <a:ext cx="66675" cy="66675"/>
          </a:xfrm>
          <a:custGeom>
            <a:avLst/>
            <a:gdLst>
              <a:gd name="T0" fmla="*/ 23 w 42"/>
              <a:gd name="T1" fmla="*/ 42 h 42"/>
              <a:gd name="T2" fmla="*/ 31 w 42"/>
              <a:gd name="T3" fmla="*/ 40 h 42"/>
              <a:gd name="T4" fmla="*/ 36 w 42"/>
              <a:gd name="T5" fmla="*/ 35 h 42"/>
              <a:gd name="T6" fmla="*/ 42 w 42"/>
              <a:gd name="T7" fmla="*/ 29 h 42"/>
              <a:gd name="T8" fmla="*/ 42 w 42"/>
              <a:gd name="T9" fmla="*/ 19 h 42"/>
              <a:gd name="T10" fmla="*/ 40 w 42"/>
              <a:gd name="T11" fmla="*/ 12 h 42"/>
              <a:gd name="T12" fmla="*/ 36 w 42"/>
              <a:gd name="T13" fmla="*/ 6 h 42"/>
              <a:gd name="T14" fmla="*/ 29 w 42"/>
              <a:gd name="T15" fmla="*/ 0 h 42"/>
              <a:gd name="T16" fmla="*/ 21 w 42"/>
              <a:gd name="T17" fmla="*/ 0 h 42"/>
              <a:gd name="T18" fmla="*/ 12 w 42"/>
              <a:gd name="T19" fmla="*/ 2 h 42"/>
              <a:gd name="T20" fmla="*/ 6 w 42"/>
              <a:gd name="T21" fmla="*/ 6 h 42"/>
              <a:gd name="T22" fmla="*/ 2 w 42"/>
              <a:gd name="T23" fmla="*/ 14 h 42"/>
              <a:gd name="T24" fmla="*/ 0 w 42"/>
              <a:gd name="T25" fmla="*/ 21 h 42"/>
              <a:gd name="T26" fmla="*/ 2 w 42"/>
              <a:gd name="T27" fmla="*/ 31 h 42"/>
              <a:gd name="T28" fmla="*/ 6 w 42"/>
              <a:gd name="T29" fmla="*/ 36 h 42"/>
              <a:gd name="T30" fmla="*/ 13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6" y="35"/>
                </a:lnTo>
                <a:lnTo>
                  <a:pt x="42" y="29"/>
                </a:lnTo>
                <a:lnTo>
                  <a:pt x="42" y="19"/>
                </a:lnTo>
                <a:lnTo>
                  <a:pt x="40" y="12"/>
                </a:lnTo>
                <a:lnTo>
                  <a:pt x="36" y="6"/>
                </a:lnTo>
                <a:lnTo>
                  <a:pt x="29" y="0"/>
                </a:lnTo>
                <a:lnTo>
                  <a:pt x="21" y="0"/>
                </a:lnTo>
                <a:lnTo>
                  <a:pt x="12" y="2"/>
                </a:lnTo>
                <a:lnTo>
                  <a:pt x="6" y="6"/>
                </a:lnTo>
                <a:lnTo>
                  <a:pt x="2" y="14"/>
                </a:lnTo>
                <a:lnTo>
                  <a:pt x="0" y="21"/>
                </a:lnTo>
                <a:lnTo>
                  <a:pt x="2" y="31"/>
                </a:lnTo>
                <a:lnTo>
                  <a:pt x="6" y="36"/>
                </a:lnTo>
                <a:lnTo>
                  <a:pt x="13"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3" name="Freeform 28"/>
          <p:cNvSpPr>
            <a:spLocks/>
          </p:cNvSpPr>
          <p:nvPr userDrawn="1"/>
        </p:nvSpPr>
        <p:spPr bwMode="auto">
          <a:xfrm>
            <a:off x="2455863" y="2716213"/>
            <a:ext cx="66675" cy="66675"/>
          </a:xfrm>
          <a:custGeom>
            <a:avLst/>
            <a:gdLst>
              <a:gd name="T0" fmla="*/ 23 w 42"/>
              <a:gd name="T1" fmla="*/ 42 h 42"/>
              <a:gd name="T2" fmla="*/ 31 w 42"/>
              <a:gd name="T3" fmla="*/ 40 h 42"/>
              <a:gd name="T4" fmla="*/ 37 w 42"/>
              <a:gd name="T5" fmla="*/ 36 h 42"/>
              <a:gd name="T6" fmla="*/ 42 w 42"/>
              <a:gd name="T7" fmla="*/ 28 h 42"/>
              <a:gd name="T8" fmla="*/ 42 w 42"/>
              <a:gd name="T9" fmla="*/ 21 h 42"/>
              <a:gd name="T10" fmla="*/ 40 w 42"/>
              <a:gd name="T11" fmla="*/ 11 h 42"/>
              <a:gd name="T12" fmla="*/ 37 w 42"/>
              <a:gd name="T13" fmla="*/ 5 h 42"/>
              <a:gd name="T14" fmla="*/ 29 w 42"/>
              <a:gd name="T15" fmla="*/ 1 h 42"/>
              <a:gd name="T16" fmla="*/ 21 w 42"/>
              <a:gd name="T17" fmla="*/ 0 h 42"/>
              <a:gd name="T18" fmla="*/ 12 w 42"/>
              <a:gd name="T19" fmla="*/ 1 h 42"/>
              <a:gd name="T20" fmla="*/ 6 w 42"/>
              <a:gd name="T21" fmla="*/ 5 h 42"/>
              <a:gd name="T22" fmla="*/ 2 w 42"/>
              <a:gd name="T23" fmla="*/ 13 h 42"/>
              <a:gd name="T24" fmla="*/ 0 w 42"/>
              <a:gd name="T25" fmla="*/ 21 h 42"/>
              <a:gd name="T26" fmla="*/ 2 w 42"/>
              <a:gd name="T27" fmla="*/ 30 h 42"/>
              <a:gd name="T28" fmla="*/ 8 w 42"/>
              <a:gd name="T29" fmla="*/ 36 h 42"/>
              <a:gd name="T30" fmla="*/ 14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7" y="36"/>
                </a:lnTo>
                <a:lnTo>
                  <a:pt x="42" y="28"/>
                </a:lnTo>
                <a:lnTo>
                  <a:pt x="42" y="21"/>
                </a:lnTo>
                <a:lnTo>
                  <a:pt x="40" y="11"/>
                </a:lnTo>
                <a:lnTo>
                  <a:pt x="37" y="5"/>
                </a:lnTo>
                <a:lnTo>
                  <a:pt x="29" y="1"/>
                </a:lnTo>
                <a:lnTo>
                  <a:pt x="21" y="0"/>
                </a:lnTo>
                <a:lnTo>
                  <a:pt x="12" y="1"/>
                </a:lnTo>
                <a:lnTo>
                  <a:pt x="6" y="5"/>
                </a:lnTo>
                <a:lnTo>
                  <a:pt x="2" y="13"/>
                </a:lnTo>
                <a:lnTo>
                  <a:pt x="0" y="21"/>
                </a:lnTo>
                <a:lnTo>
                  <a:pt x="2" y="30"/>
                </a:lnTo>
                <a:lnTo>
                  <a:pt x="8" y="36"/>
                </a:lnTo>
                <a:lnTo>
                  <a:pt x="14"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4" name="Freeform 29"/>
          <p:cNvSpPr>
            <a:spLocks/>
          </p:cNvSpPr>
          <p:nvPr userDrawn="1"/>
        </p:nvSpPr>
        <p:spPr bwMode="auto">
          <a:xfrm>
            <a:off x="2705100" y="2606675"/>
            <a:ext cx="36513" cy="36513"/>
          </a:xfrm>
          <a:custGeom>
            <a:avLst/>
            <a:gdLst>
              <a:gd name="T0" fmla="*/ 11 w 23"/>
              <a:gd name="T1" fmla="*/ 23 h 23"/>
              <a:gd name="T2" fmla="*/ 15 w 23"/>
              <a:gd name="T3" fmla="*/ 21 h 23"/>
              <a:gd name="T4" fmla="*/ 19 w 23"/>
              <a:gd name="T5" fmla="*/ 19 h 23"/>
              <a:gd name="T6" fmla="*/ 23 w 23"/>
              <a:gd name="T7" fmla="*/ 15 h 23"/>
              <a:gd name="T8" fmla="*/ 23 w 23"/>
              <a:gd name="T9" fmla="*/ 11 h 23"/>
              <a:gd name="T10" fmla="*/ 21 w 23"/>
              <a:gd name="T11" fmla="*/ 8 h 23"/>
              <a:gd name="T12" fmla="*/ 19 w 23"/>
              <a:gd name="T13" fmla="*/ 4 h 23"/>
              <a:gd name="T14" fmla="*/ 15 w 23"/>
              <a:gd name="T15" fmla="*/ 2 h 23"/>
              <a:gd name="T16" fmla="*/ 11 w 23"/>
              <a:gd name="T17" fmla="*/ 0 h 23"/>
              <a:gd name="T18" fmla="*/ 7 w 23"/>
              <a:gd name="T19" fmla="*/ 2 h 23"/>
              <a:gd name="T20" fmla="*/ 4 w 23"/>
              <a:gd name="T21" fmla="*/ 2 h 23"/>
              <a:gd name="T22" fmla="*/ 2 w 23"/>
              <a:gd name="T23" fmla="*/ 6 h 23"/>
              <a:gd name="T24" fmla="*/ 0 w 23"/>
              <a:gd name="T25" fmla="*/ 9 h 23"/>
              <a:gd name="T26" fmla="*/ 0 w 23"/>
              <a:gd name="T27" fmla="*/ 15 h 23"/>
              <a:gd name="T28" fmla="*/ 2 w 23"/>
              <a:gd name="T29" fmla="*/ 19 h 23"/>
              <a:gd name="T30" fmla="*/ 5 w 23"/>
              <a:gd name="T31" fmla="*/ 21 h 23"/>
              <a:gd name="T32" fmla="*/ 7 w 23"/>
              <a:gd name="T33" fmla="*/ 23 h 23"/>
              <a:gd name="T34" fmla="*/ 11 w 23"/>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3">
                <a:moveTo>
                  <a:pt x="11" y="23"/>
                </a:moveTo>
                <a:lnTo>
                  <a:pt x="15" y="21"/>
                </a:lnTo>
                <a:lnTo>
                  <a:pt x="19" y="19"/>
                </a:lnTo>
                <a:lnTo>
                  <a:pt x="23" y="15"/>
                </a:lnTo>
                <a:lnTo>
                  <a:pt x="23" y="11"/>
                </a:lnTo>
                <a:lnTo>
                  <a:pt x="21" y="8"/>
                </a:lnTo>
                <a:lnTo>
                  <a:pt x="19" y="4"/>
                </a:lnTo>
                <a:lnTo>
                  <a:pt x="15" y="2"/>
                </a:lnTo>
                <a:lnTo>
                  <a:pt x="11" y="0"/>
                </a:lnTo>
                <a:lnTo>
                  <a:pt x="7" y="2"/>
                </a:lnTo>
                <a:lnTo>
                  <a:pt x="4" y="2"/>
                </a:lnTo>
                <a:lnTo>
                  <a:pt x="2" y="6"/>
                </a:lnTo>
                <a:lnTo>
                  <a:pt x="0" y="9"/>
                </a:lnTo>
                <a:lnTo>
                  <a:pt x="0" y="15"/>
                </a:lnTo>
                <a:lnTo>
                  <a:pt x="2" y="19"/>
                </a:lnTo>
                <a:lnTo>
                  <a:pt x="5" y="21"/>
                </a:lnTo>
                <a:lnTo>
                  <a:pt x="7" y="23"/>
                </a:lnTo>
                <a:lnTo>
                  <a:pt x="11"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Tree>
    <p:extLst>
      <p:ext uri="{BB962C8B-B14F-4D97-AF65-F5344CB8AC3E}">
        <p14:creationId xmlns:p14="http://schemas.microsoft.com/office/powerpoint/2010/main" val="348468237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Divider Barbert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6"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F9B15D"/>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8192"/>
          </a:xfrm>
          <a:prstGeom prst="rect">
            <a:avLst/>
          </a:prstGeom>
        </p:spPr>
      </p:pic>
    </p:spTree>
    <p:extLst>
      <p:ext uri="{BB962C8B-B14F-4D97-AF65-F5344CB8AC3E}">
        <p14:creationId xmlns:p14="http://schemas.microsoft.com/office/powerpoint/2010/main" val="62193196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Divider Evan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0"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7F553E"/>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61928953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Divider BTRB">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7"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90A7D1"/>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Tree>
    <p:extLst>
      <p:ext uri="{BB962C8B-B14F-4D97-AF65-F5344CB8AC3E}">
        <p14:creationId xmlns:p14="http://schemas.microsoft.com/office/powerpoint/2010/main" val="183406634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ubtitle 2"/>
          <p:cNvSpPr txBox="1">
            <a:spLocks/>
          </p:cNvSpPr>
          <p:nvPr userDrawn="1"/>
        </p:nvSpPr>
        <p:spPr>
          <a:xfrm>
            <a:off x="4067944" y="5589240"/>
            <a:ext cx="2809006" cy="576263"/>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1200"/>
              </a:spcBef>
              <a:spcAft>
                <a:spcPts val="400"/>
              </a:spcAft>
              <a:buFont typeface="Arial" pitchFamily="34" charset="0"/>
              <a:buNone/>
              <a:defRPr sz="1600" b="0" kern="1200">
                <a:solidFill>
                  <a:schemeClr val="bg1"/>
                </a:solidFill>
                <a:latin typeface="+mn-lt"/>
                <a:ea typeface="+mn-ea"/>
                <a:cs typeface="+mn-cs"/>
              </a:defRPr>
            </a:lvl1pPr>
            <a:lvl2pPr marL="457200" indent="0" algn="ctr" defTabSz="914400" rtl="0" eaLnBrk="1" latinLnBrk="0" hangingPunct="1">
              <a:lnSpc>
                <a:spcPct val="110000"/>
              </a:lnSpc>
              <a:spcBef>
                <a:spcPts val="200"/>
              </a:spcBef>
              <a:spcAft>
                <a:spcPts val="200"/>
              </a:spcAft>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100"/>
              </a:spcBef>
              <a:spcAft>
                <a:spcPts val="200"/>
              </a:spcAft>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800" dirty="0" smtClean="0">
                <a:solidFill>
                  <a:srgbClr val="FFFFFF"/>
                </a:solidFill>
              </a:rPr>
              <a:t>2014</a:t>
            </a:r>
            <a:endParaRPr lang="en-ZA" sz="3800" dirty="0">
              <a:solidFill>
                <a:srgbClr val="FFFFFF"/>
              </a:solidFill>
            </a:endParaRPr>
          </a:p>
        </p:txBody>
      </p:sp>
      <p:sp>
        <p:nvSpPr>
          <p:cNvPr id="2" name="Title 1"/>
          <p:cNvSpPr>
            <a:spLocks noGrp="1"/>
          </p:cNvSpPr>
          <p:nvPr>
            <p:ph type="ctrTitle"/>
          </p:nvPr>
        </p:nvSpPr>
        <p:spPr>
          <a:xfrm>
            <a:off x="899592" y="5516563"/>
            <a:ext cx="2809006"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5876925"/>
            <a:ext cx="2809006"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18813638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20017445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8371041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Sub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556792"/>
            <a:ext cx="8642349" cy="360040"/>
          </a:xfrm>
        </p:spPr>
        <p:txBody>
          <a:body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9560001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Content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629146"/>
            <a:ext cx="5473303" cy="4176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Text Placeholder 6"/>
          <p:cNvSpPr>
            <a:spLocks noGrp="1"/>
          </p:cNvSpPr>
          <p:nvPr>
            <p:ph type="body" sz="quarter" idx="12"/>
          </p:nvPr>
        </p:nvSpPr>
        <p:spPr>
          <a:xfrm>
            <a:off x="6300192" y="1628800"/>
            <a:ext cx="2592984" cy="4177142"/>
          </a:xfrm>
        </p:spPr>
        <p:txBody>
          <a:bodyPr anchor="t">
            <a:normAutofit/>
          </a:bodyPr>
          <a:lstStyle>
            <a:lvl1pPr>
              <a:defRPr sz="1600" i="1">
                <a:solidFill>
                  <a:schemeClr val="accent1"/>
                </a:solidFill>
              </a:defRPr>
            </a:lvl1pPr>
            <a:lvl2pPr>
              <a:defRPr sz="1600" i="1">
                <a:solidFill>
                  <a:schemeClr val="accent2"/>
                </a:solidFill>
              </a:defRPr>
            </a:lvl2pPr>
            <a:lvl3pPr>
              <a:defRPr sz="1600" i="1">
                <a:solidFill>
                  <a:schemeClr val="accent2"/>
                </a:solidFill>
              </a:defRPr>
            </a:lvl3pPr>
            <a:lvl4pPr>
              <a:defRPr sz="1400" i="1">
                <a:solidFill>
                  <a:schemeClr val="accent2"/>
                </a:solidFill>
              </a:defRPr>
            </a:lvl4pPr>
            <a:lvl5pPr>
              <a:defRPr sz="1400" i="1">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Footer Placeholder 3"/>
          <p:cNvSpPr>
            <a:spLocks noGrp="1"/>
          </p:cNvSpPr>
          <p:nvPr>
            <p:ph type="ftr" sz="quarter" idx="13"/>
          </p:nvPr>
        </p:nvSpPr>
        <p:spPr/>
        <p:txBody>
          <a:bodyPr/>
          <a:lstStyle/>
          <a:p>
            <a:endParaRPr lang="en-ZA" dirty="0">
              <a:solidFill>
                <a:srgbClr val="542A0E"/>
              </a:solidFill>
            </a:endParaRPr>
          </a:p>
        </p:txBody>
      </p:sp>
    </p:spTree>
    <p:extLst>
      <p:ext uri="{BB962C8B-B14F-4D97-AF65-F5344CB8AC3E}">
        <p14:creationId xmlns:p14="http://schemas.microsoft.com/office/powerpoint/2010/main" val="226819981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412890330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
        <p:nvSpPr>
          <p:cNvPr id="5" name="Text Placeholder 4"/>
          <p:cNvSpPr>
            <a:spLocks noGrp="1"/>
          </p:cNvSpPr>
          <p:nvPr>
            <p:ph type="body" sz="quarter" idx="12"/>
          </p:nvPr>
        </p:nvSpPr>
        <p:spPr>
          <a:xfrm>
            <a:off x="682178" y="1700808"/>
            <a:ext cx="8210997" cy="287337"/>
          </a:xfrm>
        </p:spPr>
        <p:txBody>
          <a:bodyPr>
            <a:normAutofit/>
          </a:bodyPr>
          <a:lstStyle>
            <a:lvl1pPr>
              <a:defRPr sz="1400"/>
            </a:lvl1pPr>
          </a:lstStyle>
          <a:p>
            <a:pPr lvl="0"/>
            <a:r>
              <a:rPr lang="en-US" dirty="0" smtClean="0"/>
              <a:t>Click to edit Master text styles</a:t>
            </a:r>
          </a:p>
        </p:txBody>
      </p:sp>
    </p:spTree>
    <p:extLst>
      <p:ext uri="{BB962C8B-B14F-4D97-AF65-F5344CB8AC3E}">
        <p14:creationId xmlns:p14="http://schemas.microsoft.com/office/powerpoint/2010/main" val="427083636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73421949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on White">
    <p:spTree>
      <p:nvGrpSpPr>
        <p:cNvPr id="1" name=""/>
        <p:cNvGrpSpPr/>
        <p:nvPr/>
      </p:nvGrpSpPr>
      <p:grpSpPr>
        <a:xfrm>
          <a:off x="0" y="0"/>
          <a:ext cx="0" cy="0"/>
          <a:chOff x="0" y="0"/>
          <a:chExt cx="0" cy="0"/>
        </a:xfrm>
      </p:grpSpPr>
      <p:sp>
        <p:nvSpPr>
          <p:cNvPr id="3" name="Rectangle 2"/>
          <p:cNvSpPr/>
          <p:nvPr userDrawn="1"/>
        </p:nvSpPr>
        <p:spPr bwMode="white">
          <a:xfrm>
            <a:off x="0" y="1505527"/>
            <a:ext cx="6948264" cy="499384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255676828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99592" y="3644503"/>
            <a:ext cx="3672408"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4076873"/>
            <a:ext cx="3672408"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17838540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1"/>
            <a:ext cx="9144000" cy="6854757"/>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70563337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7"/>
            <a:ext cx="9144000" cy="6870192"/>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37551128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on White">
    <p:spTree>
      <p:nvGrpSpPr>
        <p:cNvPr id="1" name=""/>
        <p:cNvGrpSpPr/>
        <p:nvPr/>
      </p:nvGrpSpPr>
      <p:grpSpPr>
        <a:xfrm>
          <a:off x="0" y="0"/>
          <a:ext cx="0" cy="0"/>
          <a:chOff x="0" y="0"/>
          <a:chExt cx="0" cy="0"/>
        </a:xfrm>
      </p:grpSpPr>
      <p:sp>
        <p:nvSpPr>
          <p:cNvPr id="3" name="Rectangle 2"/>
          <p:cNvSpPr/>
          <p:nvPr userDrawn="1"/>
        </p:nvSpPr>
        <p:spPr bwMode="white">
          <a:xfrm>
            <a:off x="0" y="1505527"/>
            <a:ext cx="6948264" cy="499384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424358358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2_Divider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5"/>
            <a:ext cx="9144001" cy="6856965"/>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04534403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1_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8618057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Divider Platinum">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75"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DFBD5C"/>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6681"/>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
        <p:nvSpPr>
          <p:cNvPr id="51" name="Freeform 26"/>
          <p:cNvSpPr>
            <a:spLocks/>
          </p:cNvSpPr>
          <p:nvPr userDrawn="1"/>
        </p:nvSpPr>
        <p:spPr bwMode="auto">
          <a:xfrm>
            <a:off x="1905000" y="2640013"/>
            <a:ext cx="36513" cy="36513"/>
          </a:xfrm>
          <a:custGeom>
            <a:avLst/>
            <a:gdLst>
              <a:gd name="T0" fmla="*/ 13 w 23"/>
              <a:gd name="T1" fmla="*/ 23 h 23"/>
              <a:gd name="T2" fmla="*/ 17 w 23"/>
              <a:gd name="T3" fmla="*/ 21 h 23"/>
              <a:gd name="T4" fmla="*/ 21 w 23"/>
              <a:gd name="T5" fmla="*/ 19 h 23"/>
              <a:gd name="T6" fmla="*/ 23 w 23"/>
              <a:gd name="T7" fmla="*/ 15 h 23"/>
              <a:gd name="T8" fmla="*/ 23 w 23"/>
              <a:gd name="T9" fmla="*/ 11 h 23"/>
              <a:gd name="T10" fmla="*/ 23 w 23"/>
              <a:gd name="T11" fmla="*/ 7 h 23"/>
              <a:gd name="T12" fmla="*/ 19 w 23"/>
              <a:gd name="T13" fmla="*/ 4 h 23"/>
              <a:gd name="T14" fmla="*/ 15 w 23"/>
              <a:gd name="T15" fmla="*/ 2 h 23"/>
              <a:gd name="T16" fmla="*/ 11 w 23"/>
              <a:gd name="T17" fmla="*/ 0 h 23"/>
              <a:gd name="T18" fmla="*/ 8 w 23"/>
              <a:gd name="T19" fmla="*/ 2 h 23"/>
              <a:gd name="T20" fmla="*/ 4 w 23"/>
              <a:gd name="T21" fmla="*/ 4 h 23"/>
              <a:gd name="T22" fmla="*/ 2 w 23"/>
              <a:gd name="T23" fmla="*/ 7 h 23"/>
              <a:gd name="T24" fmla="*/ 0 w 23"/>
              <a:gd name="T25" fmla="*/ 11 h 23"/>
              <a:gd name="T26" fmla="*/ 2 w 23"/>
              <a:gd name="T27" fmla="*/ 17 h 23"/>
              <a:gd name="T28" fmla="*/ 4 w 23"/>
              <a:gd name="T29" fmla="*/ 19 h 23"/>
              <a:gd name="T30" fmla="*/ 8 w 23"/>
              <a:gd name="T31" fmla="*/ 23 h 23"/>
              <a:gd name="T32" fmla="*/ 13 w 23"/>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3">
                <a:moveTo>
                  <a:pt x="13" y="23"/>
                </a:moveTo>
                <a:lnTo>
                  <a:pt x="17" y="21"/>
                </a:lnTo>
                <a:lnTo>
                  <a:pt x="21" y="19"/>
                </a:lnTo>
                <a:lnTo>
                  <a:pt x="23" y="15"/>
                </a:lnTo>
                <a:lnTo>
                  <a:pt x="23" y="11"/>
                </a:lnTo>
                <a:lnTo>
                  <a:pt x="23" y="7"/>
                </a:lnTo>
                <a:lnTo>
                  <a:pt x="19" y="4"/>
                </a:lnTo>
                <a:lnTo>
                  <a:pt x="15" y="2"/>
                </a:lnTo>
                <a:lnTo>
                  <a:pt x="11" y="0"/>
                </a:lnTo>
                <a:lnTo>
                  <a:pt x="8" y="2"/>
                </a:lnTo>
                <a:lnTo>
                  <a:pt x="4" y="4"/>
                </a:lnTo>
                <a:lnTo>
                  <a:pt x="2" y="7"/>
                </a:lnTo>
                <a:lnTo>
                  <a:pt x="0" y="11"/>
                </a:lnTo>
                <a:lnTo>
                  <a:pt x="2" y="17"/>
                </a:lnTo>
                <a:lnTo>
                  <a:pt x="4" y="19"/>
                </a:lnTo>
                <a:lnTo>
                  <a:pt x="8" y="23"/>
                </a:lnTo>
                <a:lnTo>
                  <a:pt x="13"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2" name="Freeform 27"/>
          <p:cNvSpPr>
            <a:spLocks/>
          </p:cNvSpPr>
          <p:nvPr userDrawn="1"/>
        </p:nvSpPr>
        <p:spPr bwMode="auto">
          <a:xfrm>
            <a:off x="2132013" y="2727325"/>
            <a:ext cx="66675" cy="66675"/>
          </a:xfrm>
          <a:custGeom>
            <a:avLst/>
            <a:gdLst>
              <a:gd name="T0" fmla="*/ 23 w 42"/>
              <a:gd name="T1" fmla="*/ 42 h 42"/>
              <a:gd name="T2" fmla="*/ 31 w 42"/>
              <a:gd name="T3" fmla="*/ 40 h 42"/>
              <a:gd name="T4" fmla="*/ 36 w 42"/>
              <a:gd name="T5" fmla="*/ 35 h 42"/>
              <a:gd name="T6" fmla="*/ 42 w 42"/>
              <a:gd name="T7" fmla="*/ 29 h 42"/>
              <a:gd name="T8" fmla="*/ 42 w 42"/>
              <a:gd name="T9" fmla="*/ 19 h 42"/>
              <a:gd name="T10" fmla="*/ 40 w 42"/>
              <a:gd name="T11" fmla="*/ 12 h 42"/>
              <a:gd name="T12" fmla="*/ 36 w 42"/>
              <a:gd name="T13" fmla="*/ 6 h 42"/>
              <a:gd name="T14" fmla="*/ 29 w 42"/>
              <a:gd name="T15" fmla="*/ 0 h 42"/>
              <a:gd name="T16" fmla="*/ 21 w 42"/>
              <a:gd name="T17" fmla="*/ 0 h 42"/>
              <a:gd name="T18" fmla="*/ 12 w 42"/>
              <a:gd name="T19" fmla="*/ 2 h 42"/>
              <a:gd name="T20" fmla="*/ 6 w 42"/>
              <a:gd name="T21" fmla="*/ 6 h 42"/>
              <a:gd name="T22" fmla="*/ 2 w 42"/>
              <a:gd name="T23" fmla="*/ 14 h 42"/>
              <a:gd name="T24" fmla="*/ 0 w 42"/>
              <a:gd name="T25" fmla="*/ 21 h 42"/>
              <a:gd name="T26" fmla="*/ 2 w 42"/>
              <a:gd name="T27" fmla="*/ 31 h 42"/>
              <a:gd name="T28" fmla="*/ 6 w 42"/>
              <a:gd name="T29" fmla="*/ 36 h 42"/>
              <a:gd name="T30" fmla="*/ 13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6" y="35"/>
                </a:lnTo>
                <a:lnTo>
                  <a:pt x="42" y="29"/>
                </a:lnTo>
                <a:lnTo>
                  <a:pt x="42" y="19"/>
                </a:lnTo>
                <a:lnTo>
                  <a:pt x="40" y="12"/>
                </a:lnTo>
                <a:lnTo>
                  <a:pt x="36" y="6"/>
                </a:lnTo>
                <a:lnTo>
                  <a:pt x="29" y="0"/>
                </a:lnTo>
                <a:lnTo>
                  <a:pt x="21" y="0"/>
                </a:lnTo>
                <a:lnTo>
                  <a:pt x="12" y="2"/>
                </a:lnTo>
                <a:lnTo>
                  <a:pt x="6" y="6"/>
                </a:lnTo>
                <a:lnTo>
                  <a:pt x="2" y="14"/>
                </a:lnTo>
                <a:lnTo>
                  <a:pt x="0" y="21"/>
                </a:lnTo>
                <a:lnTo>
                  <a:pt x="2" y="31"/>
                </a:lnTo>
                <a:lnTo>
                  <a:pt x="6" y="36"/>
                </a:lnTo>
                <a:lnTo>
                  <a:pt x="13"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3" name="Freeform 28"/>
          <p:cNvSpPr>
            <a:spLocks/>
          </p:cNvSpPr>
          <p:nvPr userDrawn="1"/>
        </p:nvSpPr>
        <p:spPr bwMode="auto">
          <a:xfrm>
            <a:off x="2455863" y="2716213"/>
            <a:ext cx="66675" cy="66675"/>
          </a:xfrm>
          <a:custGeom>
            <a:avLst/>
            <a:gdLst>
              <a:gd name="T0" fmla="*/ 23 w 42"/>
              <a:gd name="T1" fmla="*/ 42 h 42"/>
              <a:gd name="T2" fmla="*/ 31 w 42"/>
              <a:gd name="T3" fmla="*/ 40 h 42"/>
              <a:gd name="T4" fmla="*/ 37 w 42"/>
              <a:gd name="T5" fmla="*/ 36 h 42"/>
              <a:gd name="T6" fmla="*/ 42 w 42"/>
              <a:gd name="T7" fmla="*/ 28 h 42"/>
              <a:gd name="T8" fmla="*/ 42 w 42"/>
              <a:gd name="T9" fmla="*/ 21 h 42"/>
              <a:gd name="T10" fmla="*/ 40 w 42"/>
              <a:gd name="T11" fmla="*/ 11 h 42"/>
              <a:gd name="T12" fmla="*/ 37 w 42"/>
              <a:gd name="T13" fmla="*/ 5 h 42"/>
              <a:gd name="T14" fmla="*/ 29 w 42"/>
              <a:gd name="T15" fmla="*/ 1 h 42"/>
              <a:gd name="T16" fmla="*/ 21 w 42"/>
              <a:gd name="T17" fmla="*/ 0 h 42"/>
              <a:gd name="T18" fmla="*/ 12 w 42"/>
              <a:gd name="T19" fmla="*/ 1 h 42"/>
              <a:gd name="T20" fmla="*/ 6 w 42"/>
              <a:gd name="T21" fmla="*/ 5 h 42"/>
              <a:gd name="T22" fmla="*/ 2 w 42"/>
              <a:gd name="T23" fmla="*/ 13 h 42"/>
              <a:gd name="T24" fmla="*/ 0 w 42"/>
              <a:gd name="T25" fmla="*/ 21 h 42"/>
              <a:gd name="T26" fmla="*/ 2 w 42"/>
              <a:gd name="T27" fmla="*/ 30 h 42"/>
              <a:gd name="T28" fmla="*/ 8 w 42"/>
              <a:gd name="T29" fmla="*/ 36 h 42"/>
              <a:gd name="T30" fmla="*/ 14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7" y="36"/>
                </a:lnTo>
                <a:lnTo>
                  <a:pt x="42" y="28"/>
                </a:lnTo>
                <a:lnTo>
                  <a:pt x="42" y="21"/>
                </a:lnTo>
                <a:lnTo>
                  <a:pt x="40" y="11"/>
                </a:lnTo>
                <a:lnTo>
                  <a:pt x="37" y="5"/>
                </a:lnTo>
                <a:lnTo>
                  <a:pt x="29" y="1"/>
                </a:lnTo>
                <a:lnTo>
                  <a:pt x="21" y="0"/>
                </a:lnTo>
                <a:lnTo>
                  <a:pt x="12" y="1"/>
                </a:lnTo>
                <a:lnTo>
                  <a:pt x="6" y="5"/>
                </a:lnTo>
                <a:lnTo>
                  <a:pt x="2" y="13"/>
                </a:lnTo>
                <a:lnTo>
                  <a:pt x="0" y="21"/>
                </a:lnTo>
                <a:lnTo>
                  <a:pt x="2" y="30"/>
                </a:lnTo>
                <a:lnTo>
                  <a:pt x="8" y="36"/>
                </a:lnTo>
                <a:lnTo>
                  <a:pt x="14"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4" name="Freeform 29"/>
          <p:cNvSpPr>
            <a:spLocks/>
          </p:cNvSpPr>
          <p:nvPr userDrawn="1"/>
        </p:nvSpPr>
        <p:spPr bwMode="auto">
          <a:xfrm>
            <a:off x="2705100" y="2606675"/>
            <a:ext cx="36513" cy="36513"/>
          </a:xfrm>
          <a:custGeom>
            <a:avLst/>
            <a:gdLst>
              <a:gd name="T0" fmla="*/ 11 w 23"/>
              <a:gd name="T1" fmla="*/ 23 h 23"/>
              <a:gd name="T2" fmla="*/ 15 w 23"/>
              <a:gd name="T3" fmla="*/ 21 h 23"/>
              <a:gd name="T4" fmla="*/ 19 w 23"/>
              <a:gd name="T5" fmla="*/ 19 h 23"/>
              <a:gd name="T6" fmla="*/ 23 w 23"/>
              <a:gd name="T7" fmla="*/ 15 h 23"/>
              <a:gd name="T8" fmla="*/ 23 w 23"/>
              <a:gd name="T9" fmla="*/ 11 h 23"/>
              <a:gd name="T10" fmla="*/ 21 w 23"/>
              <a:gd name="T11" fmla="*/ 8 h 23"/>
              <a:gd name="T12" fmla="*/ 19 w 23"/>
              <a:gd name="T13" fmla="*/ 4 h 23"/>
              <a:gd name="T14" fmla="*/ 15 w 23"/>
              <a:gd name="T15" fmla="*/ 2 h 23"/>
              <a:gd name="T16" fmla="*/ 11 w 23"/>
              <a:gd name="T17" fmla="*/ 0 h 23"/>
              <a:gd name="T18" fmla="*/ 7 w 23"/>
              <a:gd name="T19" fmla="*/ 2 h 23"/>
              <a:gd name="T20" fmla="*/ 4 w 23"/>
              <a:gd name="T21" fmla="*/ 2 h 23"/>
              <a:gd name="T22" fmla="*/ 2 w 23"/>
              <a:gd name="T23" fmla="*/ 6 h 23"/>
              <a:gd name="T24" fmla="*/ 0 w 23"/>
              <a:gd name="T25" fmla="*/ 9 h 23"/>
              <a:gd name="T26" fmla="*/ 0 w 23"/>
              <a:gd name="T27" fmla="*/ 15 h 23"/>
              <a:gd name="T28" fmla="*/ 2 w 23"/>
              <a:gd name="T29" fmla="*/ 19 h 23"/>
              <a:gd name="T30" fmla="*/ 5 w 23"/>
              <a:gd name="T31" fmla="*/ 21 h 23"/>
              <a:gd name="T32" fmla="*/ 7 w 23"/>
              <a:gd name="T33" fmla="*/ 23 h 23"/>
              <a:gd name="T34" fmla="*/ 11 w 23"/>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3">
                <a:moveTo>
                  <a:pt x="11" y="23"/>
                </a:moveTo>
                <a:lnTo>
                  <a:pt x="15" y="21"/>
                </a:lnTo>
                <a:lnTo>
                  <a:pt x="19" y="19"/>
                </a:lnTo>
                <a:lnTo>
                  <a:pt x="23" y="15"/>
                </a:lnTo>
                <a:lnTo>
                  <a:pt x="23" y="11"/>
                </a:lnTo>
                <a:lnTo>
                  <a:pt x="21" y="8"/>
                </a:lnTo>
                <a:lnTo>
                  <a:pt x="19" y="4"/>
                </a:lnTo>
                <a:lnTo>
                  <a:pt x="15" y="2"/>
                </a:lnTo>
                <a:lnTo>
                  <a:pt x="11" y="0"/>
                </a:lnTo>
                <a:lnTo>
                  <a:pt x="7" y="2"/>
                </a:lnTo>
                <a:lnTo>
                  <a:pt x="4" y="2"/>
                </a:lnTo>
                <a:lnTo>
                  <a:pt x="2" y="6"/>
                </a:lnTo>
                <a:lnTo>
                  <a:pt x="0" y="9"/>
                </a:lnTo>
                <a:lnTo>
                  <a:pt x="0" y="15"/>
                </a:lnTo>
                <a:lnTo>
                  <a:pt x="2" y="19"/>
                </a:lnTo>
                <a:lnTo>
                  <a:pt x="5" y="21"/>
                </a:lnTo>
                <a:lnTo>
                  <a:pt x="7" y="23"/>
                </a:lnTo>
                <a:lnTo>
                  <a:pt x="11"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Tree>
    <p:extLst>
      <p:ext uri="{BB962C8B-B14F-4D97-AF65-F5344CB8AC3E}">
        <p14:creationId xmlns:p14="http://schemas.microsoft.com/office/powerpoint/2010/main" val="377392107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Divider Barbert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6"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F9B15D"/>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8192"/>
          </a:xfrm>
          <a:prstGeom prst="rect">
            <a:avLst/>
          </a:prstGeom>
        </p:spPr>
      </p:pic>
    </p:spTree>
    <p:extLst>
      <p:ext uri="{BB962C8B-B14F-4D97-AF65-F5344CB8AC3E}">
        <p14:creationId xmlns:p14="http://schemas.microsoft.com/office/powerpoint/2010/main" val="410868522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Divider Evan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0"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7F553E"/>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87543303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vider BTRB">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17"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90A7D1"/>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 y="2564904"/>
            <a:ext cx="9127774" cy="172819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66416"/>
            <a:ext cx="9144000" cy="1725168"/>
          </a:xfrm>
          <a:prstGeom prst="rect">
            <a:avLst/>
          </a:prstGeom>
        </p:spPr>
      </p:pic>
    </p:spTree>
    <p:extLst>
      <p:ext uri="{BB962C8B-B14F-4D97-AF65-F5344CB8AC3E}">
        <p14:creationId xmlns:p14="http://schemas.microsoft.com/office/powerpoint/2010/main" val="390134769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ubtitle 2"/>
          <p:cNvSpPr txBox="1">
            <a:spLocks/>
          </p:cNvSpPr>
          <p:nvPr userDrawn="1"/>
        </p:nvSpPr>
        <p:spPr>
          <a:xfrm>
            <a:off x="4067944" y="5589240"/>
            <a:ext cx="2809006" cy="576263"/>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1200"/>
              </a:spcBef>
              <a:spcAft>
                <a:spcPts val="400"/>
              </a:spcAft>
              <a:buFont typeface="Arial" pitchFamily="34" charset="0"/>
              <a:buNone/>
              <a:defRPr sz="1600" b="0" kern="1200">
                <a:solidFill>
                  <a:schemeClr val="bg1"/>
                </a:solidFill>
                <a:latin typeface="+mn-lt"/>
                <a:ea typeface="+mn-ea"/>
                <a:cs typeface="+mn-cs"/>
              </a:defRPr>
            </a:lvl1pPr>
            <a:lvl2pPr marL="457200" indent="0" algn="ctr" defTabSz="914400" rtl="0" eaLnBrk="1" latinLnBrk="0" hangingPunct="1">
              <a:lnSpc>
                <a:spcPct val="110000"/>
              </a:lnSpc>
              <a:spcBef>
                <a:spcPts val="200"/>
              </a:spcBef>
              <a:spcAft>
                <a:spcPts val="200"/>
              </a:spcAft>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100"/>
              </a:spcBef>
              <a:spcAft>
                <a:spcPts val="200"/>
              </a:spcAft>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110000"/>
              </a:lnSpc>
              <a:spcBef>
                <a:spcPts val="100"/>
              </a:spcBef>
              <a:spcAft>
                <a:spcPts val="200"/>
              </a:spcAft>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800" dirty="0" smtClean="0">
                <a:solidFill>
                  <a:srgbClr val="FFFFFF"/>
                </a:solidFill>
              </a:rPr>
              <a:t>2014</a:t>
            </a:r>
            <a:endParaRPr lang="en-ZA" sz="3800" dirty="0">
              <a:solidFill>
                <a:srgbClr val="FFFFFF"/>
              </a:solidFill>
            </a:endParaRPr>
          </a:p>
        </p:txBody>
      </p:sp>
      <p:sp>
        <p:nvSpPr>
          <p:cNvPr id="2" name="Title 1"/>
          <p:cNvSpPr>
            <a:spLocks noGrp="1"/>
          </p:cNvSpPr>
          <p:nvPr>
            <p:ph type="ctrTitle"/>
          </p:nvPr>
        </p:nvSpPr>
        <p:spPr>
          <a:xfrm>
            <a:off x="899592" y="5516563"/>
            <a:ext cx="2809006"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5876925"/>
            <a:ext cx="2809006"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52128520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322298467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Sub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556792"/>
            <a:ext cx="8642349" cy="360040"/>
          </a:xfrm>
        </p:spPr>
        <p:txBody>
          <a:body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325448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Content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a:xfrm>
            <a:off x="250825" y="1629146"/>
            <a:ext cx="5473303" cy="4176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Text Placeholder 6"/>
          <p:cNvSpPr>
            <a:spLocks noGrp="1"/>
          </p:cNvSpPr>
          <p:nvPr>
            <p:ph type="body" sz="quarter" idx="12"/>
          </p:nvPr>
        </p:nvSpPr>
        <p:spPr>
          <a:xfrm>
            <a:off x="6300192" y="1628800"/>
            <a:ext cx="2592984" cy="4177142"/>
          </a:xfrm>
        </p:spPr>
        <p:txBody>
          <a:bodyPr anchor="t">
            <a:normAutofit/>
          </a:bodyPr>
          <a:lstStyle>
            <a:lvl1pPr>
              <a:defRPr sz="1600" i="1">
                <a:solidFill>
                  <a:schemeClr val="accent1"/>
                </a:solidFill>
              </a:defRPr>
            </a:lvl1pPr>
            <a:lvl2pPr>
              <a:defRPr sz="1600" i="1">
                <a:solidFill>
                  <a:schemeClr val="accent2"/>
                </a:solidFill>
              </a:defRPr>
            </a:lvl2pPr>
            <a:lvl3pPr>
              <a:defRPr sz="1600" i="1">
                <a:solidFill>
                  <a:schemeClr val="accent2"/>
                </a:solidFill>
              </a:defRPr>
            </a:lvl3pPr>
            <a:lvl4pPr>
              <a:defRPr sz="1400" i="1">
                <a:solidFill>
                  <a:schemeClr val="accent2"/>
                </a:solidFill>
              </a:defRPr>
            </a:lvl4pPr>
            <a:lvl5pPr>
              <a:defRPr sz="1400" i="1">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Footer Placeholder 3"/>
          <p:cNvSpPr>
            <a:spLocks noGrp="1"/>
          </p:cNvSpPr>
          <p:nvPr>
            <p:ph type="ftr" sz="quarter" idx="13"/>
          </p:nvPr>
        </p:nvSpPr>
        <p:spPr/>
        <p:txBody>
          <a:bodyPr/>
          <a:lstStyle/>
          <a:p>
            <a:endParaRPr lang="en-ZA" dirty="0">
              <a:solidFill>
                <a:srgbClr val="542A0E"/>
              </a:solidFill>
            </a:endParaRPr>
          </a:p>
        </p:txBody>
      </p:sp>
    </p:spTree>
    <p:extLst>
      <p:ext uri="{BB962C8B-B14F-4D97-AF65-F5344CB8AC3E}">
        <p14:creationId xmlns:p14="http://schemas.microsoft.com/office/powerpoint/2010/main" val="10307483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99592" y="3644503"/>
            <a:ext cx="3672408"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4076873"/>
            <a:ext cx="3672408"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21218935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372451642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
        <p:nvSpPr>
          <p:cNvPr id="5" name="Text Placeholder 4"/>
          <p:cNvSpPr>
            <a:spLocks noGrp="1"/>
          </p:cNvSpPr>
          <p:nvPr>
            <p:ph type="body" sz="quarter" idx="12"/>
          </p:nvPr>
        </p:nvSpPr>
        <p:spPr>
          <a:xfrm>
            <a:off x="682178" y="1700808"/>
            <a:ext cx="8210997" cy="287337"/>
          </a:xfrm>
        </p:spPr>
        <p:txBody>
          <a:bodyPr>
            <a:normAutofit/>
          </a:bodyPr>
          <a:lstStyle>
            <a:lvl1pPr>
              <a:defRPr sz="1400"/>
            </a:lvl1pPr>
          </a:lstStyle>
          <a:p>
            <a:pPr lvl="0"/>
            <a:r>
              <a:rPr lang="en-US" dirty="0" smtClean="0"/>
              <a:t>Click to edit Master text styles</a:t>
            </a:r>
          </a:p>
        </p:txBody>
      </p:sp>
    </p:spTree>
    <p:extLst>
      <p:ext uri="{BB962C8B-B14F-4D97-AF65-F5344CB8AC3E}">
        <p14:creationId xmlns:p14="http://schemas.microsoft.com/office/powerpoint/2010/main" val="90420360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ZA">
              <a:solidFill>
                <a:srgbClr val="542A0E"/>
              </a:solidFill>
            </a:endParaRPr>
          </a:p>
        </p:txBody>
      </p:sp>
    </p:spTree>
    <p:extLst>
      <p:ext uri="{BB962C8B-B14F-4D97-AF65-F5344CB8AC3E}">
        <p14:creationId xmlns:p14="http://schemas.microsoft.com/office/powerpoint/2010/main" val="129678356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on White">
    <p:spTree>
      <p:nvGrpSpPr>
        <p:cNvPr id="1" name=""/>
        <p:cNvGrpSpPr/>
        <p:nvPr/>
      </p:nvGrpSpPr>
      <p:grpSpPr>
        <a:xfrm>
          <a:off x="0" y="0"/>
          <a:ext cx="0" cy="0"/>
          <a:chOff x="0" y="0"/>
          <a:chExt cx="0" cy="0"/>
        </a:xfrm>
      </p:grpSpPr>
      <p:sp>
        <p:nvSpPr>
          <p:cNvPr id="3" name="Rectangle 2"/>
          <p:cNvSpPr/>
          <p:nvPr userDrawn="1"/>
        </p:nvSpPr>
        <p:spPr bwMode="white">
          <a:xfrm>
            <a:off x="0" y="1505527"/>
            <a:ext cx="6948264" cy="499384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ZA" dirty="0"/>
          </a:p>
        </p:txBody>
      </p:sp>
      <p:sp>
        <p:nvSpPr>
          <p:cNvPr id="4" name="Footer Placeholder 3"/>
          <p:cNvSpPr>
            <a:spLocks noGrp="1"/>
          </p:cNvSpPr>
          <p:nvPr>
            <p:ph type="ftr" sz="quarter" idx="11"/>
          </p:nvPr>
        </p:nvSpPr>
        <p:spPr/>
        <p:txBody>
          <a:bodyPr/>
          <a:lstStyle/>
          <a:p>
            <a:endParaRPr lang="en-ZA" dirty="0">
              <a:solidFill>
                <a:srgbClr val="542A0E"/>
              </a:solidFill>
            </a:endParaRPr>
          </a:p>
        </p:txBody>
      </p:sp>
    </p:spTree>
    <p:extLst>
      <p:ext uri="{BB962C8B-B14F-4D97-AF65-F5344CB8AC3E}">
        <p14:creationId xmlns:p14="http://schemas.microsoft.com/office/powerpoint/2010/main" val="199140691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99592" y="3644503"/>
            <a:ext cx="3672408" cy="360362"/>
          </a:xfrm>
        </p:spPr>
        <p:txBody>
          <a:bodyPr anchor="b"/>
          <a:lstStyle>
            <a:lvl1pPr algn="l">
              <a:defRPr sz="1800" b="1" cap="none" baseline="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899592" y="4076873"/>
            <a:ext cx="3672408" cy="576263"/>
          </a:xfrm>
        </p:spPr>
        <p:txBody>
          <a:bodyPr>
            <a:noAutofit/>
          </a:bodyPr>
          <a:lstStyle>
            <a:lvl1pPr marL="0" indent="0" algn="l">
              <a:buNone/>
              <a:defRPr sz="18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17451092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1"/>
            <a:ext cx="9144000" cy="6854757"/>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36995852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7"/>
            <a:ext cx="9144000" cy="6870192"/>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210947325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2_Divider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5"/>
            <a:ext cx="9144001" cy="6856965"/>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81509539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1_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2781486"/>
            <a:ext cx="9144000" cy="1295586"/>
          </a:xfrm>
          <a:prstGeom prst="rect">
            <a:avLst/>
          </a:prstGeom>
          <a:solidFill>
            <a:schemeClr val="bg1">
              <a:alpha val="50196"/>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1"/>
          <p:cNvSpPr>
            <a:spLocks noGrp="1"/>
          </p:cNvSpPr>
          <p:nvPr>
            <p:ph type="ctrTitle"/>
          </p:nvPr>
        </p:nvSpPr>
        <p:spPr>
          <a:xfrm>
            <a:off x="683568" y="2780928"/>
            <a:ext cx="8207920" cy="720080"/>
          </a:xfrm>
        </p:spPr>
        <p:txBody>
          <a:bodyPr anchor="b"/>
          <a:lstStyle>
            <a:lvl1pPr algn="l">
              <a:defRPr sz="3200">
                <a:solidFill>
                  <a:schemeClr val="tx1"/>
                </a:solidFill>
              </a:defRPr>
            </a:lvl1pPr>
          </a:lstStyle>
          <a:p>
            <a:r>
              <a:rPr lang="en-US" dirty="0" smtClean="0"/>
              <a:t>Click to edit</a:t>
            </a:r>
            <a:endParaRPr lang="en-ZA" dirty="0"/>
          </a:p>
        </p:txBody>
      </p:sp>
      <p:sp>
        <p:nvSpPr>
          <p:cNvPr id="3" name="Subtitle 2"/>
          <p:cNvSpPr>
            <a:spLocks noGrp="1"/>
          </p:cNvSpPr>
          <p:nvPr>
            <p:ph type="subTitle" idx="1"/>
          </p:nvPr>
        </p:nvSpPr>
        <p:spPr>
          <a:xfrm>
            <a:off x="683568" y="3429000"/>
            <a:ext cx="8207920" cy="648072"/>
          </a:xfrm>
        </p:spPr>
        <p:txBody>
          <a:bodyPr tIns="36000">
            <a:noAutofit/>
          </a:bodyPr>
          <a:lstStyle>
            <a:lvl1pPr marL="0" indent="0" algn="l">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Tree>
    <p:extLst>
      <p:ext uri="{BB962C8B-B14F-4D97-AF65-F5344CB8AC3E}">
        <p14:creationId xmlns:p14="http://schemas.microsoft.com/office/powerpoint/2010/main" val="137595491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Divider Platinum">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75" name="Freeform 43"/>
          <p:cNvSpPr>
            <a:spLocks noEditPoints="1"/>
          </p:cNvSpPr>
          <p:nvPr userDrawn="1"/>
        </p:nvSpPr>
        <p:spPr bwMode="auto">
          <a:xfrm>
            <a:off x="72440" y="698500"/>
            <a:ext cx="5460142" cy="1866404"/>
          </a:xfrm>
          <a:custGeom>
            <a:avLst/>
            <a:gdLst>
              <a:gd name="T0" fmla="*/ 1284 w 3460"/>
              <a:gd name="T1" fmla="*/ 957 h 1172"/>
              <a:gd name="T2" fmla="*/ 1405 w 3460"/>
              <a:gd name="T3" fmla="*/ 923 h 1172"/>
              <a:gd name="T4" fmla="*/ 1549 w 3460"/>
              <a:gd name="T5" fmla="*/ 952 h 1172"/>
              <a:gd name="T6" fmla="*/ 1665 w 3460"/>
              <a:gd name="T7" fmla="*/ 990 h 1172"/>
              <a:gd name="T8" fmla="*/ 3036 w 3460"/>
              <a:gd name="T9" fmla="*/ 1082 h 1172"/>
              <a:gd name="T10" fmla="*/ 2483 w 3460"/>
              <a:gd name="T11" fmla="*/ 1172 h 1172"/>
              <a:gd name="T12" fmla="*/ 1162 w 3460"/>
              <a:gd name="T13" fmla="*/ 1021 h 1172"/>
              <a:gd name="T14" fmla="*/ 945 w 3460"/>
              <a:gd name="T15" fmla="*/ 1146 h 1172"/>
              <a:gd name="T16" fmla="*/ 948 w 3460"/>
              <a:gd name="T17" fmla="*/ 819 h 1172"/>
              <a:gd name="T18" fmla="*/ 1363 w 3460"/>
              <a:gd name="T19" fmla="*/ 577 h 1172"/>
              <a:gd name="T20" fmla="*/ 1964 w 3460"/>
              <a:gd name="T21" fmla="*/ 725 h 1172"/>
              <a:gd name="T22" fmla="*/ 1903 w 3460"/>
              <a:gd name="T23" fmla="*/ 1172 h 1172"/>
              <a:gd name="T24" fmla="*/ 1816 w 3460"/>
              <a:gd name="T25" fmla="*/ 883 h 1172"/>
              <a:gd name="T26" fmla="*/ 1557 w 3460"/>
              <a:gd name="T27" fmla="*/ 698 h 1172"/>
              <a:gd name="T28" fmla="*/ 1229 w 3460"/>
              <a:gd name="T29" fmla="*/ 721 h 1172"/>
              <a:gd name="T30" fmla="*/ 998 w 3460"/>
              <a:gd name="T31" fmla="*/ 938 h 1172"/>
              <a:gd name="T32" fmla="*/ 631 w 3460"/>
              <a:gd name="T33" fmla="*/ 823 h 1172"/>
              <a:gd name="T34" fmla="*/ 313 w 3460"/>
              <a:gd name="T35" fmla="*/ 656 h 1172"/>
              <a:gd name="T36" fmla="*/ 86 w 3460"/>
              <a:gd name="T37" fmla="*/ 934 h 1172"/>
              <a:gd name="T38" fmla="*/ 190 w 3460"/>
              <a:gd name="T39" fmla="*/ 1153 h 1172"/>
              <a:gd name="T40" fmla="*/ 61 w 3460"/>
              <a:gd name="T41" fmla="*/ 888 h 1172"/>
              <a:gd name="T42" fmla="*/ 251 w 3460"/>
              <a:gd name="T43" fmla="*/ 583 h 1172"/>
              <a:gd name="T44" fmla="*/ 612 w 3460"/>
              <a:gd name="T45" fmla="*/ 652 h 1172"/>
              <a:gd name="T46" fmla="*/ 679 w 3460"/>
              <a:gd name="T47" fmla="*/ 1013 h 1172"/>
              <a:gd name="T48" fmla="*/ 608 w 3460"/>
              <a:gd name="T49" fmla="*/ 1088 h 1172"/>
              <a:gd name="T50" fmla="*/ 330 w 3460"/>
              <a:gd name="T51" fmla="*/ 234 h 1172"/>
              <a:gd name="T52" fmla="*/ 244 w 3460"/>
              <a:gd name="T53" fmla="*/ 291 h 1172"/>
              <a:gd name="T54" fmla="*/ 347 w 3460"/>
              <a:gd name="T55" fmla="*/ 270 h 1172"/>
              <a:gd name="T56" fmla="*/ 98 w 3460"/>
              <a:gd name="T57" fmla="*/ 397 h 1172"/>
              <a:gd name="T58" fmla="*/ 94 w 3460"/>
              <a:gd name="T59" fmla="*/ 153 h 1172"/>
              <a:gd name="T60" fmla="*/ 313 w 3460"/>
              <a:gd name="T61" fmla="*/ 0 h 1172"/>
              <a:gd name="T62" fmla="*/ 535 w 3460"/>
              <a:gd name="T63" fmla="*/ 151 h 1172"/>
              <a:gd name="T64" fmla="*/ 478 w 3460"/>
              <a:gd name="T65" fmla="*/ 412 h 1172"/>
              <a:gd name="T66" fmla="*/ 418 w 3460"/>
              <a:gd name="T67" fmla="*/ 1071 h 1172"/>
              <a:gd name="T68" fmla="*/ 318 w 3460"/>
              <a:gd name="T69" fmla="*/ 1084 h 1172"/>
              <a:gd name="T70" fmla="*/ 420 w 3460"/>
              <a:gd name="T71" fmla="*/ 1103 h 1172"/>
              <a:gd name="T72" fmla="*/ 509 w 3460"/>
              <a:gd name="T73" fmla="*/ 1000 h 1172"/>
              <a:gd name="T74" fmla="*/ 439 w 3460"/>
              <a:gd name="T75" fmla="*/ 1071 h 1172"/>
              <a:gd name="T76" fmla="*/ 553 w 3460"/>
              <a:gd name="T77" fmla="*/ 890 h 1172"/>
              <a:gd name="T78" fmla="*/ 507 w 3460"/>
              <a:gd name="T79" fmla="*/ 961 h 1172"/>
              <a:gd name="T80" fmla="*/ 516 w 3460"/>
              <a:gd name="T81" fmla="*/ 854 h 1172"/>
              <a:gd name="T82" fmla="*/ 443 w 3460"/>
              <a:gd name="T83" fmla="*/ 781 h 1172"/>
              <a:gd name="T84" fmla="*/ 493 w 3460"/>
              <a:gd name="T85" fmla="*/ 865 h 1172"/>
              <a:gd name="T86" fmla="*/ 318 w 3460"/>
              <a:gd name="T87" fmla="*/ 785 h 1172"/>
              <a:gd name="T88" fmla="*/ 416 w 3460"/>
              <a:gd name="T89" fmla="*/ 796 h 1172"/>
              <a:gd name="T90" fmla="*/ 182 w 3460"/>
              <a:gd name="T91" fmla="*/ 971 h 1172"/>
              <a:gd name="T92" fmla="*/ 232 w 3460"/>
              <a:gd name="T93" fmla="*/ 913 h 1172"/>
              <a:gd name="T94" fmla="*/ 374 w 3460"/>
              <a:gd name="T95" fmla="*/ 1040 h 1172"/>
              <a:gd name="T96" fmla="*/ 478 w 3460"/>
              <a:gd name="T97" fmla="*/ 956 h 1172"/>
              <a:gd name="T98" fmla="*/ 414 w 3460"/>
              <a:gd name="T99" fmla="*/ 836 h 1172"/>
              <a:gd name="T100" fmla="*/ 286 w 3460"/>
              <a:gd name="T101" fmla="*/ 875 h 1172"/>
              <a:gd name="T102" fmla="*/ 299 w 3460"/>
              <a:gd name="T103" fmla="*/ 1009 h 1172"/>
              <a:gd name="T104" fmla="*/ 207 w 3460"/>
              <a:gd name="T105" fmla="*/ 1038 h 1172"/>
              <a:gd name="T106" fmla="*/ 303 w 3460"/>
              <a:gd name="T107" fmla="*/ 1059 h 1172"/>
              <a:gd name="T108" fmla="*/ 261 w 3460"/>
              <a:gd name="T109" fmla="*/ 773 h 1172"/>
              <a:gd name="T110" fmla="*/ 244 w 3460"/>
              <a:gd name="T111" fmla="*/ 863 h 1172"/>
              <a:gd name="T112" fmla="*/ 284 w 3460"/>
              <a:gd name="T113" fmla="*/ 775 h 1172"/>
              <a:gd name="T114" fmla="*/ 207 w 3460"/>
              <a:gd name="T115" fmla="*/ 735 h 1172"/>
              <a:gd name="T116" fmla="*/ 535 w 3460"/>
              <a:gd name="T117" fmla="*/ 735 h 1172"/>
              <a:gd name="T118" fmla="*/ 610 w 3460"/>
              <a:gd name="T119" fmla="*/ 1030 h 1172"/>
              <a:gd name="T120" fmla="*/ 240 w 3460"/>
              <a:gd name="T121" fmla="*/ 1157 h 1172"/>
              <a:gd name="T122" fmla="*/ 113 w 3460"/>
              <a:gd name="T123" fmla="*/ 9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0" h="1172">
                <a:moveTo>
                  <a:pt x="1179" y="998"/>
                </a:moveTo>
                <a:lnTo>
                  <a:pt x="1185" y="992"/>
                </a:lnTo>
                <a:lnTo>
                  <a:pt x="1188" y="992"/>
                </a:lnTo>
                <a:lnTo>
                  <a:pt x="1192" y="992"/>
                </a:lnTo>
                <a:lnTo>
                  <a:pt x="1198" y="990"/>
                </a:lnTo>
                <a:lnTo>
                  <a:pt x="1208" y="984"/>
                </a:lnTo>
                <a:lnTo>
                  <a:pt x="1215" y="977"/>
                </a:lnTo>
                <a:lnTo>
                  <a:pt x="1227" y="973"/>
                </a:lnTo>
                <a:lnTo>
                  <a:pt x="1240" y="973"/>
                </a:lnTo>
                <a:lnTo>
                  <a:pt x="1248" y="969"/>
                </a:lnTo>
                <a:lnTo>
                  <a:pt x="1254" y="965"/>
                </a:lnTo>
                <a:lnTo>
                  <a:pt x="1261" y="965"/>
                </a:lnTo>
                <a:lnTo>
                  <a:pt x="1267" y="965"/>
                </a:lnTo>
                <a:lnTo>
                  <a:pt x="1284" y="957"/>
                </a:lnTo>
                <a:lnTo>
                  <a:pt x="1300" y="950"/>
                </a:lnTo>
                <a:lnTo>
                  <a:pt x="1309" y="948"/>
                </a:lnTo>
                <a:lnTo>
                  <a:pt x="1317" y="948"/>
                </a:lnTo>
                <a:lnTo>
                  <a:pt x="1325" y="944"/>
                </a:lnTo>
                <a:lnTo>
                  <a:pt x="1332" y="938"/>
                </a:lnTo>
                <a:lnTo>
                  <a:pt x="1350" y="938"/>
                </a:lnTo>
                <a:lnTo>
                  <a:pt x="1365" y="938"/>
                </a:lnTo>
                <a:lnTo>
                  <a:pt x="1371" y="931"/>
                </a:lnTo>
                <a:lnTo>
                  <a:pt x="1375" y="927"/>
                </a:lnTo>
                <a:lnTo>
                  <a:pt x="1377" y="925"/>
                </a:lnTo>
                <a:lnTo>
                  <a:pt x="1380" y="923"/>
                </a:lnTo>
                <a:lnTo>
                  <a:pt x="1384" y="923"/>
                </a:lnTo>
                <a:lnTo>
                  <a:pt x="1390" y="923"/>
                </a:lnTo>
                <a:lnTo>
                  <a:pt x="1405" y="923"/>
                </a:lnTo>
                <a:lnTo>
                  <a:pt x="1421" y="921"/>
                </a:lnTo>
                <a:lnTo>
                  <a:pt x="1432" y="927"/>
                </a:lnTo>
                <a:lnTo>
                  <a:pt x="1446" y="932"/>
                </a:lnTo>
                <a:lnTo>
                  <a:pt x="1453" y="929"/>
                </a:lnTo>
                <a:lnTo>
                  <a:pt x="1459" y="927"/>
                </a:lnTo>
                <a:lnTo>
                  <a:pt x="1465" y="925"/>
                </a:lnTo>
                <a:lnTo>
                  <a:pt x="1473" y="927"/>
                </a:lnTo>
                <a:lnTo>
                  <a:pt x="1480" y="931"/>
                </a:lnTo>
                <a:lnTo>
                  <a:pt x="1486" y="934"/>
                </a:lnTo>
                <a:lnTo>
                  <a:pt x="1494" y="932"/>
                </a:lnTo>
                <a:lnTo>
                  <a:pt x="1501" y="931"/>
                </a:lnTo>
                <a:lnTo>
                  <a:pt x="1513" y="936"/>
                </a:lnTo>
                <a:lnTo>
                  <a:pt x="1525" y="942"/>
                </a:lnTo>
                <a:lnTo>
                  <a:pt x="1549" y="952"/>
                </a:lnTo>
                <a:lnTo>
                  <a:pt x="1576" y="963"/>
                </a:lnTo>
                <a:lnTo>
                  <a:pt x="1582" y="965"/>
                </a:lnTo>
                <a:lnTo>
                  <a:pt x="1586" y="967"/>
                </a:lnTo>
                <a:lnTo>
                  <a:pt x="1592" y="971"/>
                </a:lnTo>
                <a:lnTo>
                  <a:pt x="1597" y="975"/>
                </a:lnTo>
                <a:lnTo>
                  <a:pt x="1611" y="975"/>
                </a:lnTo>
                <a:lnTo>
                  <a:pt x="1624" y="975"/>
                </a:lnTo>
                <a:lnTo>
                  <a:pt x="1630" y="980"/>
                </a:lnTo>
                <a:lnTo>
                  <a:pt x="1636" y="984"/>
                </a:lnTo>
                <a:lnTo>
                  <a:pt x="1642" y="986"/>
                </a:lnTo>
                <a:lnTo>
                  <a:pt x="1647" y="986"/>
                </a:lnTo>
                <a:lnTo>
                  <a:pt x="1655" y="986"/>
                </a:lnTo>
                <a:lnTo>
                  <a:pt x="1661" y="988"/>
                </a:lnTo>
                <a:lnTo>
                  <a:pt x="1665" y="990"/>
                </a:lnTo>
                <a:lnTo>
                  <a:pt x="1670" y="996"/>
                </a:lnTo>
                <a:lnTo>
                  <a:pt x="1171" y="1013"/>
                </a:lnTo>
                <a:lnTo>
                  <a:pt x="1175" y="1005"/>
                </a:lnTo>
                <a:lnTo>
                  <a:pt x="1179" y="998"/>
                </a:lnTo>
                <a:close/>
                <a:moveTo>
                  <a:pt x="3460" y="1172"/>
                </a:moveTo>
                <a:lnTo>
                  <a:pt x="3441" y="1151"/>
                </a:lnTo>
                <a:lnTo>
                  <a:pt x="3401" y="1172"/>
                </a:lnTo>
                <a:lnTo>
                  <a:pt x="3460" y="1172"/>
                </a:lnTo>
                <a:close/>
                <a:moveTo>
                  <a:pt x="3261" y="1172"/>
                </a:moveTo>
                <a:lnTo>
                  <a:pt x="3284" y="1040"/>
                </a:lnTo>
                <a:lnTo>
                  <a:pt x="3161" y="984"/>
                </a:lnTo>
                <a:lnTo>
                  <a:pt x="3076" y="1094"/>
                </a:lnTo>
                <a:lnTo>
                  <a:pt x="3055" y="1088"/>
                </a:lnTo>
                <a:lnTo>
                  <a:pt x="3036" y="1082"/>
                </a:lnTo>
                <a:lnTo>
                  <a:pt x="3015" y="1078"/>
                </a:lnTo>
                <a:lnTo>
                  <a:pt x="2994" y="1075"/>
                </a:lnTo>
                <a:lnTo>
                  <a:pt x="2963" y="938"/>
                </a:lnTo>
                <a:lnTo>
                  <a:pt x="2829" y="936"/>
                </a:lnTo>
                <a:lnTo>
                  <a:pt x="2792" y="1067"/>
                </a:lnTo>
                <a:lnTo>
                  <a:pt x="2771" y="1069"/>
                </a:lnTo>
                <a:lnTo>
                  <a:pt x="2748" y="1073"/>
                </a:lnTo>
                <a:lnTo>
                  <a:pt x="2727" y="1076"/>
                </a:lnTo>
                <a:lnTo>
                  <a:pt x="2706" y="1080"/>
                </a:lnTo>
                <a:lnTo>
                  <a:pt x="2625" y="971"/>
                </a:lnTo>
                <a:lnTo>
                  <a:pt x="2500" y="1021"/>
                </a:lnTo>
                <a:lnTo>
                  <a:pt x="2519" y="1153"/>
                </a:lnTo>
                <a:lnTo>
                  <a:pt x="2500" y="1163"/>
                </a:lnTo>
                <a:lnTo>
                  <a:pt x="2483" y="1172"/>
                </a:lnTo>
                <a:lnTo>
                  <a:pt x="3261" y="1172"/>
                </a:lnTo>
                <a:close/>
                <a:moveTo>
                  <a:pt x="2421" y="1172"/>
                </a:moveTo>
                <a:lnTo>
                  <a:pt x="2341" y="1122"/>
                </a:lnTo>
                <a:lnTo>
                  <a:pt x="2287" y="1172"/>
                </a:lnTo>
                <a:lnTo>
                  <a:pt x="2421" y="1172"/>
                </a:lnTo>
                <a:close/>
                <a:moveTo>
                  <a:pt x="1200" y="1172"/>
                </a:moveTo>
                <a:lnTo>
                  <a:pt x="1167" y="1048"/>
                </a:lnTo>
                <a:lnTo>
                  <a:pt x="1163" y="1046"/>
                </a:lnTo>
                <a:lnTo>
                  <a:pt x="1158" y="1044"/>
                </a:lnTo>
                <a:lnTo>
                  <a:pt x="1156" y="1040"/>
                </a:lnTo>
                <a:lnTo>
                  <a:pt x="1154" y="1034"/>
                </a:lnTo>
                <a:lnTo>
                  <a:pt x="1154" y="1028"/>
                </a:lnTo>
                <a:lnTo>
                  <a:pt x="1158" y="1025"/>
                </a:lnTo>
                <a:lnTo>
                  <a:pt x="1162" y="1021"/>
                </a:lnTo>
                <a:lnTo>
                  <a:pt x="1167" y="1019"/>
                </a:lnTo>
                <a:lnTo>
                  <a:pt x="1674" y="1002"/>
                </a:lnTo>
                <a:lnTo>
                  <a:pt x="1680" y="1002"/>
                </a:lnTo>
                <a:lnTo>
                  <a:pt x="1684" y="1005"/>
                </a:lnTo>
                <a:lnTo>
                  <a:pt x="1688" y="1009"/>
                </a:lnTo>
                <a:lnTo>
                  <a:pt x="1688" y="1015"/>
                </a:lnTo>
                <a:lnTo>
                  <a:pt x="1688" y="1021"/>
                </a:lnTo>
                <a:lnTo>
                  <a:pt x="1684" y="1025"/>
                </a:lnTo>
                <a:lnTo>
                  <a:pt x="1680" y="1028"/>
                </a:lnTo>
                <a:lnTo>
                  <a:pt x="1674" y="1028"/>
                </a:lnTo>
                <a:lnTo>
                  <a:pt x="1669" y="1028"/>
                </a:lnTo>
                <a:lnTo>
                  <a:pt x="1640" y="1172"/>
                </a:lnTo>
                <a:lnTo>
                  <a:pt x="1200" y="1172"/>
                </a:lnTo>
                <a:close/>
                <a:moveTo>
                  <a:pt x="945" y="1146"/>
                </a:moveTo>
                <a:lnTo>
                  <a:pt x="945" y="1159"/>
                </a:lnTo>
                <a:lnTo>
                  <a:pt x="945" y="1172"/>
                </a:lnTo>
                <a:lnTo>
                  <a:pt x="743" y="1172"/>
                </a:lnTo>
                <a:lnTo>
                  <a:pt x="745" y="1086"/>
                </a:lnTo>
                <a:lnTo>
                  <a:pt x="848" y="1063"/>
                </a:lnTo>
                <a:lnTo>
                  <a:pt x="850" y="1046"/>
                </a:lnTo>
                <a:lnTo>
                  <a:pt x="854" y="1028"/>
                </a:lnTo>
                <a:lnTo>
                  <a:pt x="858" y="1011"/>
                </a:lnTo>
                <a:lnTo>
                  <a:pt x="864" y="996"/>
                </a:lnTo>
                <a:lnTo>
                  <a:pt x="779" y="932"/>
                </a:lnTo>
                <a:lnTo>
                  <a:pt x="824" y="833"/>
                </a:lnTo>
                <a:lnTo>
                  <a:pt x="929" y="848"/>
                </a:lnTo>
                <a:lnTo>
                  <a:pt x="939" y="835"/>
                </a:lnTo>
                <a:lnTo>
                  <a:pt x="948" y="819"/>
                </a:lnTo>
                <a:lnTo>
                  <a:pt x="960" y="806"/>
                </a:lnTo>
                <a:lnTo>
                  <a:pt x="969" y="790"/>
                </a:lnTo>
                <a:lnTo>
                  <a:pt x="918" y="698"/>
                </a:lnTo>
                <a:lnTo>
                  <a:pt x="996" y="623"/>
                </a:lnTo>
                <a:lnTo>
                  <a:pt x="1089" y="681"/>
                </a:lnTo>
                <a:lnTo>
                  <a:pt x="1115" y="664"/>
                </a:lnTo>
                <a:lnTo>
                  <a:pt x="1142" y="646"/>
                </a:lnTo>
                <a:lnTo>
                  <a:pt x="1127" y="541"/>
                </a:lnTo>
                <a:lnTo>
                  <a:pt x="1229" y="501"/>
                </a:lnTo>
                <a:lnTo>
                  <a:pt x="1294" y="589"/>
                </a:lnTo>
                <a:lnTo>
                  <a:pt x="1311" y="585"/>
                </a:lnTo>
                <a:lnTo>
                  <a:pt x="1329" y="583"/>
                </a:lnTo>
                <a:lnTo>
                  <a:pt x="1346" y="579"/>
                </a:lnTo>
                <a:lnTo>
                  <a:pt x="1363" y="577"/>
                </a:lnTo>
                <a:lnTo>
                  <a:pt x="1392" y="472"/>
                </a:lnTo>
                <a:lnTo>
                  <a:pt x="1501" y="474"/>
                </a:lnTo>
                <a:lnTo>
                  <a:pt x="1528" y="583"/>
                </a:lnTo>
                <a:lnTo>
                  <a:pt x="1544" y="587"/>
                </a:lnTo>
                <a:lnTo>
                  <a:pt x="1561" y="591"/>
                </a:lnTo>
                <a:lnTo>
                  <a:pt x="1578" y="595"/>
                </a:lnTo>
                <a:lnTo>
                  <a:pt x="1594" y="600"/>
                </a:lnTo>
                <a:lnTo>
                  <a:pt x="1663" y="512"/>
                </a:lnTo>
                <a:lnTo>
                  <a:pt x="1763" y="556"/>
                </a:lnTo>
                <a:lnTo>
                  <a:pt x="1743" y="669"/>
                </a:lnTo>
                <a:lnTo>
                  <a:pt x="1766" y="687"/>
                </a:lnTo>
                <a:lnTo>
                  <a:pt x="1790" y="704"/>
                </a:lnTo>
                <a:lnTo>
                  <a:pt x="1889" y="646"/>
                </a:lnTo>
                <a:lnTo>
                  <a:pt x="1964" y="725"/>
                </a:lnTo>
                <a:lnTo>
                  <a:pt x="1903" y="825"/>
                </a:lnTo>
                <a:lnTo>
                  <a:pt x="1912" y="840"/>
                </a:lnTo>
                <a:lnTo>
                  <a:pt x="1922" y="854"/>
                </a:lnTo>
                <a:lnTo>
                  <a:pt x="1932" y="869"/>
                </a:lnTo>
                <a:lnTo>
                  <a:pt x="1939" y="884"/>
                </a:lnTo>
                <a:lnTo>
                  <a:pt x="2056" y="873"/>
                </a:lnTo>
                <a:lnTo>
                  <a:pt x="2093" y="975"/>
                </a:lnTo>
                <a:lnTo>
                  <a:pt x="1997" y="1042"/>
                </a:lnTo>
                <a:lnTo>
                  <a:pt x="2001" y="1067"/>
                </a:lnTo>
                <a:lnTo>
                  <a:pt x="2005" y="1090"/>
                </a:lnTo>
                <a:lnTo>
                  <a:pt x="2118" y="1121"/>
                </a:lnTo>
                <a:lnTo>
                  <a:pt x="2116" y="1172"/>
                </a:lnTo>
                <a:lnTo>
                  <a:pt x="1903" y="1172"/>
                </a:lnTo>
                <a:lnTo>
                  <a:pt x="1903" y="1172"/>
                </a:lnTo>
                <a:lnTo>
                  <a:pt x="1903" y="1170"/>
                </a:lnTo>
                <a:lnTo>
                  <a:pt x="1903" y="1147"/>
                </a:lnTo>
                <a:lnTo>
                  <a:pt x="1903" y="1122"/>
                </a:lnTo>
                <a:lnTo>
                  <a:pt x="1899" y="1098"/>
                </a:lnTo>
                <a:lnTo>
                  <a:pt x="1897" y="1075"/>
                </a:lnTo>
                <a:lnTo>
                  <a:pt x="1891" y="1051"/>
                </a:lnTo>
                <a:lnTo>
                  <a:pt x="1886" y="1028"/>
                </a:lnTo>
                <a:lnTo>
                  <a:pt x="1878" y="1005"/>
                </a:lnTo>
                <a:lnTo>
                  <a:pt x="1870" y="984"/>
                </a:lnTo>
                <a:lnTo>
                  <a:pt x="1863" y="963"/>
                </a:lnTo>
                <a:lnTo>
                  <a:pt x="1851" y="942"/>
                </a:lnTo>
                <a:lnTo>
                  <a:pt x="1841" y="921"/>
                </a:lnTo>
                <a:lnTo>
                  <a:pt x="1828" y="902"/>
                </a:lnTo>
                <a:lnTo>
                  <a:pt x="1816" y="883"/>
                </a:lnTo>
                <a:lnTo>
                  <a:pt x="1803" y="863"/>
                </a:lnTo>
                <a:lnTo>
                  <a:pt x="1788" y="846"/>
                </a:lnTo>
                <a:lnTo>
                  <a:pt x="1772" y="829"/>
                </a:lnTo>
                <a:lnTo>
                  <a:pt x="1757" y="813"/>
                </a:lnTo>
                <a:lnTo>
                  <a:pt x="1740" y="796"/>
                </a:lnTo>
                <a:lnTo>
                  <a:pt x="1722" y="783"/>
                </a:lnTo>
                <a:lnTo>
                  <a:pt x="1703" y="769"/>
                </a:lnTo>
                <a:lnTo>
                  <a:pt x="1684" y="756"/>
                </a:lnTo>
                <a:lnTo>
                  <a:pt x="1665" y="742"/>
                </a:lnTo>
                <a:lnTo>
                  <a:pt x="1644" y="733"/>
                </a:lnTo>
                <a:lnTo>
                  <a:pt x="1622" y="721"/>
                </a:lnTo>
                <a:lnTo>
                  <a:pt x="1601" y="714"/>
                </a:lnTo>
                <a:lnTo>
                  <a:pt x="1578" y="704"/>
                </a:lnTo>
                <a:lnTo>
                  <a:pt x="1557" y="698"/>
                </a:lnTo>
                <a:lnTo>
                  <a:pt x="1534" y="693"/>
                </a:lnTo>
                <a:lnTo>
                  <a:pt x="1509" y="687"/>
                </a:lnTo>
                <a:lnTo>
                  <a:pt x="1486" y="683"/>
                </a:lnTo>
                <a:lnTo>
                  <a:pt x="1461" y="681"/>
                </a:lnTo>
                <a:lnTo>
                  <a:pt x="1438" y="679"/>
                </a:lnTo>
                <a:lnTo>
                  <a:pt x="1413" y="679"/>
                </a:lnTo>
                <a:lnTo>
                  <a:pt x="1388" y="681"/>
                </a:lnTo>
                <a:lnTo>
                  <a:pt x="1363" y="683"/>
                </a:lnTo>
                <a:lnTo>
                  <a:pt x="1340" y="687"/>
                </a:lnTo>
                <a:lnTo>
                  <a:pt x="1317" y="691"/>
                </a:lnTo>
                <a:lnTo>
                  <a:pt x="1294" y="696"/>
                </a:lnTo>
                <a:lnTo>
                  <a:pt x="1271" y="704"/>
                </a:lnTo>
                <a:lnTo>
                  <a:pt x="1250" y="712"/>
                </a:lnTo>
                <a:lnTo>
                  <a:pt x="1229" y="721"/>
                </a:lnTo>
                <a:lnTo>
                  <a:pt x="1208" y="731"/>
                </a:lnTo>
                <a:lnTo>
                  <a:pt x="1186" y="742"/>
                </a:lnTo>
                <a:lnTo>
                  <a:pt x="1167" y="754"/>
                </a:lnTo>
                <a:lnTo>
                  <a:pt x="1148" y="767"/>
                </a:lnTo>
                <a:lnTo>
                  <a:pt x="1129" y="781"/>
                </a:lnTo>
                <a:lnTo>
                  <a:pt x="1112" y="794"/>
                </a:lnTo>
                <a:lnTo>
                  <a:pt x="1094" y="810"/>
                </a:lnTo>
                <a:lnTo>
                  <a:pt x="1079" y="827"/>
                </a:lnTo>
                <a:lnTo>
                  <a:pt x="1062" y="844"/>
                </a:lnTo>
                <a:lnTo>
                  <a:pt x="1048" y="861"/>
                </a:lnTo>
                <a:lnTo>
                  <a:pt x="1035" y="879"/>
                </a:lnTo>
                <a:lnTo>
                  <a:pt x="1021" y="898"/>
                </a:lnTo>
                <a:lnTo>
                  <a:pt x="1008" y="919"/>
                </a:lnTo>
                <a:lnTo>
                  <a:pt x="998" y="938"/>
                </a:lnTo>
                <a:lnTo>
                  <a:pt x="987" y="959"/>
                </a:lnTo>
                <a:lnTo>
                  <a:pt x="979" y="980"/>
                </a:lnTo>
                <a:lnTo>
                  <a:pt x="969" y="1003"/>
                </a:lnTo>
                <a:lnTo>
                  <a:pt x="964" y="1027"/>
                </a:lnTo>
                <a:lnTo>
                  <a:pt x="958" y="1050"/>
                </a:lnTo>
                <a:lnTo>
                  <a:pt x="952" y="1073"/>
                </a:lnTo>
                <a:lnTo>
                  <a:pt x="948" y="1096"/>
                </a:lnTo>
                <a:lnTo>
                  <a:pt x="946" y="1121"/>
                </a:lnTo>
                <a:lnTo>
                  <a:pt x="945" y="1146"/>
                </a:lnTo>
                <a:close/>
                <a:moveTo>
                  <a:pt x="655" y="934"/>
                </a:moveTo>
                <a:lnTo>
                  <a:pt x="653" y="906"/>
                </a:lnTo>
                <a:lnTo>
                  <a:pt x="649" y="877"/>
                </a:lnTo>
                <a:lnTo>
                  <a:pt x="641" y="850"/>
                </a:lnTo>
                <a:lnTo>
                  <a:pt x="631" y="823"/>
                </a:lnTo>
                <a:lnTo>
                  <a:pt x="620" y="798"/>
                </a:lnTo>
                <a:lnTo>
                  <a:pt x="606" y="775"/>
                </a:lnTo>
                <a:lnTo>
                  <a:pt x="589" y="754"/>
                </a:lnTo>
                <a:lnTo>
                  <a:pt x="572" y="733"/>
                </a:lnTo>
                <a:lnTo>
                  <a:pt x="551" y="716"/>
                </a:lnTo>
                <a:lnTo>
                  <a:pt x="530" y="698"/>
                </a:lnTo>
                <a:lnTo>
                  <a:pt x="505" y="685"/>
                </a:lnTo>
                <a:lnTo>
                  <a:pt x="482" y="673"/>
                </a:lnTo>
                <a:lnTo>
                  <a:pt x="455" y="664"/>
                </a:lnTo>
                <a:lnTo>
                  <a:pt x="428" y="656"/>
                </a:lnTo>
                <a:lnTo>
                  <a:pt x="399" y="652"/>
                </a:lnTo>
                <a:lnTo>
                  <a:pt x="370" y="650"/>
                </a:lnTo>
                <a:lnTo>
                  <a:pt x="341" y="652"/>
                </a:lnTo>
                <a:lnTo>
                  <a:pt x="313" y="656"/>
                </a:lnTo>
                <a:lnTo>
                  <a:pt x="286" y="664"/>
                </a:lnTo>
                <a:lnTo>
                  <a:pt x="261" y="673"/>
                </a:lnTo>
                <a:lnTo>
                  <a:pt x="236" y="685"/>
                </a:lnTo>
                <a:lnTo>
                  <a:pt x="211" y="698"/>
                </a:lnTo>
                <a:lnTo>
                  <a:pt x="190" y="716"/>
                </a:lnTo>
                <a:lnTo>
                  <a:pt x="171" y="733"/>
                </a:lnTo>
                <a:lnTo>
                  <a:pt x="151" y="754"/>
                </a:lnTo>
                <a:lnTo>
                  <a:pt x="136" y="775"/>
                </a:lnTo>
                <a:lnTo>
                  <a:pt x="121" y="798"/>
                </a:lnTo>
                <a:lnTo>
                  <a:pt x="109" y="823"/>
                </a:lnTo>
                <a:lnTo>
                  <a:pt x="99" y="850"/>
                </a:lnTo>
                <a:lnTo>
                  <a:pt x="92" y="877"/>
                </a:lnTo>
                <a:lnTo>
                  <a:pt x="88" y="906"/>
                </a:lnTo>
                <a:lnTo>
                  <a:pt x="86" y="934"/>
                </a:lnTo>
                <a:lnTo>
                  <a:pt x="88" y="954"/>
                </a:lnTo>
                <a:lnTo>
                  <a:pt x="90" y="971"/>
                </a:lnTo>
                <a:lnTo>
                  <a:pt x="92" y="990"/>
                </a:lnTo>
                <a:lnTo>
                  <a:pt x="96" y="1007"/>
                </a:lnTo>
                <a:lnTo>
                  <a:pt x="101" y="1025"/>
                </a:lnTo>
                <a:lnTo>
                  <a:pt x="107" y="1040"/>
                </a:lnTo>
                <a:lnTo>
                  <a:pt x="115" y="1057"/>
                </a:lnTo>
                <a:lnTo>
                  <a:pt x="123" y="1073"/>
                </a:lnTo>
                <a:lnTo>
                  <a:pt x="132" y="1088"/>
                </a:lnTo>
                <a:lnTo>
                  <a:pt x="142" y="1101"/>
                </a:lnTo>
                <a:lnTo>
                  <a:pt x="153" y="1117"/>
                </a:lnTo>
                <a:lnTo>
                  <a:pt x="165" y="1128"/>
                </a:lnTo>
                <a:lnTo>
                  <a:pt x="176" y="1142"/>
                </a:lnTo>
                <a:lnTo>
                  <a:pt x="190" y="1153"/>
                </a:lnTo>
                <a:lnTo>
                  <a:pt x="203" y="1163"/>
                </a:lnTo>
                <a:lnTo>
                  <a:pt x="219" y="1172"/>
                </a:lnTo>
                <a:lnTo>
                  <a:pt x="88" y="1172"/>
                </a:lnTo>
                <a:lnTo>
                  <a:pt x="119" y="1121"/>
                </a:lnTo>
                <a:lnTo>
                  <a:pt x="107" y="1105"/>
                </a:lnTo>
                <a:lnTo>
                  <a:pt x="98" y="1088"/>
                </a:lnTo>
                <a:lnTo>
                  <a:pt x="36" y="1098"/>
                </a:lnTo>
                <a:lnTo>
                  <a:pt x="13" y="1042"/>
                </a:lnTo>
                <a:lnTo>
                  <a:pt x="65" y="1005"/>
                </a:lnTo>
                <a:lnTo>
                  <a:pt x="63" y="992"/>
                </a:lnTo>
                <a:lnTo>
                  <a:pt x="61" y="979"/>
                </a:lnTo>
                <a:lnTo>
                  <a:pt x="0" y="963"/>
                </a:lnTo>
                <a:lnTo>
                  <a:pt x="0" y="906"/>
                </a:lnTo>
                <a:lnTo>
                  <a:pt x="61" y="888"/>
                </a:lnTo>
                <a:lnTo>
                  <a:pt x="63" y="873"/>
                </a:lnTo>
                <a:lnTo>
                  <a:pt x="67" y="858"/>
                </a:lnTo>
                <a:lnTo>
                  <a:pt x="15" y="821"/>
                </a:lnTo>
                <a:lnTo>
                  <a:pt x="38" y="767"/>
                </a:lnTo>
                <a:lnTo>
                  <a:pt x="101" y="775"/>
                </a:lnTo>
                <a:lnTo>
                  <a:pt x="109" y="762"/>
                </a:lnTo>
                <a:lnTo>
                  <a:pt x="119" y="748"/>
                </a:lnTo>
                <a:lnTo>
                  <a:pt x="86" y="694"/>
                </a:lnTo>
                <a:lnTo>
                  <a:pt x="128" y="652"/>
                </a:lnTo>
                <a:lnTo>
                  <a:pt x="182" y="683"/>
                </a:lnTo>
                <a:lnTo>
                  <a:pt x="194" y="675"/>
                </a:lnTo>
                <a:lnTo>
                  <a:pt x="207" y="666"/>
                </a:lnTo>
                <a:lnTo>
                  <a:pt x="197" y="606"/>
                </a:lnTo>
                <a:lnTo>
                  <a:pt x="251" y="583"/>
                </a:lnTo>
                <a:lnTo>
                  <a:pt x="290" y="631"/>
                </a:lnTo>
                <a:lnTo>
                  <a:pt x="307" y="627"/>
                </a:lnTo>
                <a:lnTo>
                  <a:pt x="326" y="623"/>
                </a:lnTo>
                <a:lnTo>
                  <a:pt x="340" y="564"/>
                </a:lnTo>
                <a:lnTo>
                  <a:pt x="399" y="564"/>
                </a:lnTo>
                <a:lnTo>
                  <a:pt x="414" y="622"/>
                </a:lnTo>
                <a:lnTo>
                  <a:pt x="434" y="625"/>
                </a:lnTo>
                <a:lnTo>
                  <a:pt x="453" y="629"/>
                </a:lnTo>
                <a:lnTo>
                  <a:pt x="487" y="581"/>
                </a:lnTo>
                <a:lnTo>
                  <a:pt x="541" y="604"/>
                </a:lnTo>
                <a:lnTo>
                  <a:pt x="534" y="662"/>
                </a:lnTo>
                <a:lnTo>
                  <a:pt x="549" y="671"/>
                </a:lnTo>
                <a:lnTo>
                  <a:pt x="562" y="681"/>
                </a:lnTo>
                <a:lnTo>
                  <a:pt x="612" y="652"/>
                </a:lnTo>
                <a:lnTo>
                  <a:pt x="655" y="693"/>
                </a:lnTo>
                <a:lnTo>
                  <a:pt x="624" y="742"/>
                </a:lnTo>
                <a:lnTo>
                  <a:pt x="637" y="760"/>
                </a:lnTo>
                <a:lnTo>
                  <a:pt x="649" y="779"/>
                </a:lnTo>
                <a:lnTo>
                  <a:pt x="704" y="771"/>
                </a:lnTo>
                <a:lnTo>
                  <a:pt x="727" y="825"/>
                </a:lnTo>
                <a:lnTo>
                  <a:pt x="681" y="860"/>
                </a:lnTo>
                <a:lnTo>
                  <a:pt x="685" y="875"/>
                </a:lnTo>
                <a:lnTo>
                  <a:pt x="687" y="890"/>
                </a:lnTo>
                <a:lnTo>
                  <a:pt x="743" y="904"/>
                </a:lnTo>
                <a:lnTo>
                  <a:pt x="743" y="963"/>
                </a:lnTo>
                <a:lnTo>
                  <a:pt x="687" y="977"/>
                </a:lnTo>
                <a:lnTo>
                  <a:pt x="683" y="996"/>
                </a:lnTo>
                <a:lnTo>
                  <a:pt x="679" y="1013"/>
                </a:lnTo>
                <a:lnTo>
                  <a:pt x="726" y="1046"/>
                </a:lnTo>
                <a:lnTo>
                  <a:pt x="703" y="1101"/>
                </a:lnTo>
                <a:lnTo>
                  <a:pt x="647" y="1094"/>
                </a:lnTo>
                <a:lnTo>
                  <a:pt x="635" y="1109"/>
                </a:lnTo>
                <a:lnTo>
                  <a:pt x="624" y="1124"/>
                </a:lnTo>
                <a:lnTo>
                  <a:pt x="655" y="1172"/>
                </a:lnTo>
                <a:lnTo>
                  <a:pt x="522" y="1172"/>
                </a:lnTo>
                <a:lnTo>
                  <a:pt x="537" y="1163"/>
                </a:lnTo>
                <a:lnTo>
                  <a:pt x="551" y="1153"/>
                </a:lnTo>
                <a:lnTo>
                  <a:pt x="564" y="1142"/>
                </a:lnTo>
                <a:lnTo>
                  <a:pt x="576" y="1128"/>
                </a:lnTo>
                <a:lnTo>
                  <a:pt x="587" y="1117"/>
                </a:lnTo>
                <a:lnTo>
                  <a:pt x="599" y="1101"/>
                </a:lnTo>
                <a:lnTo>
                  <a:pt x="608" y="1088"/>
                </a:lnTo>
                <a:lnTo>
                  <a:pt x="618" y="1073"/>
                </a:lnTo>
                <a:lnTo>
                  <a:pt x="626" y="1057"/>
                </a:lnTo>
                <a:lnTo>
                  <a:pt x="633" y="1040"/>
                </a:lnTo>
                <a:lnTo>
                  <a:pt x="639" y="1025"/>
                </a:lnTo>
                <a:lnTo>
                  <a:pt x="645" y="1007"/>
                </a:lnTo>
                <a:lnTo>
                  <a:pt x="649" y="990"/>
                </a:lnTo>
                <a:lnTo>
                  <a:pt x="653" y="971"/>
                </a:lnTo>
                <a:lnTo>
                  <a:pt x="653" y="954"/>
                </a:lnTo>
                <a:lnTo>
                  <a:pt x="655" y="934"/>
                </a:lnTo>
                <a:close/>
                <a:moveTo>
                  <a:pt x="347" y="270"/>
                </a:moveTo>
                <a:lnTo>
                  <a:pt x="345" y="261"/>
                </a:lnTo>
                <a:lnTo>
                  <a:pt x="341" y="251"/>
                </a:lnTo>
                <a:lnTo>
                  <a:pt x="338" y="241"/>
                </a:lnTo>
                <a:lnTo>
                  <a:pt x="330" y="234"/>
                </a:lnTo>
                <a:lnTo>
                  <a:pt x="322" y="226"/>
                </a:lnTo>
                <a:lnTo>
                  <a:pt x="315" y="222"/>
                </a:lnTo>
                <a:lnTo>
                  <a:pt x="303" y="218"/>
                </a:lnTo>
                <a:lnTo>
                  <a:pt x="293" y="218"/>
                </a:lnTo>
                <a:lnTo>
                  <a:pt x="282" y="218"/>
                </a:lnTo>
                <a:lnTo>
                  <a:pt x="272" y="222"/>
                </a:lnTo>
                <a:lnTo>
                  <a:pt x="263" y="226"/>
                </a:lnTo>
                <a:lnTo>
                  <a:pt x="255" y="234"/>
                </a:lnTo>
                <a:lnTo>
                  <a:pt x="249" y="241"/>
                </a:lnTo>
                <a:lnTo>
                  <a:pt x="244" y="251"/>
                </a:lnTo>
                <a:lnTo>
                  <a:pt x="242" y="261"/>
                </a:lnTo>
                <a:lnTo>
                  <a:pt x="240" y="270"/>
                </a:lnTo>
                <a:lnTo>
                  <a:pt x="242" y="282"/>
                </a:lnTo>
                <a:lnTo>
                  <a:pt x="244" y="291"/>
                </a:lnTo>
                <a:lnTo>
                  <a:pt x="249" y="301"/>
                </a:lnTo>
                <a:lnTo>
                  <a:pt x="255" y="309"/>
                </a:lnTo>
                <a:lnTo>
                  <a:pt x="263" y="314"/>
                </a:lnTo>
                <a:lnTo>
                  <a:pt x="272" y="320"/>
                </a:lnTo>
                <a:lnTo>
                  <a:pt x="282" y="322"/>
                </a:lnTo>
                <a:lnTo>
                  <a:pt x="293" y="324"/>
                </a:lnTo>
                <a:lnTo>
                  <a:pt x="303" y="322"/>
                </a:lnTo>
                <a:lnTo>
                  <a:pt x="315" y="320"/>
                </a:lnTo>
                <a:lnTo>
                  <a:pt x="322" y="314"/>
                </a:lnTo>
                <a:lnTo>
                  <a:pt x="330" y="309"/>
                </a:lnTo>
                <a:lnTo>
                  <a:pt x="338" y="301"/>
                </a:lnTo>
                <a:lnTo>
                  <a:pt x="341" y="291"/>
                </a:lnTo>
                <a:lnTo>
                  <a:pt x="345" y="282"/>
                </a:lnTo>
                <a:lnTo>
                  <a:pt x="347" y="270"/>
                </a:lnTo>
                <a:close/>
                <a:moveTo>
                  <a:pt x="313" y="543"/>
                </a:moveTo>
                <a:lnTo>
                  <a:pt x="270" y="543"/>
                </a:lnTo>
                <a:lnTo>
                  <a:pt x="259" y="501"/>
                </a:lnTo>
                <a:lnTo>
                  <a:pt x="245" y="497"/>
                </a:lnTo>
                <a:lnTo>
                  <a:pt x="232" y="495"/>
                </a:lnTo>
                <a:lnTo>
                  <a:pt x="205" y="529"/>
                </a:lnTo>
                <a:lnTo>
                  <a:pt x="165" y="514"/>
                </a:lnTo>
                <a:lnTo>
                  <a:pt x="172" y="468"/>
                </a:lnTo>
                <a:lnTo>
                  <a:pt x="163" y="462"/>
                </a:lnTo>
                <a:lnTo>
                  <a:pt x="153" y="455"/>
                </a:lnTo>
                <a:lnTo>
                  <a:pt x="113" y="479"/>
                </a:lnTo>
                <a:lnTo>
                  <a:pt x="82" y="449"/>
                </a:lnTo>
                <a:lnTo>
                  <a:pt x="107" y="408"/>
                </a:lnTo>
                <a:lnTo>
                  <a:pt x="98" y="397"/>
                </a:lnTo>
                <a:lnTo>
                  <a:pt x="92" y="385"/>
                </a:lnTo>
                <a:lnTo>
                  <a:pt x="46" y="391"/>
                </a:lnTo>
                <a:lnTo>
                  <a:pt x="30" y="351"/>
                </a:lnTo>
                <a:lnTo>
                  <a:pt x="67" y="324"/>
                </a:lnTo>
                <a:lnTo>
                  <a:pt x="65" y="314"/>
                </a:lnTo>
                <a:lnTo>
                  <a:pt x="63" y="305"/>
                </a:lnTo>
                <a:lnTo>
                  <a:pt x="19" y="293"/>
                </a:lnTo>
                <a:lnTo>
                  <a:pt x="19" y="249"/>
                </a:lnTo>
                <a:lnTo>
                  <a:pt x="63" y="238"/>
                </a:lnTo>
                <a:lnTo>
                  <a:pt x="65" y="226"/>
                </a:lnTo>
                <a:lnTo>
                  <a:pt x="69" y="215"/>
                </a:lnTo>
                <a:lnTo>
                  <a:pt x="30" y="188"/>
                </a:lnTo>
                <a:lnTo>
                  <a:pt x="48" y="147"/>
                </a:lnTo>
                <a:lnTo>
                  <a:pt x="94" y="153"/>
                </a:lnTo>
                <a:lnTo>
                  <a:pt x="99" y="144"/>
                </a:lnTo>
                <a:lnTo>
                  <a:pt x="107" y="134"/>
                </a:lnTo>
                <a:lnTo>
                  <a:pt x="82" y="94"/>
                </a:lnTo>
                <a:lnTo>
                  <a:pt x="113" y="63"/>
                </a:lnTo>
                <a:lnTo>
                  <a:pt x="153" y="86"/>
                </a:lnTo>
                <a:lnTo>
                  <a:pt x="161" y="80"/>
                </a:lnTo>
                <a:lnTo>
                  <a:pt x="171" y="74"/>
                </a:lnTo>
                <a:lnTo>
                  <a:pt x="165" y="28"/>
                </a:lnTo>
                <a:lnTo>
                  <a:pt x="203" y="11"/>
                </a:lnTo>
                <a:lnTo>
                  <a:pt x="232" y="48"/>
                </a:lnTo>
                <a:lnTo>
                  <a:pt x="245" y="44"/>
                </a:lnTo>
                <a:lnTo>
                  <a:pt x="259" y="42"/>
                </a:lnTo>
                <a:lnTo>
                  <a:pt x="268" y="0"/>
                </a:lnTo>
                <a:lnTo>
                  <a:pt x="313" y="0"/>
                </a:lnTo>
                <a:lnTo>
                  <a:pt x="322" y="42"/>
                </a:lnTo>
                <a:lnTo>
                  <a:pt x="338" y="44"/>
                </a:lnTo>
                <a:lnTo>
                  <a:pt x="351" y="46"/>
                </a:lnTo>
                <a:lnTo>
                  <a:pt x="376" y="11"/>
                </a:lnTo>
                <a:lnTo>
                  <a:pt x="416" y="28"/>
                </a:lnTo>
                <a:lnTo>
                  <a:pt x="411" y="71"/>
                </a:lnTo>
                <a:lnTo>
                  <a:pt x="420" y="78"/>
                </a:lnTo>
                <a:lnTo>
                  <a:pt x="432" y="84"/>
                </a:lnTo>
                <a:lnTo>
                  <a:pt x="468" y="63"/>
                </a:lnTo>
                <a:lnTo>
                  <a:pt x="499" y="94"/>
                </a:lnTo>
                <a:lnTo>
                  <a:pt x="478" y="130"/>
                </a:lnTo>
                <a:lnTo>
                  <a:pt x="485" y="144"/>
                </a:lnTo>
                <a:lnTo>
                  <a:pt x="495" y="157"/>
                </a:lnTo>
                <a:lnTo>
                  <a:pt x="535" y="151"/>
                </a:lnTo>
                <a:lnTo>
                  <a:pt x="553" y="192"/>
                </a:lnTo>
                <a:lnTo>
                  <a:pt x="518" y="216"/>
                </a:lnTo>
                <a:lnTo>
                  <a:pt x="520" y="228"/>
                </a:lnTo>
                <a:lnTo>
                  <a:pt x="522" y="240"/>
                </a:lnTo>
                <a:lnTo>
                  <a:pt x="562" y="249"/>
                </a:lnTo>
                <a:lnTo>
                  <a:pt x="562" y="291"/>
                </a:lnTo>
                <a:lnTo>
                  <a:pt x="522" y="303"/>
                </a:lnTo>
                <a:lnTo>
                  <a:pt x="520" y="316"/>
                </a:lnTo>
                <a:lnTo>
                  <a:pt x="518" y="330"/>
                </a:lnTo>
                <a:lnTo>
                  <a:pt x="551" y="355"/>
                </a:lnTo>
                <a:lnTo>
                  <a:pt x="535" y="393"/>
                </a:lnTo>
                <a:lnTo>
                  <a:pt x="493" y="387"/>
                </a:lnTo>
                <a:lnTo>
                  <a:pt x="485" y="401"/>
                </a:lnTo>
                <a:lnTo>
                  <a:pt x="478" y="412"/>
                </a:lnTo>
                <a:lnTo>
                  <a:pt x="499" y="447"/>
                </a:lnTo>
                <a:lnTo>
                  <a:pt x="468" y="478"/>
                </a:lnTo>
                <a:lnTo>
                  <a:pt x="432" y="456"/>
                </a:lnTo>
                <a:lnTo>
                  <a:pt x="422" y="464"/>
                </a:lnTo>
                <a:lnTo>
                  <a:pt x="411" y="470"/>
                </a:lnTo>
                <a:lnTo>
                  <a:pt x="418" y="512"/>
                </a:lnTo>
                <a:lnTo>
                  <a:pt x="378" y="529"/>
                </a:lnTo>
                <a:lnTo>
                  <a:pt x="351" y="495"/>
                </a:lnTo>
                <a:lnTo>
                  <a:pt x="338" y="499"/>
                </a:lnTo>
                <a:lnTo>
                  <a:pt x="324" y="501"/>
                </a:lnTo>
                <a:lnTo>
                  <a:pt x="313" y="543"/>
                </a:lnTo>
                <a:close/>
                <a:moveTo>
                  <a:pt x="422" y="1082"/>
                </a:moveTo>
                <a:lnTo>
                  <a:pt x="420" y="1075"/>
                </a:lnTo>
                <a:lnTo>
                  <a:pt x="418" y="1071"/>
                </a:lnTo>
                <a:lnTo>
                  <a:pt x="414" y="1067"/>
                </a:lnTo>
                <a:lnTo>
                  <a:pt x="411" y="1067"/>
                </a:lnTo>
                <a:lnTo>
                  <a:pt x="405" y="1069"/>
                </a:lnTo>
                <a:lnTo>
                  <a:pt x="401" y="1071"/>
                </a:lnTo>
                <a:lnTo>
                  <a:pt x="395" y="1073"/>
                </a:lnTo>
                <a:lnTo>
                  <a:pt x="372" y="1075"/>
                </a:lnTo>
                <a:lnTo>
                  <a:pt x="349" y="1073"/>
                </a:lnTo>
                <a:lnTo>
                  <a:pt x="341" y="1069"/>
                </a:lnTo>
                <a:lnTo>
                  <a:pt x="340" y="1069"/>
                </a:lnTo>
                <a:lnTo>
                  <a:pt x="332" y="1067"/>
                </a:lnTo>
                <a:lnTo>
                  <a:pt x="328" y="1069"/>
                </a:lnTo>
                <a:lnTo>
                  <a:pt x="324" y="1071"/>
                </a:lnTo>
                <a:lnTo>
                  <a:pt x="320" y="1076"/>
                </a:lnTo>
                <a:lnTo>
                  <a:pt x="318" y="1084"/>
                </a:lnTo>
                <a:lnTo>
                  <a:pt x="318" y="1094"/>
                </a:lnTo>
                <a:lnTo>
                  <a:pt x="320" y="1101"/>
                </a:lnTo>
                <a:lnTo>
                  <a:pt x="322" y="1109"/>
                </a:lnTo>
                <a:lnTo>
                  <a:pt x="326" y="1113"/>
                </a:lnTo>
                <a:lnTo>
                  <a:pt x="332" y="1119"/>
                </a:lnTo>
                <a:lnTo>
                  <a:pt x="336" y="1121"/>
                </a:lnTo>
                <a:lnTo>
                  <a:pt x="345" y="1124"/>
                </a:lnTo>
                <a:lnTo>
                  <a:pt x="370" y="1128"/>
                </a:lnTo>
                <a:lnTo>
                  <a:pt x="395" y="1126"/>
                </a:lnTo>
                <a:lnTo>
                  <a:pt x="405" y="1122"/>
                </a:lnTo>
                <a:lnTo>
                  <a:pt x="409" y="1121"/>
                </a:lnTo>
                <a:lnTo>
                  <a:pt x="414" y="1117"/>
                </a:lnTo>
                <a:lnTo>
                  <a:pt x="418" y="1111"/>
                </a:lnTo>
                <a:lnTo>
                  <a:pt x="420" y="1103"/>
                </a:lnTo>
                <a:lnTo>
                  <a:pt x="422" y="1094"/>
                </a:lnTo>
                <a:lnTo>
                  <a:pt x="422" y="1082"/>
                </a:lnTo>
                <a:close/>
                <a:moveTo>
                  <a:pt x="480" y="1092"/>
                </a:moveTo>
                <a:lnTo>
                  <a:pt x="491" y="1088"/>
                </a:lnTo>
                <a:lnTo>
                  <a:pt x="510" y="1073"/>
                </a:lnTo>
                <a:lnTo>
                  <a:pt x="528" y="1053"/>
                </a:lnTo>
                <a:lnTo>
                  <a:pt x="532" y="1046"/>
                </a:lnTo>
                <a:lnTo>
                  <a:pt x="534" y="1042"/>
                </a:lnTo>
                <a:lnTo>
                  <a:pt x="534" y="1032"/>
                </a:lnTo>
                <a:lnTo>
                  <a:pt x="532" y="1027"/>
                </a:lnTo>
                <a:lnTo>
                  <a:pt x="530" y="1021"/>
                </a:lnTo>
                <a:lnTo>
                  <a:pt x="524" y="1013"/>
                </a:lnTo>
                <a:lnTo>
                  <a:pt x="516" y="1003"/>
                </a:lnTo>
                <a:lnTo>
                  <a:pt x="509" y="1000"/>
                </a:lnTo>
                <a:lnTo>
                  <a:pt x="505" y="998"/>
                </a:lnTo>
                <a:lnTo>
                  <a:pt x="499" y="998"/>
                </a:lnTo>
                <a:lnTo>
                  <a:pt x="497" y="1000"/>
                </a:lnTo>
                <a:lnTo>
                  <a:pt x="493" y="1007"/>
                </a:lnTo>
                <a:lnTo>
                  <a:pt x="491" y="1009"/>
                </a:lnTo>
                <a:lnTo>
                  <a:pt x="489" y="1017"/>
                </a:lnTo>
                <a:lnTo>
                  <a:pt x="476" y="1034"/>
                </a:lnTo>
                <a:lnTo>
                  <a:pt x="457" y="1048"/>
                </a:lnTo>
                <a:lnTo>
                  <a:pt x="449" y="1051"/>
                </a:lnTo>
                <a:lnTo>
                  <a:pt x="447" y="1053"/>
                </a:lnTo>
                <a:lnTo>
                  <a:pt x="441" y="1057"/>
                </a:lnTo>
                <a:lnTo>
                  <a:pt x="439" y="1061"/>
                </a:lnTo>
                <a:lnTo>
                  <a:pt x="437" y="1065"/>
                </a:lnTo>
                <a:lnTo>
                  <a:pt x="439" y="1071"/>
                </a:lnTo>
                <a:lnTo>
                  <a:pt x="443" y="1078"/>
                </a:lnTo>
                <a:lnTo>
                  <a:pt x="449" y="1086"/>
                </a:lnTo>
                <a:lnTo>
                  <a:pt x="457" y="1090"/>
                </a:lnTo>
                <a:lnTo>
                  <a:pt x="462" y="1094"/>
                </a:lnTo>
                <a:lnTo>
                  <a:pt x="468" y="1094"/>
                </a:lnTo>
                <a:lnTo>
                  <a:pt x="478" y="1094"/>
                </a:lnTo>
                <a:lnTo>
                  <a:pt x="480" y="1092"/>
                </a:lnTo>
                <a:close/>
                <a:moveTo>
                  <a:pt x="557" y="969"/>
                </a:moveTo>
                <a:lnTo>
                  <a:pt x="560" y="957"/>
                </a:lnTo>
                <a:lnTo>
                  <a:pt x="564" y="934"/>
                </a:lnTo>
                <a:lnTo>
                  <a:pt x="562" y="908"/>
                </a:lnTo>
                <a:lnTo>
                  <a:pt x="560" y="900"/>
                </a:lnTo>
                <a:lnTo>
                  <a:pt x="558" y="896"/>
                </a:lnTo>
                <a:lnTo>
                  <a:pt x="553" y="890"/>
                </a:lnTo>
                <a:lnTo>
                  <a:pt x="547" y="886"/>
                </a:lnTo>
                <a:lnTo>
                  <a:pt x="541" y="884"/>
                </a:lnTo>
                <a:lnTo>
                  <a:pt x="532" y="883"/>
                </a:lnTo>
                <a:lnTo>
                  <a:pt x="520" y="883"/>
                </a:lnTo>
                <a:lnTo>
                  <a:pt x="512" y="883"/>
                </a:lnTo>
                <a:lnTo>
                  <a:pt x="507" y="886"/>
                </a:lnTo>
                <a:lnTo>
                  <a:pt x="505" y="888"/>
                </a:lnTo>
                <a:lnTo>
                  <a:pt x="503" y="892"/>
                </a:lnTo>
                <a:lnTo>
                  <a:pt x="505" y="900"/>
                </a:lnTo>
                <a:lnTo>
                  <a:pt x="507" y="904"/>
                </a:lnTo>
                <a:lnTo>
                  <a:pt x="509" y="909"/>
                </a:lnTo>
                <a:lnTo>
                  <a:pt x="512" y="932"/>
                </a:lnTo>
                <a:lnTo>
                  <a:pt x="509" y="956"/>
                </a:lnTo>
                <a:lnTo>
                  <a:pt x="507" y="961"/>
                </a:lnTo>
                <a:lnTo>
                  <a:pt x="505" y="965"/>
                </a:lnTo>
                <a:lnTo>
                  <a:pt x="505" y="973"/>
                </a:lnTo>
                <a:lnTo>
                  <a:pt x="505" y="977"/>
                </a:lnTo>
                <a:lnTo>
                  <a:pt x="509" y="980"/>
                </a:lnTo>
                <a:lnTo>
                  <a:pt x="512" y="982"/>
                </a:lnTo>
                <a:lnTo>
                  <a:pt x="520" y="986"/>
                </a:lnTo>
                <a:lnTo>
                  <a:pt x="530" y="986"/>
                </a:lnTo>
                <a:lnTo>
                  <a:pt x="539" y="984"/>
                </a:lnTo>
                <a:lnTo>
                  <a:pt x="545" y="982"/>
                </a:lnTo>
                <a:lnTo>
                  <a:pt x="551" y="979"/>
                </a:lnTo>
                <a:lnTo>
                  <a:pt x="555" y="973"/>
                </a:lnTo>
                <a:lnTo>
                  <a:pt x="557" y="969"/>
                </a:lnTo>
                <a:close/>
                <a:moveTo>
                  <a:pt x="509" y="861"/>
                </a:moveTo>
                <a:lnTo>
                  <a:pt x="516" y="854"/>
                </a:lnTo>
                <a:lnTo>
                  <a:pt x="522" y="848"/>
                </a:lnTo>
                <a:lnTo>
                  <a:pt x="526" y="842"/>
                </a:lnTo>
                <a:lnTo>
                  <a:pt x="526" y="836"/>
                </a:lnTo>
                <a:lnTo>
                  <a:pt x="526" y="827"/>
                </a:lnTo>
                <a:lnTo>
                  <a:pt x="524" y="823"/>
                </a:lnTo>
                <a:lnTo>
                  <a:pt x="520" y="813"/>
                </a:lnTo>
                <a:lnTo>
                  <a:pt x="505" y="794"/>
                </a:lnTo>
                <a:lnTo>
                  <a:pt x="485" y="777"/>
                </a:lnTo>
                <a:lnTo>
                  <a:pt x="476" y="773"/>
                </a:lnTo>
                <a:lnTo>
                  <a:pt x="474" y="771"/>
                </a:lnTo>
                <a:lnTo>
                  <a:pt x="464" y="771"/>
                </a:lnTo>
                <a:lnTo>
                  <a:pt x="459" y="771"/>
                </a:lnTo>
                <a:lnTo>
                  <a:pt x="451" y="775"/>
                </a:lnTo>
                <a:lnTo>
                  <a:pt x="443" y="781"/>
                </a:lnTo>
                <a:lnTo>
                  <a:pt x="436" y="789"/>
                </a:lnTo>
                <a:lnTo>
                  <a:pt x="432" y="794"/>
                </a:lnTo>
                <a:lnTo>
                  <a:pt x="430" y="800"/>
                </a:lnTo>
                <a:lnTo>
                  <a:pt x="430" y="804"/>
                </a:lnTo>
                <a:lnTo>
                  <a:pt x="432" y="808"/>
                </a:lnTo>
                <a:lnTo>
                  <a:pt x="439" y="812"/>
                </a:lnTo>
                <a:lnTo>
                  <a:pt x="441" y="812"/>
                </a:lnTo>
                <a:lnTo>
                  <a:pt x="447" y="815"/>
                </a:lnTo>
                <a:lnTo>
                  <a:pt x="466" y="829"/>
                </a:lnTo>
                <a:lnTo>
                  <a:pt x="480" y="848"/>
                </a:lnTo>
                <a:lnTo>
                  <a:pt x="484" y="854"/>
                </a:lnTo>
                <a:lnTo>
                  <a:pt x="484" y="858"/>
                </a:lnTo>
                <a:lnTo>
                  <a:pt x="489" y="863"/>
                </a:lnTo>
                <a:lnTo>
                  <a:pt x="493" y="865"/>
                </a:lnTo>
                <a:lnTo>
                  <a:pt x="497" y="867"/>
                </a:lnTo>
                <a:lnTo>
                  <a:pt x="503" y="865"/>
                </a:lnTo>
                <a:lnTo>
                  <a:pt x="509" y="861"/>
                </a:lnTo>
                <a:close/>
                <a:moveTo>
                  <a:pt x="405" y="748"/>
                </a:moveTo>
                <a:lnTo>
                  <a:pt x="395" y="744"/>
                </a:lnTo>
                <a:lnTo>
                  <a:pt x="370" y="741"/>
                </a:lnTo>
                <a:lnTo>
                  <a:pt x="345" y="742"/>
                </a:lnTo>
                <a:lnTo>
                  <a:pt x="336" y="744"/>
                </a:lnTo>
                <a:lnTo>
                  <a:pt x="334" y="746"/>
                </a:lnTo>
                <a:lnTo>
                  <a:pt x="326" y="752"/>
                </a:lnTo>
                <a:lnTo>
                  <a:pt x="322" y="758"/>
                </a:lnTo>
                <a:lnTo>
                  <a:pt x="320" y="764"/>
                </a:lnTo>
                <a:lnTo>
                  <a:pt x="318" y="773"/>
                </a:lnTo>
                <a:lnTo>
                  <a:pt x="318" y="785"/>
                </a:lnTo>
                <a:lnTo>
                  <a:pt x="320" y="792"/>
                </a:lnTo>
                <a:lnTo>
                  <a:pt x="322" y="798"/>
                </a:lnTo>
                <a:lnTo>
                  <a:pt x="326" y="800"/>
                </a:lnTo>
                <a:lnTo>
                  <a:pt x="330" y="800"/>
                </a:lnTo>
                <a:lnTo>
                  <a:pt x="336" y="800"/>
                </a:lnTo>
                <a:lnTo>
                  <a:pt x="340" y="798"/>
                </a:lnTo>
                <a:lnTo>
                  <a:pt x="345" y="794"/>
                </a:lnTo>
                <a:lnTo>
                  <a:pt x="368" y="792"/>
                </a:lnTo>
                <a:lnTo>
                  <a:pt x="391" y="794"/>
                </a:lnTo>
                <a:lnTo>
                  <a:pt x="399" y="798"/>
                </a:lnTo>
                <a:lnTo>
                  <a:pt x="401" y="800"/>
                </a:lnTo>
                <a:lnTo>
                  <a:pt x="409" y="800"/>
                </a:lnTo>
                <a:lnTo>
                  <a:pt x="413" y="800"/>
                </a:lnTo>
                <a:lnTo>
                  <a:pt x="416" y="796"/>
                </a:lnTo>
                <a:lnTo>
                  <a:pt x="420" y="792"/>
                </a:lnTo>
                <a:lnTo>
                  <a:pt x="422" y="785"/>
                </a:lnTo>
                <a:lnTo>
                  <a:pt x="422" y="775"/>
                </a:lnTo>
                <a:lnTo>
                  <a:pt x="422" y="765"/>
                </a:lnTo>
                <a:lnTo>
                  <a:pt x="418" y="760"/>
                </a:lnTo>
                <a:lnTo>
                  <a:pt x="416" y="754"/>
                </a:lnTo>
                <a:lnTo>
                  <a:pt x="409" y="748"/>
                </a:lnTo>
                <a:lnTo>
                  <a:pt x="405" y="748"/>
                </a:lnTo>
                <a:close/>
                <a:moveTo>
                  <a:pt x="184" y="898"/>
                </a:moveTo>
                <a:lnTo>
                  <a:pt x="180" y="909"/>
                </a:lnTo>
                <a:lnTo>
                  <a:pt x="176" y="934"/>
                </a:lnTo>
                <a:lnTo>
                  <a:pt x="178" y="959"/>
                </a:lnTo>
                <a:lnTo>
                  <a:pt x="182" y="969"/>
                </a:lnTo>
                <a:lnTo>
                  <a:pt x="182" y="971"/>
                </a:lnTo>
                <a:lnTo>
                  <a:pt x="188" y="979"/>
                </a:lnTo>
                <a:lnTo>
                  <a:pt x="194" y="980"/>
                </a:lnTo>
                <a:lnTo>
                  <a:pt x="201" y="984"/>
                </a:lnTo>
                <a:lnTo>
                  <a:pt x="209" y="986"/>
                </a:lnTo>
                <a:lnTo>
                  <a:pt x="222" y="986"/>
                </a:lnTo>
                <a:lnTo>
                  <a:pt x="230" y="984"/>
                </a:lnTo>
                <a:lnTo>
                  <a:pt x="234" y="982"/>
                </a:lnTo>
                <a:lnTo>
                  <a:pt x="236" y="979"/>
                </a:lnTo>
                <a:lnTo>
                  <a:pt x="238" y="975"/>
                </a:lnTo>
                <a:lnTo>
                  <a:pt x="236" y="967"/>
                </a:lnTo>
                <a:lnTo>
                  <a:pt x="234" y="965"/>
                </a:lnTo>
                <a:lnTo>
                  <a:pt x="232" y="959"/>
                </a:lnTo>
                <a:lnTo>
                  <a:pt x="228" y="936"/>
                </a:lnTo>
                <a:lnTo>
                  <a:pt x="232" y="913"/>
                </a:lnTo>
                <a:lnTo>
                  <a:pt x="234" y="906"/>
                </a:lnTo>
                <a:lnTo>
                  <a:pt x="236" y="902"/>
                </a:lnTo>
                <a:lnTo>
                  <a:pt x="238" y="896"/>
                </a:lnTo>
                <a:lnTo>
                  <a:pt x="236" y="892"/>
                </a:lnTo>
                <a:lnTo>
                  <a:pt x="234" y="888"/>
                </a:lnTo>
                <a:lnTo>
                  <a:pt x="228" y="884"/>
                </a:lnTo>
                <a:lnTo>
                  <a:pt x="220" y="883"/>
                </a:lnTo>
                <a:lnTo>
                  <a:pt x="211" y="883"/>
                </a:lnTo>
                <a:lnTo>
                  <a:pt x="203" y="883"/>
                </a:lnTo>
                <a:lnTo>
                  <a:pt x="195" y="886"/>
                </a:lnTo>
                <a:lnTo>
                  <a:pt x="192" y="888"/>
                </a:lnTo>
                <a:lnTo>
                  <a:pt x="186" y="896"/>
                </a:lnTo>
                <a:lnTo>
                  <a:pt x="184" y="898"/>
                </a:lnTo>
                <a:close/>
                <a:moveTo>
                  <a:pt x="374" y="1040"/>
                </a:moveTo>
                <a:lnTo>
                  <a:pt x="384" y="1038"/>
                </a:lnTo>
                <a:lnTo>
                  <a:pt x="395" y="1038"/>
                </a:lnTo>
                <a:lnTo>
                  <a:pt x="405" y="1034"/>
                </a:lnTo>
                <a:lnTo>
                  <a:pt x="414" y="1030"/>
                </a:lnTo>
                <a:lnTo>
                  <a:pt x="424" y="1027"/>
                </a:lnTo>
                <a:lnTo>
                  <a:pt x="434" y="1021"/>
                </a:lnTo>
                <a:lnTo>
                  <a:pt x="441" y="1015"/>
                </a:lnTo>
                <a:lnTo>
                  <a:pt x="449" y="1009"/>
                </a:lnTo>
                <a:lnTo>
                  <a:pt x="455" y="1002"/>
                </a:lnTo>
                <a:lnTo>
                  <a:pt x="462" y="992"/>
                </a:lnTo>
                <a:lnTo>
                  <a:pt x="466" y="984"/>
                </a:lnTo>
                <a:lnTo>
                  <a:pt x="472" y="975"/>
                </a:lnTo>
                <a:lnTo>
                  <a:pt x="476" y="965"/>
                </a:lnTo>
                <a:lnTo>
                  <a:pt x="478" y="956"/>
                </a:lnTo>
                <a:lnTo>
                  <a:pt x="480" y="944"/>
                </a:lnTo>
                <a:lnTo>
                  <a:pt x="480" y="934"/>
                </a:lnTo>
                <a:lnTo>
                  <a:pt x="480" y="923"/>
                </a:lnTo>
                <a:lnTo>
                  <a:pt x="478" y="913"/>
                </a:lnTo>
                <a:lnTo>
                  <a:pt x="476" y="902"/>
                </a:lnTo>
                <a:lnTo>
                  <a:pt x="472" y="892"/>
                </a:lnTo>
                <a:lnTo>
                  <a:pt x="466" y="884"/>
                </a:lnTo>
                <a:lnTo>
                  <a:pt x="462" y="875"/>
                </a:lnTo>
                <a:lnTo>
                  <a:pt x="455" y="867"/>
                </a:lnTo>
                <a:lnTo>
                  <a:pt x="449" y="860"/>
                </a:lnTo>
                <a:lnTo>
                  <a:pt x="441" y="852"/>
                </a:lnTo>
                <a:lnTo>
                  <a:pt x="434" y="846"/>
                </a:lnTo>
                <a:lnTo>
                  <a:pt x="424" y="840"/>
                </a:lnTo>
                <a:lnTo>
                  <a:pt x="414" y="836"/>
                </a:lnTo>
                <a:lnTo>
                  <a:pt x="405" y="833"/>
                </a:lnTo>
                <a:lnTo>
                  <a:pt x="395" y="831"/>
                </a:lnTo>
                <a:lnTo>
                  <a:pt x="384" y="829"/>
                </a:lnTo>
                <a:lnTo>
                  <a:pt x="374" y="829"/>
                </a:lnTo>
                <a:lnTo>
                  <a:pt x="363" y="829"/>
                </a:lnTo>
                <a:lnTo>
                  <a:pt x="353" y="831"/>
                </a:lnTo>
                <a:lnTo>
                  <a:pt x="341" y="833"/>
                </a:lnTo>
                <a:lnTo>
                  <a:pt x="332" y="836"/>
                </a:lnTo>
                <a:lnTo>
                  <a:pt x="322" y="840"/>
                </a:lnTo>
                <a:lnTo>
                  <a:pt x="315" y="846"/>
                </a:lnTo>
                <a:lnTo>
                  <a:pt x="307" y="852"/>
                </a:lnTo>
                <a:lnTo>
                  <a:pt x="299" y="860"/>
                </a:lnTo>
                <a:lnTo>
                  <a:pt x="292" y="867"/>
                </a:lnTo>
                <a:lnTo>
                  <a:pt x="286" y="875"/>
                </a:lnTo>
                <a:lnTo>
                  <a:pt x="280" y="884"/>
                </a:lnTo>
                <a:lnTo>
                  <a:pt x="276" y="892"/>
                </a:lnTo>
                <a:lnTo>
                  <a:pt x="272" y="902"/>
                </a:lnTo>
                <a:lnTo>
                  <a:pt x="270" y="913"/>
                </a:lnTo>
                <a:lnTo>
                  <a:pt x="268" y="923"/>
                </a:lnTo>
                <a:lnTo>
                  <a:pt x="267" y="934"/>
                </a:lnTo>
                <a:lnTo>
                  <a:pt x="268" y="944"/>
                </a:lnTo>
                <a:lnTo>
                  <a:pt x="270" y="956"/>
                </a:lnTo>
                <a:lnTo>
                  <a:pt x="272" y="965"/>
                </a:lnTo>
                <a:lnTo>
                  <a:pt x="276" y="975"/>
                </a:lnTo>
                <a:lnTo>
                  <a:pt x="280" y="984"/>
                </a:lnTo>
                <a:lnTo>
                  <a:pt x="286" y="992"/>
                </a:lnTo>
                <a:lnTo>
                  <a:pt x="292" y="1002"/>
                </a:lnTo>
                <a:lnTo>
                  <a:pt x="299" y="1009"/>
                </a:lnTo>
                <a:lnTo>
                  <a:pt x="307" y="1015"/>
                </a:lnTo>
                <a:lnTo>
                  <a:pt x="315" y="1021"/>
                </a:lnTo>
                <a:lnTo>
                  <a:pt x="322" y="1027"/>
                </a:lnTo>
                <a:lnTo>
                  <a:pt x="332" y="1030"/>
                </a:lnTo>
                <a:lnTo>
                  <a:pt x="341" y="1034"/>
                </a:lnTo>
                <a:lnTo>
                  <a:pt x="353" y="1038"/>
                </a:lnTo>
                <a:lnTo>
                  <a:pt x="363" y="1038"/>
                </a:lnTo>
                <a:lnTo>
                  <a:pt x="374" y="1040"/>
                </a:lnTo>
                <a:close/>
                <a:moveTo>
                  <a:pt x="224" y="1003"/>
                </a:moveTo>
                <a:lnTo>
                  <a:pt x="217" y="1009"/>
                </a:lnTo>
                <a:lnTo>
                  <a:pt x="211" y="1017"/>
                </a:lnTo>
                <a:lnTo>
                  <a:pt x="209" y="1023"/>
                </a:lnTo>
                <a:lnTo>
                  <a:pt x="207" y="1028"/>
                </a:lnTo>
                <a:lnTo>
                  <a:pt x="207" y="1038"/>
                </a:lnTo>
                <a:lnTo>
                  <a:pt x="209" y="1040"/>
                </a:lnTo>
                <a:lnTo>
                  <a:pt x="215" y="1051"/>
                </a:lnTo>
                <a:lnTo>
                  <a:pt x="228" y="1071"/>
                </a:lnTo>
                <a:lnTo>
                  <a:pt x="249" y="1088"/>
                </a:lnTo>
                <a:lnTo>
                  <a:pt x="257" y="1092"/>
                </a:lnTo>
                <a:lnTo>
                  <a:pt x="261" y="1094"/>
                </a:lnTo>
                <a:lnTo>
                  <a:pt x="268" y="1094"/>
                </a:lnTo>
                <a:lnTo>
                  <a:pt x="274" y="1092"/>
                </a:lnTo>
                <a:lnTo>
                  <a:pt x="282" y="1090"/>
                </a:lnTo>
                <a:lnTo>
                  <a:pt x="290" y="1084"/>
                </a:lnTo>
                <a:lnTo>
                  <a:pt x="297" y="1076"/>
                </a:lnTo>
                <a:lnTo>
                  <a:pt x="303" y="1069"/>
                </a:lnTo>
                <a:lnTo>
                  <a:pt x="303" y="1065"/>
                </a:lnTo>
                <a:lnTo>
                  <a:pt x="303" y="1059"/>
                </a:lnTo>
                <a:lnTo>
                  <a:pt x="301" y="1057"/>
                </a:lnTo>
                <a:lnTo>
                  <a:pt x="295" y="1053"/>
                </a:lnTo>
                <a:lnTo>
                  <a:pt x="292" y="1051"/>
                </a:lnTo>
                <a:lnTo>
                  <a:pt x="286" y="1050"/>
                </a:lnTo>
                <a:lnTo>
                  <a:pt x="268" y="1036"/>
                </a:lnTo>
                <a:lnTo>
                  <a:pt x="253" y="1017"/>
                </a:lnTo>
                <a:lnTo>
                  <a:pt x="249" y="1009"/>
                </a:lnTo>
                <a:lnTo>
                  <a:pt x="249" y="1007"/>
                </a:lnTo>
                <a:lnTo>
                  <a:pt x="244" y="1002"/>
                </a:lnTo>
                <a:lnTo>
                  <a:pt x="242" y="1000"/>
                </a:lnTo>
                <a:lnTo>
                  <a:pt x="236" y="998"/>
                </a:lnTo>
                <a:lnTo>
                  <a:pt x="230" y="1000"/>
                </a:lnTo>
                <a:lnTo>
                  <a:pt x="224" y="1003"/>
                </a:lnTo>
                <a:close/>
                <a:moveTo>
                  <a:pt x="261" y="773"/>
                </a:moveTo>
                <a:lnTo>
                  <a:pt x="249" y="777"/>
                </a:lnTo>
                <a:lnTo>
                  <a:pt x="230" y="792"/>
                </a:lnTo>
                <a:lnTo>
                  <a:pt x="213" y="812"/>
                </a:lnTo>
                <a:lnTo>
                  <a:pt x="209" y="819"/>
                </a:lnTo>
                <a:lnTo>
                  <a:pt x="207" y="823"/>
                </a:lnTo>
                <a:lnTo>
                  <a:pt x="207" y="831"/>
                </a:lnTo>
                <a:lnTo>
                  <a:pt x="209" y="838"/>
                </a:lnTo>
                <a:lnTo>
                  <a:pt x="211" y="844"/>
                </a:lnTo>
                <a:lnTo>
                  <a:pt x="217" y="852"/>
                </a:lnTo>
                <a:lnTo>
                  <a:pt x="224" y="861"/>
                </a:lnTo>
                <a:lnTo>
                  <a:pt x="232" y="865"/>
                </a:lnTo>
                <a:lnTo>
                  <a:pt x="238" y="867"/>
                </a:lnTo>
                <a:lnTo>
                  <a:pt x="242" y="865"/>
                </a:lnTo>
                <a:lnTo>
                  <a:pt x="244" y="863"/>
                </a:lnTo>
                <a:lnTo>
                  <a:pt x="247" y="858"/>
                </a:lnTo>
                <a:lnTo>
                  <a:pt x="249" y="854"/>
                </a:lnTo>
                <a:lnTo>
                  <a:pt x="251" y="848"/>
                </a:lnTo>
                <a:lnTo>
                  <a:pt x="265" y="831"/>
                </a:lnTo>
                <a:lnTo>
                  <a:pt x="284" y="815"/>
                </a:lnTo>
                <a:lnTo>
                  <a:pt x="292" y="813"/>
                </a:lnTo>
                <a:lnTo>
                  <a:pt x="293" y="812"/>
                </a:lnTo>
                <a:lnTo>
                  <a:pt x="299" y="808"/>
                </a:lnTo>
                <a:lnTo>
                  <a:pt x="303" y="804"/>
                </a:lnTo>
                <a:lnTo>
                  <a:pt x="303" y="800"/>
                </a:lnTo>
                <a:lnTo>
                  <a:pt x="301" y="794"/>
                </a:lnTo>
                <a:lnTo>
                  <a:pt x="297" y="787"/>
                </a:lnTo>
                <a:lnTo>
                  <a:pt x="292" y="779"/>
                </a:lnTo>
                <a:lnTo>
                  <a:pt x="284" y="775"/>
                </a:lnTo>
                <a:lnTo>
                  <a:pt x="278" y="771"/>
                </a:lnTo>
                <a:lnTo>
                  <a:pt x="272" y="771"/>
                </a:lnTo>
                <a:lnTo>
                  <a:pt x="263" y="771"/>
                </a:lnTo>
                <a:lnTo>
                  <a:pt x="261" y="773"/>
                </a:lnTo>
                <a:close/>
                <a:moveTo>
                  <a:pt x="113" y="934"/>
                </a:moveTo>
                <a:lnTo>
                  <a:pt x="113" y="908"/>
                </a:lnTo>
                <a:lnTo>
                  <a:pt x="117" y="883"/>
                </a:lnTo>
                <a:lnTo>
                  <a:pt x="124" y="858"/>
                </a:lnTo>
                <a:lnTo>
                  <a:pt x="132" y="833"/>
                </a:lnTo>
                <a:lnTo>
                  <a:pt x="144" y="812"/>
                </a:lnTo>
                <a:lnTo>
                  <a:pt x="157" y="790"/>
                </a:lnTo>
                <a:lnTo>
                  <a:pt x="171" y="769"/>
                </a:lnTo>
                <a:lnTo>
                  <a:pt x="188" y="752"/>
                </a:lnTo>
                <a:lnTo>
                  <a:pt x="207" y="735"/>
                </a:lnTo>
                <a:lnTo>
                  <a:pt x="226" y="719"/>
                </a:lnTo>
                <a:lnTo>
                  <a:pt x="247" y="708"/>
                </a:lnTo>
                <a:lnTo>
                  <a:pt x="270" y="696"/>
                </a:lnTo>
                <a:lnTo>
                  <a:pt x="293" y="687"/>
                </a:lnTo>
                <a:lnTo>
                  <a:pt x="318" y="681"/>
                </a:lnTo>
                <a:lnTo>
                  <a:pt x="343" y="677"/>
                </a:lnTo>
                <a:lnTo>
                  <a:pt x="370" y="675"/>
                </a:lnTo>
                <a:lnTo>
                  <a:pt x="397" y="677"/>
                </a:lnTo>
                <a:lnTo>
                  <a:pt x="422" y="681"/>
                </a:lnTo>
                <a:lnTo>
                  <a:pt x="447" y="687"/>
                </a:lnTo>
                <a:lnTo>
                  <a:pt x="470" y="696"/>
                </a:lnTo>
                <a:lnTo>
                  <a:pt x="493" y="708"/>
                </a:lnTo>
                <a:lnTo>
                  <a:pt x="514" y="719"/>
                </a:lnTo>
                <a:lnTo>
                  <a:pt x="535" y="735"/>
                </a:lnTo>
                <a:lnTo>
                  <a:pt x="553" y="752"/>
                </a:lnTo>
                <a:lnTo>
                  <a:pt x="570" y="769"/>
                </a:lnTo>
                <a:lnTo>
                  <a:pt x="585" y="790"/>
                </a:lnTo>
                <a:lnTo>
                  <a:pt x="597" y="812"/>
                </a:lnTo>
                <a:lnTo>
                  <a:pt x="608" y="833"/>
                </a:lnTo>
                <a:lnTo>
                  <a:pt x="618" y="858"/>
                </a:lnTo>
                <a:lnTo>
                  <a:pt x="624" y="883"/>
                </a:lnTo>
                <a:lnTo>
                  <a:pt x="628" y="908"/>
                </a:lnTo>
                <a:lnTo>
                  <a:pt x="630" y="934"/>
                </a:lnTo>
                <a:lnTo>
                  <a:pt x="628" y="954"/>
                </a:lnTo>
                <a:lnTo>
                  <a:pt x="626" y="975"/>
                </a:lnTo>
                <a:lnTo>
                  <a:pt x="622" y="994"/>
                </a:lnTo>
                <a:lnTo>
                  <a:pt x="616" y="1011"/>
                </a:lnTo>
                <a:lnTo>
                  <a:pt x="610" y="1030"/>
                </a:lnTo>
                <a:lnTo>
                  <a:pt x="603" y="1048"/>
                </a:lnTo>
                <a:lnTo>
                  <a:pt x="593" y="1065"/>
                </a:lnTo>
                <a:lnTo>
                  <a:pt x="583" y="1080"/>
                </a:lnTo>
                <a:lnTo>
                  <a:pt x="572" y="1096"/>
                </a:lnTo>
                <a:lnTo>
                  <a:pt x="560" y="1109"/>
                </a:lnTo>
                <a:lnTo>
                  <a:pt x="547" y="1122"/>
                </a:lnTo>
                <a:lnTo>
                  <a:pt x="532" y="1136"/>
                </a:lnTo>
                <a:lnTo>
                  <a:pt x="516" y="1146"/>
                </a:lnTo>
                <a:lnTo>
                  <a:pt x="501" y="1157"/>
                </a:lnTo>
                <a:lnTo>
                  <a:pt x="484" y="1165"/>
                </a:lnTo>
                <a:lnTo>
                  <a:pt x="466" y="1172"/>
                </a:lnTo>
                <a:lnTo>
                  <a:pt x="274" y="1172"/>
                </a:lnTo>
                <a:lnTo>
                  <a:pt x="257" y="1165"/>
                </a:lnTo>
                <a:lnTo>
                  <a:pt x="240" y="1157"/>
                </a:lnTo>
                <a:lnTo>
                  <a:pt x="224" y="1146"/>
                </a:lnTo>
                <a:lnTo>
                  <a:pt x="209" y="1136"/>
                </a:lnTo>
                <a:lnTo>
                  <a:pt x="194" y="1122"/>
                </a:lnTo>
                <a:lnTo>
                  <a:pt x="182" y="1109"/>
                </a:lnTo>
                <a:lnTo>
                  <a:pt x="169" y="1096"/>
                </a:lnTo>
                <a:lnTo>
                  <a:pt x="157" y="1080"/>
                </a:lnTo>
                <a:lnTo>
                  <a:pt x="147" y="1065"/>
                </a:lnTo>
                <a:lnTo>
                  <a:pt x="138" y="1048"/>
                </a:lnTo>
                <a:lnTo>
                  <a:pt x="130" y="1030"/>
                </a:lnTo>
                <a:lnTo>
                  <a:pt x="124" y="1011"/>
                </a:lnTo>
                <a:lnTo>
                  <a:pt x="119" y="994"/>
                </a:lnTo>
                <a:lnTo>
                  <a:pt x="115" y="975"/>
                </a:lnTo>
                <a:lnTo>
                  <a:pt x="113" y="954"/>
                </a:lnTo>
                <a:lnTo>
                  <a:pt x="113" y="934"/>
                </a:lnTo>
                <a:close/>
              </a:path>
            </a:pathLst>
          </a:custGeom>
          <a:solidFill>
            <a:srgbClr val="DFBD5C"/>
          </a:solidFill>
          <a:ln>
            <a:noFill/>
          </a:ln>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4904"/>
            <a:ext cx="9144000" cy="1726681"/>
          </a:xfrm>
          <a:prstGeom prst="rect">
            <a:avLst/>
          </a:prstGeom>
        </p:spPr>
      </p:pic>
      <p:sp>
        <p:nvSpPr>
          <p:cNvPr id="2" name="Title 1"/>
          <p:cNvSpPr>
            <a:spLocks noGrp="1"/>
          </p:cNvSpPr>
          <p:nvPr>
            <p:ph type="ctrTitle"/>
          </p:nvPr>
        </p:nvSpPr>
        <p:spPr>
          <a:xfrm>
            <a:off x="1116608" y="332656"/>
            <a:ext cx="4895255" cy="720080"/>
          </a:xfrm>
        </p:spPr>
        <p:txBody>
          <a:bodyPr anchor="b"/>
          <a:lstStyle>
            <a:lvl1pPr algn="l">
              <a:defRPr sz="2400">
                <a:solidFill>
                  <a:schemeClr val="bg1"/>
                </a:solidFill>
              </a:defRPr>
            </a:lvl1pPr>
          </a:lstStyle>
          <a:p>
            <a:r>
              <a:rPr lang="en-US" dirty="0" smtClean="0"/>
              <a:t>Click to edit</a:t>
            </a:r>
            <a:endParaRPr lang="en-ZA" dirty="0"/>
          </a:p>
        </p:txBody>
      </p:sp>
      <p:sp>
        <p:nvSpPr>
          <p:cNvPr id="3" name="Subtitle 2"/>
          <p:cNvSpPr>
            <a:spLocks noGrp="1"/>
          </p:cNvSpPr>
          <p:nvPr>
            <p:ph type="subTitle" idx="1"/>
          </p:nvPr>
        </p:nvSpPr>
        <p:spPr>
          <a:xfrm>
            <a:off x="1116608" y="1097036"/>
            <a:ext cx="4895255" cy="648072"/>
          </a:xfrm>
        </p:spPr>
        <p:txBody>
          <a:bodyPr tIns="36000">
            <a:noAutofit/>
          </a:bodyPr>
          <a:lstStyle>
            <a:lvl1pPr marL="0" indent="0" algn="l">
              <a:buNone/>
              <a:defRPr sz="18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ZA" dirty="0"/>
          </a:p>
        </p:txBody>
      </p:sp>
      <p:sp>
        <p:nvSpPr>
          <p:cNvPr id="51" name="Freeform 26"/>
          <p:cNvSpPr>
            <a:spLocks/>
          </p:cNvSpPr>
          <p:nvPr userDrawn="1"/>
        </p:nvSpPr>
        <p:spPr bwMode="auto">
          <a:xfrm>
            <a:off x="1905000" y="2640013"/>
            <a:ext cx="36513" cy="36513"/>
          </a:xfrm>
          <a:custGeom>
            <a:avLst/>
            <a:gdLst>
              <a:gd name="T0" fmla="*/ 13 w 23"/>
              <a:gd name="T1" fmla="*/ 23 h 23"/>
              <a:gd name="T2" fmla="*/ 17 w 23"/>
              <a:gd name="T3" fmla="*/ 21 h 23"/>
              <a:gd name="T4" fmla="*/ 21 w 23"/>
              <a:gd name="T5" fmla="*/ 19 h 23"/>
              <a:gd name="T6" fmla="*/ 23 w 23"/>
              <a:gd name="T7" fmla="*/ 15 h 23"/>
              <a:gd name="T8" fmla="*/ 23 w 23"/>
              <a:gd name="T9" fmla="*/ 11 h 23"/>
              <a:gd name="T10" fmla="*/ 23 w 23"/>
              <a:gd name="T11" fmla="*/ 7 h 23"/>
              <a:gd name="T12" fmla="*/ 19 w 23"/>
              <a:gd name="T13" fmla="*/ 4 h 23"/>
              <a:gd name="T14" fmla="*/ 15 w 23"/>
              <a:gd name="T15" fmla="*/ 2 h 23"/>
              <a:gd name="T16" fmla="*/ 11 w 23"/>
              <a:gd name="T17" fmla="*/ 0 h 23"/>
              <a:gd name="T18" fmla="*/ 8 w 23"/>
              <a:gd name="T19" fmla="*/ 2 h 23"/>
              <a:gd name="T20" fmla="*/ 4 w 23"/>
              <a:gd name="T21" fmla="*/ 4 h 23"/>
              <a:gd name="T22" fmla="*/ 2 w 23"/>
              <a:gd name="T23" fmla="*/ 7 h 23"/>
              <a:gd name="T24" fmla="*/ 0 w 23"/>
              <a:gd name="T25" fmla="*/ 11 h 23"/>
              <a:gd name="T26" fmla="*/ 2 w 23"/>
              <a:gd name="T27" fmla="*/ 17 h 23"/>
              <a:gd name="T28" fmla="*/ 4 w 23"/>
              <a:gd name="T29" fmla="*/ 19 h 23"/>
              <a:gd name="T30" fmla="*/ 8 w 23"/>
              <a:gd name="T31" fmla="*/ 23 h 23"/>
              <a:gd name="T32" fmla="*/ 13 w 23"/>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3">
                <a:moveTo>
                  <a:pt x="13" y="23"/>
                </a:moveTo>
                <a:lnTo>
                  <a:pt x="17" y="21"/>
                </a:lnTo>
                <a:lnTo>
                  <a:pt x="21" y="19"/>
                </a:lnTo>
                <a:lnTo>
                  <a:pt x="23" y="15"/>
                </a:lnTo>
                <a:lnTo>
                  <a:pt x="23" y="11"/>
                </a:lnTo>
                <a:lnTo>
                  <a:pt x="23" y="7"/>
                </a:lnTo>
                <a:lnTo>
                  <a:pt x="19" y="4"/>
                </a:lnTo>
                <a:lnTo>
                  <a:pt x="15" y="2"/>
                </a:lnTo>
                <a:lnTo>
                  <a:pt x="11" y="0"/>
                </a:lnTo>
                <a:lnTo>
                  <a:pt x="8" y="2"/>
                </a:lnTo>
                <a:lnTo>
                  <a:pt x="4" y="4"/>
                </a:lnTo>
                <a:lnTo>
                  <a:pt x="2" y="7"/>
                </a:lnTo>
                <a:lnTo>
                  <a:pt x="0" y="11"/>
                </a:lnTo>
                <a:lnTo>
                  <a:pt x="2" y="17"/>
                </a:lnTo>
                <a:lnTo>
                  <a:pt x="4" y="19"/>
                </a:lnTo>
                <a:lnTo>
                  <a:pt x="8" y="23"/>
                </a:lnTo>
                <a:lnTo>
                  <a:pt x="13"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2" name="Freeform 27"/>
          <p:cNvSpPr>
            <a:spLocks/>
          </p:cNvSpPr>
          <p:nvPr userDrawn="1"/>
        </p:nvSpPr>
        <p:spPr bwMode="auto">
          <a:xfrm>
            <a:off x="2132013" y="2727325"/>
            <a:ext cx="66675" cy="66675"/>
          </a:xfrm>
          <a:custGeom>
            <a:avLst/>
            <a:gdLst>
              <a:gd name="T0" fmla="*/ 23 w 42"/>
              <a:gd name="T1" fmla="*/ 42 h 42"/>
              <a:gd name="T2" fmla="*/ 31 w 42"/>
              <a:gd name="T3" fmla="*/ 40 h 42"/>
              <a:gd name="T4" fmla="*/ 36 w 42"/>
              <a:gd name="T5" fmla="*/ 35 h 42"/>
              <a:gd name="T6" fmla="*/ 42 w 42"/>
              <a:gd name="T7" fmla="*/ 29 h 42"/>
              <a:gd name="T8" fmla="*/ 42 w 42"/>
              <a:gd name="T9" fmla="*/ 19 h 42"/>
              <a:gd name="T10" fmla="*/ 40 w 42"/>
              <a:gd name="T11" fmla="*/ 12 h 42"/>
              <a:gd name="T12" fmla="*/ 36 w 42"/>
              <a:gd name="T13" fmla="*/ 6 h 42"/>
              <a:gd name="T14" fmla="*/ 29 w 42"/>
              <a:gd name="T15" fmla="*/ 0 h 42"/>
              <a:gd name="T16" fmla="*/ 21 w 42"/>
              <a:gd name="T17" fmla="*/ 0 h 42"/>
              <a:gd name="T18" fmla="*/ 12 w 42"/>
              <a:gd name="T19" fmla="*/ 2 h 42"/>
              <a:gd name="T20" fmla="*/ 6 w 42"/>
              <a:gd name="T21" fmla="*/ 6 h 42"/>
              <a:gd name="T22" fmla="*/ 2 w 42"/>
              <a:gd name="T23" fmla="*/ 14 h 42"/>
              <a:gd name="T24" fmla="*/ 0 w 42"/>
              <a:gd name="T25" fmla="*/ 21 h 42"/>
              <a:gd name="T26" fmla="*/ 2 w 42"/>
              <a:gd name="T27" fmla="*/ 31 h 42"/>
              <a:gd name="T28" fmla="*/ 6 w 42"/>
              <a:gd name="T29" fmla="*/ 36 h 42"/>
              <a:gd name="T30" fmla="*/ 13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6" y="35"/>
                </a:lnTo>
                <a:lnTo>
                  <a:pt x="42" y="29"/>
                </a:lnTo>
                <a:lnTo>
                  <a:pt x="42" y="19"/>
                </a:lnTo>
                <a:lnTo>
                  <a:pt x="40" y="12"/>
                </a:lnTo>
                <a:lnTo>
                  <a:pt x="36" y="6"/>
                </a:lnTo>
                <a:lnTo>
                  <a:pt x="29" y="0"/>
                </a:lnTo>
                <a:lnTo>
                  <a:pt x="21" y="0"/>
                </a:lnTo>
                <a:lnTo>
                  <a:pt x="12" y="2"/>
                </a:lnTo>
                <a:lnTo>
                  <a:pt x="6" y="6"/>
                </a:lnTo>
                <a:lnTo>
                  <a:pt x="2" y="14"/>
                </a:lnTo>
                <a:lnTo>
                  <a:pt x="0" y="21"/>
                </a:lnTo>
                <a:lnTo>
                  <a:pt x="2" y="31"/>
                </a:lnTo>
                <a:lnTo>
                  <a:pt x="6" y="36"/>
                </a:lnTo>
                <a:lnTo>
                  <a:pt x="13"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3" name="Freeform 28"/>
          <p:cNvSpPr>
            <a:spLocks/>
          </p:cNvSpPr>
          <p:nvPr userDrawn="1"/>
        </p:nvSpPr>
        <p:spPr bwMode="auto">
          <a:xfrm>
            <a:off x="2455863" y="2716213"/>
            <a:ext cx="66675" cy="66675"/>
          </a:xfrm>
          <a:custGeom>
            <a:avLst/>
            <a:gdLst>
              <a:gd name="T0" fmla="*/ 23 w 42"/>
              <a:gd name="T1" fmla="*/ 42 h 42"/>
              <a:gd name="T2" fmla="*/ 31 w 42"/>
              <a:gd name="T3" fmla="*/ 40 h 42"/>
              <a:gd name="T4" fmla="*/ 37 w 42"/>
              <a:gd name="T5" fmla="*/ 36 h 42"/>
              <a:gd name="T6" fmla="*/ 42 w 42"/>
              <a:gd name="T7" fmla="*/ 28 h 42"/>
              <a:gd name="T8" fmla="*/ 42 w 42"/>
              <a:gd name="T9" fmla="*/ 21 h 42"/>
              <a:gd name="T10" fmla="*/ 40 w 42"/>
              <a:gd name="T11" fmla="*/ 11 h 42"/>
              <a:gd name="T12" fmla="*/ 37 w 42"/>
              <a:gd name="T13" fmla="*/ 5 h 42"/>
              <a:gd name="T14" fmla="*/ 29 w 42"/>
              <a:gd name="T15" fmla="*/ 1 h 42"/>
              <a:gd name="T16" fmla="*/ 21 w 42"/>
              <a:gd name="T17" fmla="*/ 0 h 42"/>
              <a:gd name="T18" fmla="*/ 12 w 42"/>
              <a:gd name="T19" fmla="*/ 1 h 42"/>
              <a:gd name="T20" fmla="*/ 6 w 42"/>
              <a:gd name="T21" fmla="*/ 5 h 42"/>
              <a:gd name="T22" fmla="*/ 2 w 42"/>
              <a:gd name="T23" fmla="*/ 13 h 42"/>
              <a:gd name="T24" fmla="*/ 0 w 42"/>
              <a:gd name="T25" fmla="*/ 21 h 42"/>
              <a:gd name="T26" fmla="*/ 2 w 42"/>
              <a:gd name="T27" fmla="*/ 30 h 42"/>
              <a:gd name="T28" fmla="*/ 8 w 42"/>
              <a:gd name="T29" fmla="*/ 36 h 42"/>
              <a:gd name="T30" fmla="*/ 14 w 42"/>
              <a:gd name="T31" fmla="*/ 40 h 42"/>
              <a:gd name="T32" fmla="*/ 23 w 42"/>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2">
                <a:moveTo>
                  <a:pt x="23" y="42"/>
                </a:moveTo>
                <a:lnTo>
                  <a:pt x="31" y="40"/>
                </a:lnTo>
                <a:lnTo>
                  <a:pt x="37" y="36"/>
                </a:lnTo>
                <a:lnTo>
                  <a:pt x="42" y="28"/>
                </a:lnTo>
                <a:lnTo>
                  <a:pt x="42" y="21"/>
                </a:lnTo>
                <a:lnTo>
                  <a:pt x="40" y="11"/>
                </a:lnTo>
                <a:lnTo>
                  <a:pt x="37" y="5"/>
                </a:lnTo>
                <a:lnTo>
                  <a:pt x="29" y="1"/>
                </a:lnTo>
                <a:lnTo>
                  <a:pt x="21" y="0"/>
                </a:lnTo>
                <a:lnTo>
                  <a:pt x="12" y="1"/>
                </a:lnTo>
                <a:lnTo>
                  <a:pt x="6" y="5"/>
                </a:lnTo>
                <a:lnTo>
                  <a:pt x="2" y="13"/>
                </a:lnTo>
                <a:lnTo>
                  <a:pt x="0" y="21"/>
                </a:lnTo>
                <a:lnTo>
                  <a:pt x="2" y="30"/>
                </a:lnTo>
                <a:lnTo>
                  <a:pt x="8" y="36"/>
                </a:lnTo>
                <a:lnTo>
                  <a:pt x="14" y="40"/>
                </a:lnTo>
                <a:lnTo>
                  <a:pt x="23"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
        <p:nvSpPr>
          <p:cNvPr id="54" name="Freeform 29"/>
          <p:cNvSpPr>
            <a:spLocks/>
          </p:cNvSpPr>
          <p:nvPr userDrawn="1"/>
        </p:nvSpPr>
        <p:spPr bwMode="auto">
          <a:xfrm>
            <a:off x="2705100" y="2606675"/>
            <a:ext cx="36513" cy="36513"/>
          </a:xfrm>
          <a:custGeom>
            <a:avLst/>
            <a:gdLst>
              <a:gd name="T0" fmla="*/ 11 w 23"/>
              <a:gd name="T1" fmla="*/ 23 h 23"/>
              <a:gd name="T2" fmla="*/ 15 w 23"/>
              <a:gd name="T3" fmla="*/ 21 h 23"/>
              <a:gd name="T4" fmla="*/ 19 w 23"/>
              <a:gd name="T5" fmla="*/ 19 h 23"/>
              <a:gd name="T6" fmla="*/ 23 w 23"/>
              <a:gd name="T7" fmla="*/ 15 h 23"/>
              <a:gd name="T8" fmla="*/ 23 w 23"/>
              <a:gd name="T9" fmla="*/ 11 h 23"/>
              <a:gd name="T10" fmla="*/ 21 w 23"/>
              <a:gd name="T11" fmla="*/ 8 h 23"/>
              <a:gd name="T12" fmla="*/ 19 w 23"/>
              <a:gd name="T13" fmla="*/ 4 h 23"/>
              <a:gd name="T14" fmla="*/ 15 w 23"/>
              <a:gd name="T15" fmla="*/ 2 h 23"/>
              <a:gd name="T16" fmla="*/ 11 w 23"/>
              <a:gd name="T17" fmla="*/ 0 h 23"/>
              <a:gd name="T18" fmla="*/ 7 w 23"/>
              <a:gd name="T19" fmla="*/ 2 h 23"/>
              <a:gd name="T20" fmla="*/ 4 w 23"/>
              <a:gd name="T21" fmla="*/ 2 h 23"/>
              <a:gd name="T22" fmla="*/ 2 w 23"/>
              <a:gd name="T23" fmla="*/ 6 h 23"/>
              <a:gd name="T24" fmla="*/ 0 w 23"/>
              <a:gd name="T25" fmla="*/ 9 h 23"/>
              <a:gd name="T26" fmla="*/ 0 w 23"/>
              <a:gd name="T27" fmla="*/ 15 h 23"/>
              <a:gd name="T28" fmla="*/ 2 w 23"/>
              <a:gd name="T29" fmla="*/ 19 h 23"/>
              <a:gd name="T30" fmla="*/ 5 w 23"/>
              <a:gd name="T31" fmla="*/ 21 h 23"/>
              <a:gd name="T32" fmla="*/ 7 w 23"/>
              <a:gd name="T33" fmla="*/ 23 h 23"/>
              <a:gd name="T34" fmla="*/ 11 w 23"/>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3">
                <a:moveTo>
                  <a:pt x="11" y="23"/>
                </a:moveTo>
                <a:lnTo>
                  <a:pt x="15" y="21"/>
                </a:lnTo>
                <a:lnTo>
                  <a:pt x="19" y="19"/>
                </a:lnTo>
                <a:lnTo>
                  <a:pt x="23" y="15"/>
                </a:lnTo>
                <a:lnTo>
                  <a:pt x="23" y="11"/>
                </a:lnTo>
                <a:lnTo>
                  <a:pt x="21" y="8"/>
                </a:lnTo>
                <a:lnTo>
                  <a:pt x="19" y="4"/>
                </a:lnTo>
                <a:lnTo>
                  <a:pt x="15" y="2"/>
                </a:lnTo>
                <a:lnTo>
                  <a:pt x="11" y="0"/>
                </a:lnTo>
                <a:lnTo>
                  <a:pt x="7" y="2"/>
                </a:lnTo>
                <a:lnTo>
                  <a:pt x="4" y="2"/>
                </a:lnTo>
                <a:lnTo>
                  <a:pt x="2" y="6"/>
                </a:lnTo>
                <a:lnTo>
                  <a:pt x="0" y="9"/>
                </a:lnTo>
                <a:lnTo>
                  <a:pt x="0" y="15"/>
                </a:lnTo>
                <a:lnTo>
                  <a:pt x="2" y="19"/>
                </a:lnTo>
                <a:lnTo>
                  <a:pt x="5" y="21"/>
                </a:lnTo>
                <a:lnTo>
                  <a:pt x="7" y="23"/>
                </a:lnTo>
                <a:lnTo>
                  <a:pt x="11"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ZA">
              <a:solidFill>
                <a:srgbClr val="000000"/>
              </a:solidFill>
            </a:endParaRPr>
          </a:p>
        </p:txBody>
      </p:sp>
    </p:spTree>
    <p:extLst>
      <p:ext uri="{BB962C8B-B14F-4D97-AF65-F5344CB8AC3E}">
        <p14:creationId xmlns:p14="http://schemas.microsoft.com/office/powerpoint/2010/main" val="4113718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jp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jp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2.jp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jp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2.jp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1.jp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6.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2.jp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1.jp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image" Target="../media/image2.jp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1.jp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
            <a:ext cx="9144000" cy="1097280"/>
          </a:xfrm>
          <a:prstGeom prst="rect">
            <a:avLst/>
          </a:prstGeom>
        </p:spPr>
      </p:pic>
      <p:pic>
        <p:nvPicPr>
          <p:cNvPr id="10" name="Picture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11" y="1484313"/>
            <a:ext cx="5966705" cy="5040312"/>
          </a:xfrm>
          <a:prstGeom prst="rect">
            <a:avLst/>
          </a:prstGeom>
        </p:spPr>
      </p:pic>
      <p:sp>
        <p:nvSpPr>
          <p:cNvPr id="8" name="Rectangle 7"/>
          <p:cNvSpPr/>
          <p:nvPr userDrawn="1"/>
        </p:nvSpPr>
        <p:spPr>
          <a:xfrm>
            <a:off x="0" y="1124967"/>
            <a:ext cx="9144000" cy="359817"/>
          </a:xfrm>
          <a:prstGeom prst="rect">
            <a:avLst/>
          </a:prstGeom>
          <a:solidFill>
            <a:srgbClr val="231F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Placeholder 1"/>
          <p:cNvSpPr>
            <a:spLocks noGrp="1"/>
          </p:cNvSpPr>
          <p:nvPr>
            <p:ph type="title"/>
          </p:nvPr>
        </p:nvSpPr>
        <p:spPr>
          <a:xfrm>
            <a:off x="250825" y="1052736"/>
            <a:ext cx="7273503" cy="504031"/>
          </a:xfrm>
          <a:prstGeom prst="rect">
            <a:avLst/>
          </a:prstGeom>
        </p:spPr>
        <p:txBody>
          <a:bodyPr vert="horz" lIns="0" tIns="0" rIns="0" bIns="0" rtlCol="0" anchor="ctr" anchorCtr="0">
            <a:noAutofit/>
          </a:bodyPr>
          <a:lstStyle/>
          <a:p>
            <a:r>
              <a:rPr lang="en-US" dirty="0" smtClean="0"/>
              <a:t>Click to edit Master title style</a:t>
            </a:r>
            <a:endParaRPr lang="en-ZA" dirty="0"/>
          </a:p>
        </p:txBody>
      </p:sp>
      <p:sp>
        <p:nvSpPr>
          <p:cNvPr id="3" name="Text Placeholder 2"/>
          <p:cNvSpPr>
            <a:spLocks noGrp="1"/>
          </p:cNvSpPr>
          <p:nvPr>
            <p:ph type="body" idx="1"/>
          </p:nvPr>
        </p:nvSpPr>
        <p:spPr>
          <a:xfrm>
            <a:off x="250825" y="1556792"/>
            <a:ext cx="8642349" cy="439248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8244408" y="6527784"/>
            <a:ext cx="432048" cy="216024"/>
          </a:xfrm>
          <a:prstGeom prst="rect">
            <a:avLst/>
          </a:prstGeom>
        </p:spPr>
        <p:txBody>
          <a:bodyPr vert="horz" lIns="0" tIns="0" rIns="0" bIns="0" rtlCol="0" anchor="ctr"/>
          <a:lstStyle/>
          <a:p>
            <a:pPr algn="r" defTabSz="914400"/>
            <a:fld id="{6ED65CF5-D76E-45E1-818D-9A8AC32524F3}" type="slidenum">
              <a:rPr lang="en-ZA" sz="1000" b="1" smtClean="0">
                <a:solidFill>
                  <a:srgbClr val="B26F2F"/>
                </a:solidFill>
              </a:rPr>
              <a:pPr algn="r" defTabSz="914400"/>
              <a:t>‹#›</a:t>
            </a:fld>
            <a:endParaRPr lang="en-ZA" sz="1000" b="1" dirty="0">
              <a:solidFill>
                <a:srgbClr val="B26F2F"/>
              </a:solidFill>
            </a:endParaRPr>
          </a:p>
        </p:txBody>
      </p:sp>
      <p:sp>
        <p:nvSpPr>
          <p:cNvPr id="5" name="Footer Placeholder 4"/>
          <p:cNvSpPr>
            <a:spLocks noGrp="1"/>
          </p:cNvSpPr>
          <p:nvPr>
            <p:ph type="ftr" sz="quarter" idx="3"/>
          </p:nvPr>
        </p:nvSpPr>
        <p:spPr>
          <a:xfrm>
            <a:off x="250825" y="6453336"/>
            <a:ext cx="6913463" cy="360188"/>
          </a:xfrm>
          <a:prstGeom prst="rect">
            <a:avLst/>
          </a:prstGeom>
        </p:spPr>
        <p:txBody>
          <a:bodyPr vert="horz" lIns="0" tIns="0" rIns="0" bIns="36000" rtlCol="0" anchor="b"/>
          <a:lstStyle>
            <a:lvl1pPr algn="l">
              <a:defRPr sz="1200" i="1">
                <a:solidFill>
                  <a:schemeClr val="accent5"/>
                </a:solidFill>
              </a:defRPr>
            </a:lvl1pPr>
          </a:lstStyle>
          <a:p>
            <a:pPr defTabSz="914400"/>
            <a:endParaRPr lang="en-ZA" dirty="0">
              <a:solidFill>
                <a:srgbClr val="542A0E"/>
              </a:solidFill>
            </a:endParaRPr>
          </a:p>
        </p:txBody>
      </p:sp>
      <p:sp>
        <p:nvSpPr>
          <p:cNvPr id="41" name="Freeform 40"/>
          <p:cNvSpPr/>
          <p:nvPr userDrawn="1"/>
        </p:nvSpPr>
        <p:spPr>
          <a:xfrm>
            <a:off x="0" y="6525344"/>
            <a:ext cx="8748464" cy="216172"/>
          </a:xfrm>
          <a:custGeom>
            <a:avLst/>
            <a:gdLst>
              <a:gd name="connsiteX0" fmla="*/ 7164436 w 8748464"/>
              <a:gd name="connsiteY0" fmla="*/ 0 h 936104"/>
              <a:gd name="connsiteX1" fmla="*/ 7380460 w 8748464"/>
              <a:gd name="connsiteY1" fmla="*/ 216024 h 936104"/>
              <a:gd name="connsiteX2" fmla="*/ 7380430 w 8748464"/>
              <a:gd name="connsiteY2" fmla="*/ 216172 h 936104"/>
              <a:gd name="connsiteX3" fmla="*/ 8748464 w 8748464"/>
              <a:gd name="connsiteY3" fmla="*/ 216172 h 936104"/>
              <a:gd name="connsiteX4" fmla="*/ 8748464 w 8748464"/>
              <a:gd name="connsiteY4" fmla="*/ 936104 h 936104"/>
              <a:gd name="connsiteX5" fmla="*/ 1584176 w 8748464"/>
              <a:gd name="connsiteY5" fmla="*/ 936104 h 936104"/>
              <a:gd name="connsiteX6" fmla="*/ 1584176 w 8748464"/>
              <a:gd name="connsiteY6" fmla="*/ 720080 h 936104"/>
              <a:gd name="connsiteX7" fmla="*/ 0 w 8748464"/>
              <a:gd name="connsiteY7" fmla="*/ 720080 h 936104"/>
              <a:gd name="connsiteX8" fmla="*/ 0 w 8748464"/>
              <a:gd name="connsiteY8" fmla="*/ 148 h 936104"/>
              <a:gd name="connsiteX9" fmla="*/ 7162968 w 8748464"/>
              <a:gd name="connsiteY9" fmla="*/ 148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10" fmla="*/ 91440 w 8748464"/>
              <a:gd name="connsiteY10" fmla="*/ 811520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8" fmla="*/ 1584176 w 8748464"/>
              <a:gd name="connsiteY8"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1584176 w 8748464"/>
              <a:gd name="connsiteY6" fmla="*/ 936104 h 936104"/>
              <a:gd name="connsiteX0" fmla="*/ 0 w 8748464"/>
              <a:gd name="connsiteY0" fmla="*/ 148 h 216172"/>
              <a:gd name="connsiteX1" fmla="*/ 7162968 w 8748464"/>
              <a:gd name="connsiteY1" fmla="*/ 148 h 216172"/>
              <a:gd name="connsiteX2" fmla="*/ 7164436 w 8748464"/>
              <a:gd name="connsiteY2" fmla="*/ 0 h 216172"/>
              <a:gd name="connsiteX3" fmla="*/ 7380460 w 8748464"/>
              <a:gd name="connsiteY3" fmla="*/ 216024 h 216172"/>
              <a:gd name="connsiteX4" fmla="*/ 7380430 w 8748464"/>
              <a:gd name="connsiteY4" fmla="*/ 216172 h 216172"/>
              <a:gd name="connsiteX5" fmla="*/ 8748464 w 8748464"/>
              <a:gd name="connsiteY5" fmla="*/ 216172 h 2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8464" h="216172">
                <a:moveTo>
                  <a:pt x="0" y="148"/>
                </a:moveTo>
                <a:lnTo>
                  <a:pt x="7162968" y="148"/>
                </a:lnTo>
                <a:lnTo>
                  <a:pt x="7164436" y="0"/>
                </a:lnTo>
                <a:cubicBezTo>
                  <a:pt x="7283743" y="0"/>
                  <a:pt x="7380460" y="96717"/>
                  <a:pt x="7380460" y="216024"/>
                </a:cubicBezTo>
                <a:cubicBezTo>
                  <a:pt x="7380450" y="216073"/>
                  <a:pt x="7380440" y="216123"/>
                  <a:pt x="7380430" y="216172"/>
                </a:cubicBezTo>
                <a:lnTo>
                  <a:pt x="8748464" y="216172"/>
                </a:lnTo>
              </a:path>
            </a:pathLst>
          </a:custGeom>
          <a:noFill/>
          <a:ln w="19050" cap="rnd">
            <a:solidFill>
              <a:schemeClr val="accent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4" name="Rectangle 3"/>
          <p:cNvSpPr/>
          <p:nvPr userDrawn="1"/>
        </p:nvSpPr>
        <p:spPr>
          <a:xfrm>
            <a:off x="0" y="1052736"/>
            <a:ext cx="9144000" cy="7280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Tree>
    <p:extLst>
      <p:ext uri="{BB962C8B-B14F-4D97-AF65-F5344CB8AC3E}">
        <p14:creationId xmlns:p14="http://schemas.microsoft.com/office/powerpoint/2010/main" val="290514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l" defTabSz="914400" rtl="0" eaLnBrk="1" latinLnBrk="0" hangingPunct="1">
        <a:spcBef>
          <a:spcPct val="0"/>
        </a:spcBef>
        <a:buNone/>
        <a:defRPr sz="2400" b="0" kern="1200" cap="all" spc="0" baseline="0">
          <a:solidFill>
            <a:schemeClr val="bg1"/>
          </a:solidFill>
          <a:latin typeface="+mj-lt"/>
          <a:ea typeface="+mj-ea"/>
          <a:cs typeface="+mj-cs"/>
        </a:defRPr>
      </a:lvl1pPr>
    </p:titleStyle>
    <p:body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0">
          <p15:clr>
            <a:srgbClr val="F26B43"/>
          </p15:clr>
        </p15:guide>
        <p15:guide id="2" orient="horz" pos="618">
          <p15:clr>
            <a:srgbClr val="F26B43"/>
          </p15:clr>
        </p15:guide>
        <p15:guide id="3" pos="158">
          <p15:clr>
            <a:srgbClr val="F26B43"/>
          </p15:clr>
        </p15:guide>
        <p15:guide id="4" pos="5602">
          <p15:clr>
            <a:srgbClr val="F26B43"/>
          </p15:clr>
        </p15:guide>
        <p15:guide id="5" orient="horz" pos="709" userDrawn="1">
          <p15:clr>
            <a:srgbClr val="F26B43"/>
          </p15:clr>
        </p15:guide>
        <p15:guide id="6" orient="horz" pos="164">
          <p15:clr>
            <a:srgbClr val="F26B43"/>
          </p15:clr>
        </p15:guide>
        <p15:guide id="7" orient="horz" pos="4110" userDrawn="1">
          <p15:clr>
            <a:srgbClr val="F26B43"/>
          </p15:clr>
        </p15:guide>
        <p15:guide id="9" pos="3787">
          <p15:clr>
            <a:srgbClr val="F26B43"/>
          </p15:clr>
        </p15:guide>
        <p15:guide id="10" pos="1973">
          <p15:clr>
            <a:srgbClr val="F26B43"/>
          </p15:clr>
        </p15:guide>
        <p15:guide id="11" orient="horz" pos="4065" userDrawn="1">
          <p15:clr>
            <a:srgbClr val="F26B43"/>
          </p15:clr>
        </p15:guide>
        <p15:guide id="12" orient="horz" pos="3294" userDrawn="1">
          <p15:clr>
            <a:srgbClr val="F26B43"/>
          </p15:clr>
        </p15:guide>
        <p15:guide id="13" orient="horz" pos="1979" userDrawn="1">
          <p15:clr>
            <a:srgbClr val="F26B43"/>
          </p15:clr>
        </p15:guide>
        <p15:guide id="14" orient="horz" pos="981" userDrawn="1">
          <p15:clr>
            <a:srgbClr val="F26B43"/>
          </p15:clr>
        </p15:guide>
        <p15:guide id="15" userDrawn="1">
          <p15:clr>
            <a:srgbClr val="F26B43"/>
          </p15:clr>
        </p15:guide>
        <p15:guide id="16" pos="5760" userDrawn="1">
          <p15:clr>
            <a:srgbClr val="F26B43"/>
          </p15:clr>
        </p15:guide>
        <p15:guide id="17" orient="horz" userDrawn="1">
          <p15:clr>
            <a:srgbClr val="F26B43"/>
          </p15:clr>
        </p15:guide>
        <p15:guide id="18" orient="horz" pos="4320" userDrawn="1">
          <p15:clr>
            <a:srgbClr val="F26B43"/>
          </p15:clr>
        </p15:guide>
        <p15:guide id="19" orient="horz" pos="1026" userDrawn="1">
          <p15:clr>
            <a:srgbClr val="F26B43"/>
          </p15:clr>
        </p15:guide>
        <p15:guide id="20" orient="horz" pos="3838" userDrawn="1">
          <p15:clr>
            <a:srgbClr val="F26B43"/>
          </p15:clr>
        </p15:guide>
        <p15:guide id="21" orient="horz" pos="2387" userDrawn="1">
          <p15:clr>
            <a:srgbClr val="F26B43"/>
          </p15:clr>
        </p15:guide>
        <p15:guide id="22" orient="horz" pos="3748" userDrawn="1">
          <p15:clr>
            <a:srgbClr val="F26B43"/>
          </p15:clr>
        </p15:guide>
        <p15:guide id="23" orient="horz" pos="93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
            <a:ext cx="9144000" cy="1097280"/>
          </a:xfrm>
          <a:prstGeom prst="rect">
            <a:avLst/>
          </a:prstGeom>
        </p:spPr>
      </p:pic>
      <p:pic>
        <p:nvPicPr>
          <p:cNvPr id="10" name="Picture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11" y="1484313"/>
            <a:ext cx="5966705" cy="5040312"/>
          </a:xfrm>
          <a:prstGeom prst="rect">
            <a:avLst/>
          </a:prstGeom>
        </p:spPr>
      </p:pic>
      <p:sp>
        <p:nvSpPr>
          <p:cNvPr id="8" name="Rectangle 7"/>
          <p:cNvSpPr/>
          <p:nvPr userDrawn="1"/>
        </p:nvSpPr>
        <p:spPr>
          <a:xfrm>
            <a:off x="0" y="1124967"/>
            <a:ext cx="9144000" cy="359817"/>
          </a:xfrm>
          <a:prstGeom prst="rect">
            <a:avLst/>
          </a:prstGeom>
          <a:solidFill>
            <a:srgbClr val="231F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Placeholder 1"/>
          <p:cNvSpPr>
            <a:spLocks noGrp="1"/>
          </p:cNvSpPr>
          <p:nvPr>
            <p:ph type="title"/>
          </p:nvPr>
        </p:nvSpPr>
        <p:spPr>
          <a:xfrm>
            <a:off x="250825" y="1052736"/>
            <a:ext cx="7273503" cy="504031"/>
          </a:xfrm>
          <a:prstGeom prst="rect">
            <a:avLst/>
          </a:prstGeom>
        </p:spPr>
        <p:txBody>
          <a:bodyPr vert="horz" lIns="0" tIns="0" rIns="0" bIns="0" rtlCol="0" anchor="ctr" anchorCtr="0">
            <a:noAutofit/>
          </a:bodyPr>
          <a:lstStyle/>
          <a:p>
            <a:r>
              <a:rPr lang="en-US" dirty="0" smtClean="0"/>
              <a:t>Click to edit Master title style</a:t>
            </a:r>
            <a:endParaRPr lang="en-ZA" dirty="0"/>
          </a:p>
        </p:txBody>
      </p:sp>
      <p:sp>
        <p:nvSpPr>
          <p:cNvPr id="3" name="Text Placeholder 2"/>
          <p:cNvSpPr>
            <a:spLocks noGrp="1"/>
          </p:cNvSpPr>
          <p:nvPr>
            <p:ph type="body" idx="1"/>
          </p:nvPr>
        </p:nvSpPr>
        <p:spPr>
          <a:xfrm>
            <a:off x="250825" y="1556792"/>
            <a:ext cx="8642349" cy="439248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8244408" y="6527784"/>
            <a:ext cx="432048" cy="216024"/>
          </a:xfrm>
          <a:prstGeom prst="rect">
            <a:avLst/>
          </a:prstGeom>
        </p:spPr>
        <p:txBody>
          <a:bodyPr vert="horz" lIns="0" tIns="0" rIns="0" bIns="0" rtlCol="0" anchor="ctr"/>
          <a:lstStyle/>
          <a:p>
            <a:pPr algn="r" defTabSz="914400"/>
            <a:fld id="{6ED65CF5-D76E-45E1-818D-9A8AC32524F3}" type="slidenum">
              <a:rPr lang="en-ZA" sz="1000" b="1" smtClean="0">
                <a:solidFill>
                  <a:srgbClr val="B26F2F"/>
                </a:solidFill>
              </a:rPr>
              <a:pPr algn="r" defTabSz="914400"/>
              <a:t>‹#›</a:t>
            </a:fld>
            <a:endParaRPr lang="en-ZA" sz="1000" b="1" dirty="0">
              <a:solidFill>
                <a:srgbClr val="B26F2F"/>
              </a:solidFill>
            </a:endParaRPr>
          </a:p>
        </p:txBody>
      </p:sp>
      <p:sp>
        <p:nvSpPr>
          <p:cNvPr id="5" name="Footer Placeholder 4"/>
          <p:cNvSpPr>
            <a:spLocks noGrp="1"/>
          </p:cNvSpPr>
          <p:nvPr>
            <p:ph type="ftr" sz="quarter" idx="3"/>
          </p:nvPr>
        </p:nvSpPr>
        <p:spPr>
          <a:xfrm>
            <a:off x="250825" y="6453336"/>
            <a:ext cx="6913463" cy="360188"/>
          </a:xfrm>
          <a:prstGeom prst="rect">
            <a:avLst/>
          </a:prstGeom>
        </p:spPr>
        <p:txBody>
          <a:bodyPr vert="horz" lIns="0" tIns="0" rIns="0" bIns="36000" rtlCol="0" anchor="b"/>
          <a:lstStyle>
            <a:lvl1pPr algn="l">
              <a:defRPr sz="1200" i="1">
                <a:solidFill>
                  <a:schemeClr val="accent5"/>
                </a:solidFill>
              </a:defRPr>
            </a:lvl1pPr>
          </a:lstStyle>
          <a:p>
            <a:pPr defTabSz="914400"/>
            <a:endParaRPr lang="en-ZA" dirty="0">
              <a:solidFill>
                <a:srgbClr val="542A0E"/>
              </a:solidFill>
            </a:endParaRPr>
          </a:p>
        </p:txBody>
      </p:sp>
      <p:sp>
        <p:nvSpPr>
          <p:cNvPr id="41" name="Freeform 40"/>
          <p:cNvSpPr/>
          <p:nvPr userDrawn="1"/>
        </p:nvSpPr>
        <p:spPr>
          <a:xfrm>
            <a:off x="0" y="6525344"/>
            <a:ext cx="8748464" cy="216172"/>
          </a:xfrm>
          <a:custGeom>
            <a:avLst/>
            <a:gdLst>
              <a:gd name="connsiteX0" fmla="*/ 7164436 w 8748464"/>
              <a:gd name="connsiteY0" fmla="*/ 0 h 936104"/>
              <a:gd name="connsiteX1" fmla="*/ 7380460 w 8748464"/>
              <a:gd name="connsiteY1" fmla="*/ 216024 h 936104"/>
              <a:gd name="connsiteX2" fmla="*/ 7380430 w 8748464"/>
              <a:gd name="connsiteY2" fmla="*/ 216172 h 936104"/>
              <a:gd name="connsiteX3" fmla="*/ 8748464 w 8748464"/>
              <a:gd name="connsiteY3" fmla="*/ 216172 h 936104"/>
              <a:gd name="connsiteX4" fmla="*/ 8748464 w 8748464"/>
              <a:gd name="connsiteY4" fmla="*/ 936104 h 936104"/>
              <a:gd name="connsiteX5" fmla="*/ 1584176 w 8748464"/>
              <a:gd name="connsiteY5" fmla="*/ 936104 h 936104"/>
              <a:gd name="connsiteX6" fmla="*/ 1584176 w 8748464"/>
              <a:gd name="connsiteY6" fmla="*/ 720080 h 936104"/>
              <a:gd name="connsiteX7" fmla="*/ 0 w 8748464"/>
              <a:gd name="connsiteY7" fmla="*/ 720080 h 936104"/>
              <a:gd name="connsiteX8" fmla="*/ 0 w 8748464"/>
              <a:gd name="connsiteY8" fmla="*/ 148 h 936104"/>
              <a:gd name="connsiteX9" fmla="*/ 7162968 w 8748464"/>
              <a:gd name="connsiteY9" fmla="*/ 148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10" fmla="*/ 91440 w 8748464"/>
              <a:gd name="connsiteY10" fmla="*/ 811520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8" fmla="*/ 1584176 w 8748464"/>
              <a:gd name="connsiteY8"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1584176 w 8748464"/>
              <a:gd name="connsiteY6" fmla="*/ 936104 h 936104"/>
              <a:gd name="connsiteX0" fmla="*/ 0 w 8748464"/>
              <a:gd name="connsiteY0" fmla="*/ 148 h 216172"/>
              <a:gd name="connsiteX1" fmla="*/ 7162968 w 8748464"/>
              <a:gd name="connsiteY1" fmla="*/ 148 h 216172"/>
              <a:gd name="connsiteX2" fmla="*/ 7164436 w 8748464"/>
              <a:gd name="connsiteY2" fmla="*/ 0 h 216172"/>
              <a:gd name="connsiteX3" fmla="*/ 7380460 w 8748464"/>
              <a:gd name="connsiteY3" fmla="*/ 216024 h 216172"/>
              <a:gd name="connsiteX4" fmla="*/ 7380430 w 8748464"/>
              <a:gd name="connsiteY4" fmla="*/ 216172 h 216172"/>
              <a:gd name="connsiteX5" fmla="*/ 8748464 w 8748464"/>
              <a:gd name="connsiteY5" fmla="*/ 216172 h 2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8464" h="216172">
                <a:moveTo>
                  <a:pt x="0" y="148"/>
                </a:moveTo>
                <a:lnTo>
                  <a:pt x="7162968" y="148"/>
                </a:lnTo>
                <a:lnTo>
                  <a:pt x="7164436" y="0"/>
                </a:lnTo>
                <a:cubicBezTo>
                  <a:pt x="7283743" y="0"/>
                  <a:pt x="7380460" y="96717"/>
                  <a:pt x="7380460" y="216024"/>
                </a:cubicBezTo>
                <a:cubicBezTo>
                  <a:pt x="7380450" y="216073"/>
                  <a:pt x="7380440" y="216123"/>
                  <a:pt x="7380430" y="216172"/>
                </a:cubicBezTo>
                <a:lnTo>
                  <a:pt x="8748464" y="216172"/>
                </a:lnTo>
              </a:path>
            </a:pathLst>
          </a:custGeom>
          <a:noFill/>
          <a:ln w="19050" cap="rnd">
            <a:solidFill>
              <a:schemeClr val="accent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4" name="Rectangle 3"/>
          <p:cNvSpPr/>
          <p:nvPr userDrawn="1"/>
        </p:nvSpPr>
        <p:spPr>
          <a:xfrm>
            <a:off x="0" y="1052736"/>
            <a:ext cx="9144000" cy="7280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Tree>
    <p:extLst>
      <p:ext uri="{BB962C8B-B14F-4D97-AF65-F5344CB8AC3E}">
        <p14:creationId xmlns:p14="http://schemas.microsoft.com/office/powerpoint/2010/main" val="12639453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iming>
    <p:tnLst>
      <p:par>
        <p:cTn id="1" dur="indefinite" restart="never" nodeType="tmRoot"/>
      </p:par>
    </p:tnLst>
  </p:timing>
  <p:txStyles>
    <p:titleStyle>
      <a:lvl1pPr algn="l" defTabSz="914400" rtl="0" eaLnBrk="1" latinLnBrk="0" hangingPunct="1">
        <a:spcBef>
          <a:spcPct val="0"/>
        </a:spcBef>
        <a:buNone/>
        <a:defRPr sz="2400" b="0" kern="1200" cap="all" spc="0" baseline="0">
          <a:solidFill>
            <a:schemeClr val="bg1"/>
          </a:solidFill>
          <a:latin typeface="+mj-lt"/>
          <a:ea typeface="+mj-ea"/>
          <a:cs typeface="+mj-cs"/>
        </a:defRPr>
      </a:lvl1pPr>
    </p:titleStyle>
    <p:body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0">
          <p15:clr>
            <a:srgbClr val="F26B43"/>
          </p15:clr>
        </p15:guide>
        <p15:guide id="2" orient="horz" pos="618">
          <p15:clr>
            <a:srgbClr val="F26B43"/>
          </p15:clr>
        </p15:guide>
        <p15:guide id="3" pos="158">
          <p15:clr>
            <a:srgbClr val="F26B43"/>
          </p15:clr>
        </p15:guide>
        <p15:guide id="4" pos="5602">
          <p15:clr>
            <a:srgbClr val="F26B43"/>
          </p15:clr>
        </p15:guide>
        <p15:guide id="5" orient="horz" pos="709" userDrawn="1">
          <p15:clr>
            <a:srgbClr val="F26B43"/>
          </p15:clr>
        </p15:guide>
        <p15:guide id="6" orient="horz" pos="164">
          <p15:clr>
            <a:srgbClr val="F26B43"/>
          </p15:clr>
        </p15:guide>
        <p15:guide id="7" orient="horz" pos="4110" userDrawn="1">
          <p15:clr>
            <a:srgbClr val="F26B43"/>
          </p15:clr>
        </p15:guide>
        <p15:guide id="9" pos="3787">
          <p15:clr>
            <a:srgbClr val="F26B43"/>
          </p15:clr>
        </p15:guide>
        <p15:guide id="10" pos="1973">
          <p15:clr>
            <a:srgbClr val="F26B43"/>
          </p15:clr>
        </p15:guide>
        <p15:guide id="11" orient="horz" pos="4065" userDrawn="1">
          <p15:clr>
            <a:srgbClr val="F26B43"/>
          </p15:clr>
        </p15:guide>
        <p15:guide id="12" orient="horz" pos="3294" userDrawn="1">
          <p15:clr>
            <a:srgbClr val="F26B43"/>
          </p15:clr>
        </p15:guide>
        <p15:guide id="13" orient="horz" pos="1979" userDrawn="1">
          <p15:clr>
            <a:srgbClr val="F26B43"/>
          </p15:clr>
        </p15:guide>
        <p15:guide id="14" orient="horz" pos="981" userDrawn="1">
          <p15:clr>
            <a:srgbClr val="F26B43"/>
          </p15:clr>
        </p15:guide>
        <p15:guide id="15" userDrawn="1">
          <p15:clr>
            <a:srgbClr val="F26B43"/>
          </p15:clr>
        </p15:guide>
        <p15:guide id="16" pos="5760" userDrawn="1">
          <p15:clr>
            <a:srgbClr val="F26B43"/>
          </p15:clr>
        </p15:guide>
        <p15:guide id="17" orient="horz" userDrawn="1">
          <p15:clr>
            <a:srgbClr val="F26B43"/>
          </p15:clr>
        </p15:guide>
        <p15:guide id="18" orient="horz" pos="4320" userDrawn="1">
          <p15:clr>
            <a:srgbClr val="F26B43"/>
          </p15:clr>
        </p15:guide>
        <p15:guide id="19" orient="horz" pos="1026" userDrawn="1">
          <p15:clr>
            <a:srgbClr val="F26B43"/>
          </p15:clr>
        </p15:guide>
        <p15:guide id="20" orient="horz" pos="3838" userDrawn="1">
          <p15:clr>
            <a:srgbClr val="F26B43"/>
          </p15:clr>
        </p15:guide>
        <p15:guide id="21" orient="horz" pos="2387" userDrawn="1">
          <p15:clr>
            <a:srgbClr val="F26B43"/>
          </p15:clr>
        </p15:guide>
        <p15:guide id="22" orient="horz" pos="3748" userDrawn="1">
          <p15:clr>
            <a:srgbClr val="F26B43"/>
          </p15:clr>
        </p15:guide>
        <p15:guide id="23" orient="horz" pos="93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
            <a:ext cx="9144000" cy="1097280"/>
          </a:xfrm>
          <a:prstGeom prst="rect">
            <a:avLst/>
          </a:prstGeom>
        </p:spPr>
      </p:pic>
      <p:pic>
        <p:nvPicPr>
          <p:cNvPr id="10" name="Picture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11" y="1484313"/>
            <a:ext cx="5966705" cy="5040312"/>
          </a:xfrm>
          <a:prstGeom prst="rect">
            <a:avLst/>
          </a:prstGeom>
        </p:spPr>
      </p:pic>
      <p:sp>
        <p:nvSpPr>
          <p:cNvPr id="8" name="Rectangle 7"/>
          <p:cNvSpPr/>
          <p:nvPr userDrawn="1"/>
        </p:nvSpPr>
        <p:spPr>
          <a:xfrm>
            <a:off x="0" y="1124967"/>
            <a:ext cx="9144000" cy="359817"/>
          </a:xfrm>
          <a:prstGeom prst="rect">
            <a:avLst/>
          </a:prstGeom>
          <a:solidFill>
            <a:srgbClr val="231F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Placeholder 1"/>
          <p:cNvSpPr>
            <a:spLocks noGrp="1"/>
          </p:cNvSpPr>
          <p:nvPr>
            <p:ph type="title"/>
          </p:nvPr>
        </p:nvSpPr>
        <p:spPr>
          <a:xfrm>
            <a:off x="250825" y="1052736"/>
            <a:ext cx="7273503" cy="504031"/>
          </a:xfrm>
          <a:prstGeom prst="rect">
            <a:avLst/>
          </a:prstGeom>
        </p:spPr>
        <p:txBody>
          <a:bodyPr vert="horz" lIns="0" tIns="0" rIns="0" bIns="0" rtlCol="0" anchor="ctr" anchorCtr="0">
            <a:noAutofit/>
          </a:bodyPr>
          <a:lstStyle/>
          <a:p>
            <a:r>
              <a:rPr lang="en-US" dirty="0" smtClean="0"/>
              <a:t>Click to edit Master title style</a:t>
            </a:r>
            <a:endParaRPr lang="en-ZA" dirty="0"/>
          </a:p>
        </p:txBody>
      </p:sp>
      <p:sp>
        <p:nvSpPr>
          <p:cNvPr id="3" name="Text Placeholder 2"/>
          <p:cNvSpPr>
            <a:spLocks noGrp="1"/>
          </p:cNvSpPr>
          <p:nvPr>
            <p:ph type="body" idx="1"/>
          </p:nvPr>
        </p:nvSpPr>
        <p:spPr>
          <a:xfrm>
            <a:off x="250825" y="1556792"/>
            <a:ext cx="8642349" cy="439248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8244408" y="6527784"/>
            <a:ext cx="432048" cy="216024"/>
          </a:xfrm>
          <a:prstGeom prst="rect">
            <a:avLst/>
          </a:prstGeom>
        </p:spPr>
        <p:txBody>
          <a:bodyPr vert="horz" lIns="0" tIns="0" rIns="0" bIns="0" rtlCol="0" anchor="ctr"/>
          <a:lstStyle/>
          <a:p>
            <a:pPr algn="r" defTabSz="914400"/>
            <a:fld id="{6ED65CF5-D76E-45E1-818D-9A8AC32524F3}" type="slidenum">
              <a:rPr lang="en-ZA" sz="1000" b="1" smtClean="0">
                <a:solidFill>
                  <a:srgbClr val="B26F2F"/>
                </a:solidFill>
              </a:rPr>
              <a:pPr algn="r" defTabSz="914400"/>
              <a:t>‹#›</a:t>
            </a:fld>
            <a:endParaRPr lang="en-ZA" sz="1000" b="1" dirty="0">
              <a:solidFill>
                <a:srgbClr val="B26F2F"/>
              </a:solidFill>
            </a:endParaRPr>
          </a:p>
        </p:txBody>
      </p:sp>
      <p:sp>
        <p:nvSpPr>
          <p:cNvPr id="5" name="Footer Placeholder 4"/>
          <p:cNvSpPr>
            <a:spLocks noGrp="1"/>
          </p:cNvSpPr>
          <p:nvPr>
            <p:ph type="ftr" sz="quarter" idx="3"/>
          </p:nvPr>
        </p:nvSpPr>
        <p:spPr>
          <a:xfrm>
            <a:off x="250825" y="6453336"/>
            <a:ext cx="6913463" cy="360188"/>
          </a:xfrm>
          <a:prstGeom prst="rect">
            <a:avLst/>
          </a:prstGeom>
        </p:spPr>
        <p:txBody>
          <a:bodyPr vert="horz" lIns="0" tIns="0" rIns="0" bIns="36000" rtlCol="0" anchor="b"/>
          <a:lstStyle>
            <a:lvl1pPr algn="l">
              <a:defRPr sz="1200" i="1">
                <a:solidFill>
                  <a:schemeClr val="accent5"/>
                </a:solidFill>
              </a:defRPr>
            </a:lvl1pPr>
          </a:lstStyle>
          <a:p>
            <a:pPr defTabSz="914400"/>
            <a:endParaRPr lang="en-ZA" dirty="0">
              <a:solidFill>
                <a:srgbClr val="542A0E"/>
              </a:solidFill>
            </a:endParaRPr>
          </a:p>
        </p:txBody>
      </p:sp>
      <p:sp>
        <p:nvSpPr>
          <p:cNvPr id="41" name="Freeform 40"/>
          <p:cNvSpPr/>
          <p:nvPr userDrawn="1"/>
        </p:nvSpPr>
        <p:spPr>
          <a:xfrm>
            <a:off x="0" y="6525344"/>
            <a:ext cx="8748464" cy="216172"/>
          </a:xfrm>
          <a:custGeom>
            <a:avLst/>
            <a:gdLst>
              <a:gd name="connsiteX0" fmla="*/ 7164436 w 8748464"/>
              <a:gd name="connsiteY0" fmla="*/ 0 h 936104"/>
              <a:gd name="connsiteX1" fmla="*/ 7380460 w 8748464"/>
              <a:gd name="connsiteY1" fmla="*/ 216024 h 936104"/>
              <a:gd name="connsiteX2" fmla="*/ 7380430 w 8748464"/>
              <a:gd name="connsiteY2" fmla="*/ 216172 h 936104"/>
              <a:gd name="connsiteX3" fmla="*/ 8748464 w 8748464"/>
              <a:gd name="connsiteY3" fmla="*/ 216172 h 936104"/>
              <a:gd name="connsiteX4" fmla="*/ 8748464 w 8748464"/>
              <a:gd name="connsiteY4" fmla="*/ 936104 h 936104"/>
              <a:gd name="connsiteX5" fmla="*/ 1584176 w 8748464"/>
              <a:gd name="connsiteY5" fmla="*/ 936104 h 936104"/>
              <a:gd name="connsiteX6" fmla="*/ 1584176 w 8748464"/>
              <a:gd name="connsiteY6" fmla="*/ 720080 h 936104"/>
              <a:gd name="connsiteX7" fmla="*/ 0 w 8748464"/>
              <a:gd name="connsiteY7" fmla="*/ 720080 h 936104"/>
              <a:gd name="connsiteX8" fmla="*/ 0 w 8748464"/>
              <a:gd name="connsiteY8" fmla="*/ 148 h 936104"/>
              <a:gd name="connsiteX9" fmla="*/ 7162968 w 8748464"/>
              <a:gd name="connsiteY9" fmla="*/ 148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10" fmla="*/ 91440 w 8748464"/>
              <a:gd name="connsiteY10" fmla="*/ 811520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8" fmla="*/ 1584176 w 8748464"/>
              <a:gd name="connsiteY8"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1584176 w 8748464"/>
              <a:gd name="connsiteY6" fmla="*/ 936104 h 936104"/>
              <a:gd name="connsiteX0" fmla="*/ 0 w 8748464"/>
              <a:gd name="connsiteY0" fmla="*/ 148 h 216172"/>
              <a:gd name="connsiteX1" fmla="*/ 7162968 w 8748464"/>
              <a:gd name="connsiteY1" fmla="*/ 148 h 216172"/>
              <a:gd name="connsiteX2" fmla="*/ 7164436 w 8748464"/>
              <a:gd name="connsiteY2" fmla="*/ 0 h 216172"/>
              <a:gd name="connsiteX3" fmla="*/ 7380460 w 8748464"/>
              <a:gd name="connsiteY3" fmla="*/ 216024 h 216172"/>
              <a:gd name="connsiteX4" fmla="*/ 7380430 w 8748464"/>
              <a:gd name="connsiteY4" fmla="*/ 216172 h 216172"/>
              <a:gd name="connsiteX5" fmla="*/ 8748464 w 8748464"/>
              <a:gd name="connsiteY5" fmla="*/ 216172 h 2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8464" h="216172">
                <a:moveTo>
                  <a:pt x="0" y="148"/>
                </a:moveTo>
                <a:lnTo>
                  <a:pt x="7162968" y="148"/>
                </a:lnTo>
                <a:lnTo>
                  <a:pt x="7164436" y="0"/>
                </a:lnTo>
                <a:cubicBezTo>
                  <a:pt x="7283743" y="0"/>
                  <a:pt x="7380460" y="96717"/>
                  <a:pt x="7380460" y="216024"/>
                </a:cubicBezTo>
                <a:cubicBezTo>
                  <a:pt x="7380450" y="216073"/>
                  <a:pt x="7380440" y="216123"/>
                  <a:pt x="7380430" y="216172"/>
                </a:cubicBezTo>
                <a:lnTo>
                  <a:pt x="8748464" y="216172"/>
                </a:lnTo>
              </a:path>
            </a:pathLst>
          </a:custGeom>
          <a:noFill/>
          <a:ln w="19050" cap="rnd">
            <a:solidFill>
              <a:schemeClr val="accent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4" name="Rectangle 3"/>
          <p:cNvSpPr/>
          <p:nvPr userDrawn="1"/>
        </p:nvSpPr>
        <p:spPr>
          <a:xfrm>
            <a:off x="0" y="1052736"/>
            <a:ext cx="9144000" cy="7280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Tree>
    <p:extLst>
      <p:ext uri="{BB962C8B-B14F-4D97-AF65-F5344CB8AC3E}">
        <p14:creationId xmlns:p14="http://schemas.microsoft.com/office/powerpoint/2010/main" val="34762616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iming>
    <p:tnLst>
      <p:par>
        <p:cTn id="1" dur="indefinite" restart="never" nodeType="tmRoot"/>
      </p:par>
    </p:tnLst>
  </p:timing>
  <p:txStyles>
    <p:titleStyle>
      <a:lvl1pPr algn="l" defTabSz="914400" rtl="0" eaLnBrk="1" latinLnBrk="0" hangingPunct="1">
        <a:spcBef>
          <a:spcPct val="0"/>
        </a:spcBef>
        <a:buNone/>
        <a:defRPr sz="2400" b="0" kern="1200" cap="all" spc="0" baseline="0">
          <a:solidFill>
            <a:schemeClr val="bg1"/>
          </a:solidFill>
          <a:latin typeface="+mj-lt"/>
          <a:ea typeface="+mj-ea"/>
          <a:cs typeface="+mj-cs"/>
        </a:defRPr>
      </a:lvl1pPr>
    </p:titleStyle>
    <p:body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0">
          <p15:clr>
            <a:srgbClr val="F26B43"/>
          </p15:clr>
        </p15:guide>
        <p15:guide id="2" orient="horz" pos="618">
          <p15:clr>
            <a:srgbClr val="F26B43"/>
          </p15:clr>
        </p15:guide>
        <p15:guide id="3" pos="158">
          <p15:clr>
            <a:srgbClr val="F26B43"/>
          </p15:clr>
        </p15:guide>
        <p15:guide id="4" pos="5602">
          <p15:clr>
            <a:srgbClr val="F26B43"/>
          </p15:clr>
        </p15:guide>
        <p15:guide id="5" orient="horz" pos="709" userDrawn="1">
          <p15:clr>
            <a:srgbClr val="F26B43"/>
          </p15:clr>
        </p15:guide>
        <p15:guide id="6" orient="horz" pos="164">
          <p15:clr>
            <a:srgbClr val="F26B43"/>
          </p15:clr>
        </p15:guide>
        <p15:guide id="7" orient="horz" pos="4110" userDrawn="1">
          <p15:clr>
            <a:srgbClr val="F26B43"/>
          </p15:clr>
        </p15:guide>
        <p15:guide id="9" pos="3787">
          <p15:clr>
            <a:srgbClr val="F26B43"/>
          </p15:clr>
        </p15:guide>
        <p15:guide id="10" pos="1973">
          <p15:clr>
            <a:srgbClr val="F26B43"/>
          </p15:clr>
        </p15:guide>
        <p15:guide id="11" orient="horz" pos="4065" userDrawn="1">
          <p15:clr>
            <a:srgbClr val="F26B43"/>
          </p15:clr>
        </p15:guide>
        <p15:guide id="12" orient="horz" pos="3294" userDrawn="1">
          <p15:clr>
            <a:srgbClr val="F26B43"/>
          </p15:clr>
        </p15:guide>
        <p15:guide id="13" orient="horz" pos="1979" userDrawn="1">
          <p15:clr>
            <a:srgbClr val="F26B43"/>
          </p15:clr>
        </p15:guide>
        <p15:guide id="14" orient="horz" pos="981" userDrawn="1">
          <p15:clr>
            <a:srgbClr val="F26B43"/>
          </p15:clr>
        </p15:guide>
        <p15:guide id="15" userDrawn="1">
          <p15:clr>
            <a:srgbClr val="F26B43"/>
          </p15:clr>
        </p15:guide>
        <p15:guide id="16" pos="5760" userDrawn="1">
          <p15:clr>
            <a:srgbClr val="F26B43"/>
          </p15:clr>
        </p15:guide>
        <p15:guide id="17" orient="horz" userDrawn="1">
          <p15:clr>
            <a:srgbClr val="F26B43"/>
          </p15:clr>
        </p15:guide>
        <p15:guide id="18" orient="horz" pos="4320" userDrawn="1">
          <p15:clr>
            <a:srgbClr val="F26B43"/>
          </p15:clr>
        </p15:guide>
        <p15:guide id="19" orient="horz" pos="1026" userDrawn="1">
          <p15:clr>
            <a:srgbClr val="F26B43"/>
          </p15:clr>
        </p15:guide>
        <p15:guide id="20" orient="horz" pos="3838" userDrawn="1">
          <p15:clr>
            <a:srgbClr val="F26B43"/>
          </p15:clr>
        </p15:guide>
        <p15:guide id="21" orient="horz" pos="2387" userDrawn="1">
          <p15:clr>
            <a:srgbClr val="F26B43"/>
          </p15:clr>
        </p15:guide>
        <p15:guide id="22" orient="horz" pos="3748" userDrawn="1">
          <p15:clr>
            <a:srgbClr val="F26B43"/>
          </p15:clr>
        </p15:guide>
        <p15:guide id="23" orient="horz" pos="93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
            <a:ext cx="9144000" cy="1097280"/>
          </a:xfrm>
          <a:prstGeom prst="rect">
            <a:avLst/>
          </a:prstGeom>
        </p:spPr>
      </p:pic>
      <p:pic>
        <p:nvPicPr>
          <p:cNvPr id="10" name="Picture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11" y="1484313"/>
            <a:ext cx="5966705" cy="5040312"/>
          </a:xfrm>
          <a:prstGeom prst="rect">
            <a:avLst/>
          </a:prstGeom>
        </p:spPr>
      </p:pic>
      <p:sp>
        <p:nvSpPr>
          <p:cNvPr id="8" name="Rectangle 7"/>
          <p:cNvSpPr/>
          <p:nvPr userDrawn="1"/>
        </p:nvSpPr>
        <p:spPr>
          <a:xfrm>
            <a:off x="0" y="1124967"/>
            <a:ext cx="9144000" cy="359817"/>
          </a:xfrm>
          <a:prstGeom prst="rect">
            <a:avLst/>
          </a:prstGeom>
          <a:solidFill>
            <a:srgbClr val="231F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Placeholder 1"/>
          <p:cNvSpPr>
            <a:spLocks noGrp="1"/>
          </p:cNvSpPr>
          <p:nvPr>
            <p:ph type="title"/>
          </p:nvPr>
        </p:nvSpPr>
        <p:spPr>
          <a:xfrm>
            <a:off x="250825" y="1052736"/>
            <a:ext cx="7273503" cy="504031"/>
          </a:xfrm>
          <a:prstGeom prst="rect">
            <a:avLst/>
          </a:prstGeom>
        </p:spPr>
        <p:txBody>
          <a:bodyPr vert="horz" lIns="0" tIns="0" rIns="0" bIns="0" rtlCol="0" anchor="ctr" anchorCtr="0">
            <a:noAutofit/>
          </a:bodyPr>
          <a:lstStyle/>
          <a:p>
            <a:r>
              <a:rPr lang="en-US" dirty="0" smtClean="0"/>
              <a:t>Click to edit Master title style</a:t>
            </a:r>
            <a:endParaRPr lang="en-ZA" dirty="0"/>
          </a:p>
        </p:txBody>
      </p:sp>
      <p:sp>
        <p:nvSpPr>
          <p:cNvPr id="3" name="Text Placeholder 2"/>
          <p:cNvSpPr>
            <a:spLocks noGrp="1"/>
          </p:cNvSpPr>
          <p:nvPr>
            <p:ph type="body" idx="1"/>
          </p:nvPr>
        </p:nvSpPr>
        <p:spPr>
          <a:xfrm>
            <a:off x="250825" y="1556792"/>
            <a:ext cx="8642349" cy="439248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8244408" y="6527784"/>
            <a:ext cx="432048" cy="216024"/>
          </a:xfrm>
          <a:prstGeom prst="rect">
            <a:avLst/>
          </a:prstGeom>
        </p:spPr>
        <p:txBody>
          <a:bodyPr vert="horz" lIns="0" tIns="0" rIns="0" bIns="0" rtlCol="0" anchor="ctr"/>
          <a:lstStyle/>
          <a:p>
            <a:pPr algn="r" defTabSz="914400"/>
            <a:fld id="{6ED65CF5-D76E-45E1-818D-9A8AC32524F3}" type="slidenum">
              <a:rPr lang="en-ZA" sz="1000" b="1" smtClean="0">
                <a:solidFill>
                  <a:srgbClr val="B26F2F"/>
                </a:solidFill>
              </a:rPr>
              <a:pPr algn="r" defTabSz="914400"/>
              <a:t>‹#›</a:t>
            </a:fld>
            <a:endParaRPr lang="en-ZA" sz="1000" b="1" dirty="0">
              <a:solidFill>
                <a:srgbClr val="B26F2F"/>
              </a:solidFill>
            </a:endParaRPr>
          </a:p>
        </p:txBody>
      </p:sp>
      <p:sp>
        <p:nvSpPr>
          <p:cNvPr id="5" name="Footer Placeholder 4"/>
          <p:cNvSpPr>
            <a:spLocks noGrp="1"/>
          </p:cNvSpPr>
          <p:nvPr>
            <p:ph type="ftr" sz="quarter" idx="3"/>
          </p:nvPr>
        </p:nvSpPr>
        <p:spPr>
          <a:xfrm>
            <a:off x="250825" y="6453336"/>
            <a:ext cx="6913463" cy="360188"/>
          </a:xfrm>
          <a:prstGeom prst="rect">
            <a:avLst/>
          </a:prstGeom>
        </p:spPr>
        <p:txBody>
          <a:bodyPr vert="horz" lIns="0" tIns="0" rIns="0" bIns="36000" rtlCol="0" anchor="b"/>
          <a:lstStyle>
            <a:lvl1pPr algn="l">
              <a:defRPr sz="1200" i="1">
                <a:solidFill>
                  <a:schemeClr val="accent5"/>
                </a:solidFill>
              </a:defRPr>
            </a:lvl1pPr>
          </a:lstStyle>
          <a:p>
            <a:pPr defTabSz="914400"/>
            <a:endParaRPr lang="en-ZA" dirty="0">
              <a:solidFill>
                <a:srgbClr val="542A0E"/>
              </a:solidFill>
            </a:endParaRPr>
          </a:p>
        </p:txBody>
      </p:sp>
      <p:sp>
        <p:nvSpPr>
          <p:cNvPr id="41" name="Freeform 40"/>
          <p:cNvSpPr/>
          <p:nvPr userDrawn="1"/>
        </p:nvSpPr>
        <p:spPr>
          <a:xfrm>
            <a:off x="0" y="6525344"/>
            <a:ext cx="8748464" cy="216172"/>
          </a:xfrm>
          <a:custGeom>
            <a:avLst/>
            <a:gdLst>
              <a:gd name="connsiteX0" fmla="*/ 7164436 w 8748464"/>
              <a:gd name="connsiteY0" fmla="*/ 0 h 936104"/>
              <a:gd name="connsiteX1" fmla="*/ 7380460 w 8748464"/>
              <a:gd name="connsiteY1" fmla="*/ 216024 h 936104"/>
              <a:gd name="connsiteX2" fmla="*/ 7380430 w 8748464"/>
              <a:gd name="connsiteY2" fmla="*/ 216172 h 936104"/>
              <a:gd name="connsiteX3" fmla="*/ 8748464 w 8748464"/>
              <a:gd name="connsiteY3" fmla="*/ 216172 h 936104"/>
              <a:gd name="connsiteX4" fmla="*/ 8748464 w 8748464"/>
              <a:gd name="connsiteY4" fmla="*/ 936104 h 936104"/>
              <a:gd name="connsiteX5" fmla="*/ 1584176 w 8748464"/>
              <a:gd name="connsiteY5" fmla="*/ 936104 h 936104"/>
              <a:gd name="connsiteX6" fmla="*/ 1584176 w 8748464"/>
              <a:gd name="connsiteY6" fmla="*/ 720080 h 936104"/>
              <a:gd name="connsiteX7" fmla="*/ 0 w 8748464"/>
              <a:gd name="connsiteY7" fmla="*/ 720080 h 936104"/>
              <a:gd name="connsiteX8" fmla="*/ 0 w 8748464"/>
              <a:gd name="connsiteY8" fmla="*/ 148 h 936104"/>
              <a:gd name="connsiteX9" fmla="*/ 7162968 w 8748464"/>
              <a:gd name="connsiteY9" fmla="*/ 148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10" fmla="*/ 91440 w 8748464"/>
              <a:gd name="connsiteY10" fmla="*/ 811520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8" fmla="*/ 1584176 w 8748464"/>
              <a:gd name="connsiteY8"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1584176 w 8748464"/>
              <a:gd name="connsiteY6" fmla="*/ 936104 h 936104"/>
              <a:gd name="connsiteX0" fmla="*/ 0 w 8748464"/>
              <a:gd name="connsiteY0" fmla="*/ 148 h 216172"/>
              <a:gd name="connsiteX1" fmla="*/ 7162968 w 8748464"/>
              <a:gd name="connsiteY1" fmla="*/ 148 h 216172"/>
              <a:gd name="connsiteX2" fmla="*/ 7164436 w 8748464"/>
              <a:gd name="connsiteY2" fmla="*/ 0 h 216172"/>
              <a:gd name="connsiteX3" fmla="*/ 7380460 w 8748464"/>
              <a:gd name="connsiteY3" fmla="*/ 216024 h 216172"/>
              <a:gd name="connsiteX4" fmla="*/ 7380430 w 8748464"/>
              <a:gd name="connsiteY4" fmla="*/ 216172 h 216172"/>
              <a:gd name="connsiteX5" fmla="*/ 8748464 w 8748464"/>
              <a:gd name="connsiteY5" fmla="*/ 216172 h 2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8464" h="216172">
                <a:moveTo>
                  <a:pt x="0" y="148"/>
                </a:moveTo>
                <a:lnTo>
                  <a:pt x="7162968" y="148"/>
                </a:lnTo>
                <a:lnTo>
                  <a:pt x="7164436" y="0"/>
                </a:lnTo>
                <a:cubicBezTo>
                  <a:pt x="7283743" y="0"/>
                  <a:pt x="7380460" y="96717"/>
                  <a:pt x="7380460" y="216024"/>
                </a:cubicBezTo>
                <a:cubicBezTo>
                  <a:pt x="7380450" y="216073"/>
                  <a:pt x="7380440" y="216123"/>
                  <a:pt x="7380430" y="216172"/>
                </a:cubicBezTo>
                <a:lnTo>
                  <a:pt x="8748464" y="216172"/>
                </a:lnTo>
              </a:path>
            </a:pathLst>
          </a:custGeom>
          <a:noFill/>
          <a:ln w="19050" cap="rnd">
            <a:solidFill>
              <a:schemeClr val="accent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4" name="Rectangle 3"/>
          <p:cNvSpPr/>
          <p:nvPr userDrawn="1"/>
        </p:nvSpPr>
        <p:spPr>
          <a:xfrm>
            <a:off x="0" y="1052736"/>
            <a:ext cx="9144000" cy="7280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Tree>
    <p:extLst>
      <p:ext uri="{BB962C8B-B14F-4D97-AF65-F5344CB8AC3E}">
        <p14:creationId xmlns:p14="http://schemas.microsoft.com/office/powerpoint/2010/main" val="269332708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iming>
    <p:tnLst>
      <p:par>
        <p:cTn id="1" dur="indefinite" restart="never" nodeType="tmRoot"/>
      </p:par>
    </p:tnLst>
  </p:timing>
  <p:txStyles>
    <p:titleStyle>
      <a:lvl1pPr algn="l" defTabSz="914400" rtl="0" eaLnBrk="1" latinLnBrk="0" hangingPunct="1">
        <a:spcBef>
          <a:spcPct val="0"/>
        </a:spcBef>
        <a:buNone/>
        <a:defRPr sz="2400" b="0" kern="1200" cap="all" spc="0" baseline="0">
          <a:solidFill>
            <a:schemeClr val="bg1"/>
          </a:solidFill>
          <a:latin typeface="+mj-lt"/>
          <a:ea typeface="+mj-ea"/>
          <a:cs typeface="+mj-cs"/>
        </a:defRPr>
      </a:lvl1pPr>
    </p:titleStyle>
    <p:body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0">
          <p15:clr>
            <a:srgbClr val="F26B43"/>
          </p15:clr>
        </p15:guide>
        <p15:guide id="2" orient="horz" pos="618">
          <p15:clr>
            <a:srgbClr val="F26B43"/>
          </p15:clr>
        </p15:guide>
        <p15:guide id="3" pos="158">
          <p15:clr>
            <a:srgbClr val="F26B43"/>
          </p15:clr>
        </p15:guide>
        <p15:guide id="4" pos="5602">
          <p15:clr>
            <a:srgbClr val="F26B43"/>
          </p15:clr>
        </p15:guide>
        <p15:guide id="5" orient="horz" pos="709" userDrawn="1">
          <p15:clr>
            <a:srgbClr val="F26B43"/>
          </p15:clr>
        </p15:guide>
        <p15:guide id="6" orient="horz" pos="164">
          <p15:clr>
            <a:srgbClr val="F26B43"/>
          </p15:clr>
        </p15:guide>
        <p15:guide id="7" orient="horz" pos="4110" userDrawn="1">
          <p15:clr>
            <a:srgbClr val="F26B43"/>
          </p15:clr>
        </p15:guide>
        <p15:guide id="9" pos="3787">
          <p15:clr>
            <a:srgbClr val="F26B43"/>
          </p15:clr>
        </p15:guide>
        <p15:guide id="10" pos="1973">
          <p15:clr>
            <a:srgbClr val="F26B43"/>
          </p15:clr>
        </p15:guide>
        <p15:guide id="11" orient="horz" pos="4065" userDrawn="1">
          <p15:clr>
            <a:srgbClr val="F26B43"/>
          </p15:clr>
        </p15:guide>
        <p15:guide id="12" orient="horz" pos="3294" userDrawn="1">
          <p15:clr>
            <a:srgbClr val="F26B43"/>
          </p15:clr>
        </p15:guide>
        <p15:guide id="13" orient="horz" pos="1979" userDrawn="1">
          <p15:clr>
            <a:srgbClr val="F26B43"/>
          </p15:clr>
        </p15:guide>
        <p15:guide id="14" orient="horz" pos="981" userDrawn="1">
          <p15:clr>
            <a:srgbClr val="F26B43"/>
          </p15:clr>
        </p15:guide>
        <p15:guide id="15" userDrawn="1">
          <p15:clr>
            <a:srgbClr val="F26B43"/>
          </p15:clr>
        </p15:guide>
        <p15:guide id="16" pos="5760" userDrawn="1">
          <p15:clr>
            <a:srgbClr val="F26B43"/>
          </p15:clr>
        </p15:guide>
        <p15:guide id="17" orient="horz" userDrawn="1">
          <p15:clr>
            <a:srgbClr val="F26B43"/>
          </p15:clr>
        </p15:guide>
        <p15:guide id="18" orient="horz" pos="4320" userDrawn="1">
          <p15:clr>
            <a:srgbClr val="F26B43"/>
          </p15:clr>
        </p15:guide>
        <p15:guide id="19" orient="horz" pos="1026" userDrawn="1">
          <p15:clr>
            <a:srgbClr val="F26B43"/>
          </p15:clr>
        </p15:guide>
        <p15:guide id="20" orient="horz" pos="3838" userDrawn="1">
          <p15:clr>
            <a:srgbClr val="F26B43"/>
          </p15:clr>
        </p15:guide>
        <p15:guide id="21" orient="horz" pos="2387" userDrawn="1">
          <p15:clr>
            <a:srgbClr val="F26B43"/>
          </p15:clr>
        </p15:guide>
        <p15:guide id="22" orient="horz" pos="3748" userDrawn="1">
          <p15:clr>
            <a:srgbClr val="F26B43"/>
          </p15:clr>
        </p15:guide>
        <p15:guide id="23" orient="horz" pos="93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
            <a:ext cx="9144000" cy="1097280"/>
          </a:xfrm>
          <a:prstGeom prst="rect">
            <a:avLst/>
          </a:prstGeom>
        </p:spPr>
      </p:pic>
      <p:pic>
        <p:nvPicPr>
          <p:cNvPr id="10" name="Picture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11" y="1484313"/>
            <a:ext cx="5966705" cy="5040312"/>
          </a:xfrm>
          <a:prstGeom prst="rect">
            <a:avLst/>
          </a:prstGeom>
        </p:spPr>
      </p:pic>
      <p:sp>
        <p:nvSpPr>
          <p:cNvPr id="8" name="Rectangle 7"/>
          <p:cNvSpPr/>
          <p:nvPr userDrawn="1"/>
        </p:nvSpPr>
        <p:spPr>
          <a:xfrm>
            <a:off x="0" y="1124967"/>
            <a:ext cx="9144000" cy="359817"/>
          </a:xfrm>
          <a:prstGeom prst="rect">
            <a:avLst/>
          </a:prstGeom>
          <a:solidFill>
            <a:srgbClr val="231F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Placeholder 1"/>
          <p:cNvSpPr>
            <a:spLocks noGrp="1"/>
          </p:cNvSpPr>
          <p:nvPr>
            <p:ph type="title"/>
          </p:nvPr>
        </p:nvSpPr>
        <p:spPr>
          <a:xfrm>
            <a:off x="250825" y="1052736"/>
            <a:ext cx="7273503" cy="504031"/>
          </a:xfrm>
          <a:prstGeom prst="rect">
            <a:avLst/>
          </a:prstGeom>
        </p:spPr>
        <p:txBody>
          <a:bodyPr vert="horz" lIns="0" tIns="0" rIns="0" bIns="0" rtlCol="0" anchor="ctr" anchorCtr="0">
            <a:noAutofit/>
          </a:bodyPr>
          <a:lstStyle/>
          <a:p>
            <a:r>
              <a:rPr lang="en-US" dirty="0" smtClean="0"/>
              <a:t>Click to edit Master title style</a:t>
            </a:r>
            <a:endParaRPr lang="en-ZA" dirty="0"/>
          </a:p>
        </p:txBody>
      </p:sp>
      <p:sp>
        <p:nvSpPr>
          <p:cNvPr id="3" name="Text Placeholder 2"/>
          <p:cNvSpPr>
            <a:spLocks noGrp="1"/>
          </p:cNvSpPr>
          <p:nvPr>
            <p:ph type="body" idx="1"/>
          </p:nvPr>
        </p:nvSpPr>
        <p:spPr>
          <a:xfrm>
            <a:off x="250825" y="1556792"/>
            <a:ext cx="8642349" cy="439248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8244408" y="6527784"/>
            <a:ext cx="432048" cy="216024"/>
          </a:xfrm>
          <a:prstGeom prst="rect">
            <a:avLst/>
          </a:prstGeom>
        </p:spPr>
        <p:txBody>
          <a:bodyPr vert="horz" lIns="0" tIns="0" rIns="0" bIns="0" rtlCol="0" anchor="ctr"/>
          <a:lstStyle/>
          <a:p>
            <a:pPr algn="r" defTabSz="914400"/>
            <a:fld id="{6ED65CF5-D76E-45E1-818D-9A8AC32524F3}" type="slidenum">
              <a:rPr lang="en-ZA" sz="1000" b="1" smtClean="0">
                <a:solidFill>
                  <a:srgbClr val="B26F2F"/>
                </a:solidFill>
              </a:rPr>
              <a:pPr algn="r" defTabSz="914400"/>
              <a:t>‹#›</a:t>
            </a:fld>
            <a:endParaRPr lang="en-ZA" sz="1000" b="1" dirty="0">
              <a:solidFill>
                <a:srgbClr val="B26F2F"/>
              </a:solidFill>
            </a:endParaRPr>
          </a:p>
        </p:txBody>
      </p:sp>
      <p:sp>
        <p:nvSpPr>
          <p:cNvPr id="5" name="Footer Placeholder 4"/>
          <p:cNvSpPr>
            <a:spLocks noGrp="1"/>
          </p:cNvSpPr>
          <p:nvPr>
            <p:ph type="ftr" sz="quarter" idx="3"/>
          </p:nvPr>
        </p:nvSpPr>
        <p:spPr>
          <a:xfrm>
            <a:off x="250825" y="6453336"/>
            <a:ext cx="6913463" cy="360188"/>
          </a:xfrm>
          <a:prstGeom prst="rect">
            <a:avLst/>
          </a:prstGeom>
        </p:spPr>
        <p:txBody>
          <a:bodyPr vert="horz" lIns="0" tIns="0" rIns="0" bIns="36000" rtlCol="0" anchor="b"/>
          <a:lstStyle>
            <a:lvl1pPr algn="l">
              <a:defRPr sz="1200" i="1">
                <a:solidFill>
                  <a:schemeClr val="accent5"/>
                </a:solidFill>
              </a:defRPr>
            </a:lvl1pPr>
          </a:lstStyle>
          <a:p>
            <a:pPr defTabSz="914400"/>
            <a:endParaRPr lang="en-ZA" dirty="0">
              <a:solidFill>
                <a:srgbClr val="542A0E"/>
              </a:solidFill>
            </a:endParaRPr>
          </a:p>
        </p:txBody>
      </p:sp>
      <p:sp>
        <p:nvSpPr>
          <p:cNvPr id="41" name="Freeform 40"/>
          <p:cNvSpPr/>
          <p:nvPr userDrawn="1"/>
        </p:nvSpPr>
        <p:spPr>
          <a:xfrm>
            <a:off x="0" y="6525344"/>
            <a:ext cx="8748464" cy="216172"/>
          </a:xfrm>
          <a:custGeom>
            <a:avLst/>
            <a:gdLst>
              <a:gd name="connsiteX0" fmla="*/ 7164436 w 8748464"/>
              <a:gd name="connsiteY0" fmla="*/ 0 h 936104"/>
              <a:gd name="connsiteX1" fmla="*/ 7380460 w 8748464"/>
              <a:gd name="connsiteY1" fmla="*/ 216024 h 936104"/>
              <a:gd name="connsiteX2" fmla="*/ 7380430 w 8748464"/>
              <a:gd name="connsiteY2" fmla="*/ 216172 h 936104"/>
              <a:gd name="connsiteX3" fmla="*/ 8748464 w 8748464"/>
              <a:gd name="connsiteY3" fmla="*/ 216172 h 936104"/>
              <a:gd name="connsiteX4" fmla="*/ 8748464 w 8748464"/>
              <a:gd name="connsiteY4" fmla="*/ 936104 h 936104"/>
              <a:gd name="connsiteX5" fmla="*/ 1584176 w 8748464"/>
              <a:gd name="connsiteY5" fmla="*/ 936104 h 936104"/>
              <a:gd name="connsiteX6" fmla="*/ 1584176 w 8748464"/>
              <a:gd name="connsiteY6" fmla="*/ 720080 h 936104"/>
              <a:gd name="connsiteX7" fmla="*/ 0 w 8748464"/>
              <a:gd name="connsiteY7" fmla="*/ 720080 h 936104"/>
              <a:gd name="connsiteX8" fmla="*/ 0 w 8748464"/>
              <a:gd name="connsiteY8" fmla="*/ 148 h 936104"/>
              <a:gd name="connsiteX9" fmla="*/ 7162968 w 8748464"/>
              <a:gd name="connsiteY9" fmla="*/ 148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10" fmla="*/ 91440 w 8748464"/>
              <a:gd name="connsiteY10" fmla="*/ 811520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8" fmla="*/ 1584176 w 8748464"/>
              <a:gd name="connsiteY8"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1584176 w 8748464"/>
              <a:gd name="connsiteY6" fmla="*/ 936104 h 936104"/>
              <a:gd name="connsiteX0" fmla="*/ 0 w 8748464"/>
              <a:gd name="connsiteY0" fmla="*/ 148 h 216172"/>
              <a:gd name="connsiteX1" fmla="*/ 7162968 w 8748464"/>
              <a:gd name="connsiteY1" fmla="*/ 148 h 216172"/>
              <a:gd name="connsiteX2" fmla="*/ 7164436 w 8748464"/>
              <a:gd name="connsiteY2" fmla="*/ 0 h 216172"/>
              <a:gd name="connsiteX3" fmla="*/ 7380460 w 8748464"/>
              <a:gd name="connsiteY3" fmla="*/ 216024 h 216172"/>
              <a:gd name="connsiteX4" fmla="*/ 7380430 w 8748464"/>
              <a:gd name="connsiteY4" fmla="*/ 216172 h 216172"/>
              <a:gd name="connsiteX5" fmla="*/ 8748464 w 8748464"/>
              <a:gd name="connsiteY5" fmla="*/ 216172 h 2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8464" h="216172">
                <a:moveTo>
                  <a:pt x="0" y="148"/>
                </a:moveTo>
                <a:lnTo>
                  <a:pt x="7162968" y="148"/>
                </a:lnTo>
                <a:lnTo>
                  <a:pt x="7164436" y="0"/>
                </a:lnTo>
                <a:cubicBezTo>
                  <a:pt x="7283743" y="0"/>
                  <a:pt x="7380460" y="96717"/>
                  <a:pt x="7380460" y="216024"/>
                </a:cubicBezTo>
                <a:cubicBezTo>
                  <a:pt x="7380450" y="216073"/>
                  <a:pt x="7380440" y="216123"/>
                  <a:pt x="7380430" y="216172"/>
                </a:cubicBezTo>
                <a:lnTo>
                  <a:pt x="8748464" y="216172"/>
                </a:lnTo>
              </a:path>
            </a:pathLst>
          </a:custGeom>
          <a:noFill/>
          <a:ln w="19050" cap="rnd">
            <a:solidFill>
              <a:schemeClr val="accent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4" name="Rectangle 3"/>
          <p:cNvSpPr/>
          <p:nvPr userDrawn="1"/>
        </p:nvSpPr>
        <p:spPr>
          <a:xfrm>
            <a:off x="0" y="1052736"/>
            <a:ext cx="9144000" cy="7280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Tree>
    <p:extLst>
      <p:ext uri="{BB962C8B-B14F-4D97-AF65-F5344CB8AC3E}">
        <p14:creationId xmlns:p14="http://schemas.microsoft.com/office/powerpoint/2010/main" val="25523998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iming>
    <p:tnLst>
      <p:par>
        <p:cTn id="1" dur="indefinite" restart="never" nodeType="tmRoot"/>
      </p:par>
    </p:tnLst>
  </p:timing>
  <p:txStyles>
    <p:titleStyle>
      <a:lvl1pPr algn="l" defTabSz="914400" rtl="0" eaLnBrk="1" latinLnBrk="0" hangingPunct="1">
        <a:spcBef>
          <a:spcPct val="0"/>
        </a:spcBef>
        <a:buNone/>
        <a:defRPr sz="2400" b="0" kern="1200" cap="all" spc="0" baseline="0">
          <a:solidFill>
            <a:schemeClr val="bg1"/>
          </a:solidFill>
          <a:latin typeface="+mj-lt"/>
          <a:ea typeface="+mj-ea"/>
          <a:cs typeface="+mj-cs"/>
        </a:defRPr>
      </a:lvl1pPr>
    </p:titleStyle>
    <p:body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0">
          <p15:clr>
            <a:srgbClr val="F26B43"/>
          </p15:clr>
        </p15:guide>
        <p15:guide id="2" orient="horz" pos="618">
          <p15:clr>
            <a:srgbClr val="F26B43"/>
          </p15:clr>
        </p15:guide>
        <p15:guide id="3" pos="158">
          <p15:clr>
            <a:srgbClr val="F26B43"/>
          </p15:clr>
        </p15:guide>
        <p15:guide id="4" pos="5602">
          <p15:clr>
            <a:srgbClr val="F26B43"/>
          </p15:clr>
        </p15:guide>
        <p15:guide id="5" orient="horz" pos="709" userDrawn="1">
          <p15:clr>
            <a:srgbClr val="F26B43"/>
          </p15:clr>
        </p15:guide>
        <p15:guide id="6" orient="horz" pos="164">
          <p15:clr>
            <a:srgbClr val="F26B43"/>
          </p15:clr>
        </p15:guide>
        <p15:guide id="7" orient="horz" pos="4110" userDrawn="1">
          <p15:clr>
            <a:srgbClr val="F26B43"/>
          </p15:clr>
        </p15:guide>
        <p15:guide id="9" pos="3787">
          <p15:clr>
            <a:srgbClr val="F26B43"/>
          </p15:clr>
        </p15:guide>
        <p15:guide id="10" pos="1973">
          <p15:clr>
            <a:srgbClr val="F26B43"/>
          </p15:clr>
        </p15:guide>
        <p15:guide id="11" orient="horz" pos="4065" userDrawn="1">
          <p15:clr>
            <a:srgbClr val="F26B43"/>
          </p15:clr>
        </p15:guide>
        <p15:guide id="12" orient="horz" pos="3294" userDrawn="1">
          <p15:clr>
            <a:srgbClr val="F26B43"/>
          </p15:clr>
        </p15:guide>
        <p15:guide id="13" orient="horz" pos="1979" userDrawn="1">
          <p15:clr>
            <a:srgbClr val="F26B43"/>
          </p15:clr>
        </p15:guide>
        <p15:guide id="14" orient="horz" pos="981" userDrawn="1">
          <p15:clr>
            <a:srgbClr val="F26B43"/>
          </p15:clr>
        </p15:guide>
        <p15:guide id="15" userDrawn="1">
          <p15:clr>
            <a:srgbClr val="F26B43"/>
          </p15:clr>
        </p15:guide>
        <p15:guide id="16" pos="5760" userDrawn="1">
          <p15:clr>
            <a:srgbClr val="F26B43"/>
          </p15:clr>
        </p15:guide>
        <p15:guide id="17" orient="horz" userDrawn="1">
          <p15:clr>
            <a:srgbClr val="F26B43"/>
          </p15:clr>
        </p15:guide>
        <p15:guide id="18" orient="horz" pos="4320" userDrawn="1">
          <p15:clr>
            <a:srgbClr val="F26B43"/>
          </p15:clr>
        </p15:guide>
        <p15:guide id="19" orient="horz" pos="1026" userDrawn="1">
          <p15:clr>
            <a:srgbClr val="F26B43"/>
          </p15:clr>
        </p15:guide>
        <p15:guide id="20" orient="horz" pos="3838" userDrawn="1">
          <p15:clr>
            <a:srgbClr val="F26B43"/>
          </p15:clr>
        </p15:guide>
        <p15:guide id="21" orient="horz" pos="2387" userDrawn="1">
          <p15:clr>
            <a:srgbClr val="F26B43"/>
          </p15:clr>
        </p15:guide>
        <p15:guide id="22" orient="horz" pos="3748" userDrawn="1">
          <p15:clr>
            <a:srgbClr val="F26B43"/>
          </p15:clr>
        </p15:guide>
        <p15:guide id="23" orient="horz" pos="935"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
            <a:ext cx="9144000" cy="1097280"/>
          </a:xfrm>
          <a:prstGeom prst="rect">
            <a:avLst/>
          </a:prstGeom>
        </p:spPr>
      </p:pic>
      <p:pic>
        <p:nvPicPr>
          <p:cNvPr id="10" name="Picture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11" y="1484313"/>
            <a:ext cx="5966705" cy="5040312"/>
          </a:xfrm>
          <a:prstGeom prst="rect">
            <a:avLst/>
          </a:prstGeom>
        </p:spPr>
      </p:pic>
      <p:sp>
        <p:nvSpPr>
          <p:cNvPr id="8" name="Rectangle 7"/>
          <p:cNvSpPr/>
          <p:nvPr userDrawn="1"/>
        </p:nvSpPr>
        <p:spPr>
          <a:xfrm>
            <a:off x="0" y="1124967"/>
            <a:ext cx="9144000" cy="359817"/>
          </a:xfrm>
          <a:prstGeom prst="rect">
            <a:avLst/>
          </a:prstGeom>
          <a:solidFill>
            <a:srgbClr val="231F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Placeholder 1"/>
          <p:cNvSpPr>
            <a:spLocks noGrp="1"/>
          </p:cNvSpPr>
          <p:nvPr>
            <p:ph type="title"/>
          </p:nvPr>
        </p:nvSpPr>
        <p:spPr>
          <a:xfrm>
            <a:off x="250825" y="1052736"/>
            <a:ext cx="7273503" cy="504031"/>
          </a:xfrm>
          <a:prstGeom prst="rect">
            <a:avLst/>
          </a:prstGeom>
        </p:spPr>
        <p:txBody>
          <a:bodyPr vert="horz" lIns="0" tIns="0" rIns="0" bIns="0" rtlCol="0" anchor="ctr" anchorCtr="0">
            <a:noAutofit/>
          </a:bodyPr>
          <a:lstStyle/>
          <a:p>
            <a:r>
              <a:rPr lang="en-US" dirty="0" smtClean="0"/>
              <a:t>Click to edit Master title style</a:t>
            </a:r>
            <a:endParaRPr lang="en-ZA" dirty="0"/>
          </a:p>
        </p:txBody>
      </p:sp>
      <p:sp>
        <p:nvSpPr>
          <p:cNvPr id="3" name="Text Placeholder 2"/>
          <p:cNvSpPr>
            <a:spLocks noGrp="1"/>
          </p:cNvSpPr>
          <p:nvPr>
            <p:ph type="body" idx="1"/>
          </p:nvPr>
        </p:nvSpPr>
        <p:spPr>
          <a:xfrm>
            <a:off x="250825" y="1556792"/>
            <a:ext cx="8642349" cy="439248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8244408" y="6527784"/>
            <a:ext cx="432048" cy="216024"/>
          </a:xfrm>
          <a:prstGeom prst="rect">
            <a:avLst/>
          </a:prstGeom>
        </p:spPr>
        <p:txBody>
          <a:bodyPr vert="horz" lIns="0" tIns="0" rIns="0" bIns="0" rtlCol="0" anchor="ctr"/>
          <a:lstStyle/>
          <a:p>
            <a:pPr algn="r" defTabSz="914400"/>
            <a:fld id="{6ED65CF5-D76E-45E1-818D-9A8AC32524F3}" type="slidenum">
              <a:rPr lang="en-ZA" sz="1000" b="1" smtClean="0">
                <a:solidFill>
                  <a:srgbClr val="B26F2F"/>
                </a:solidFill>
              </a:rPr>
              <a:pPr algn="r" defTabSz="914400"/>
              <a:t>‹#›</a:t>
            </a:fld>
            <a:endParaRPr lang="en-ZA" sz="1000" b="1" dirty="0">
              <a:solidFill>
                <a:srgbClr val="B26F2F"/>
              </a:solidFill>
            </a:endParaRPr>
          </a:p>
        </p:txBody>
      </p:sp>
      <p:sp>
        <p:nvSpPr>
          <p:cNvPr id="5" name="Footer Placeholder 4"/>
          <p:cNvSpPr>
            <a:spLocks noGrp="1"/>
          </p:cNvSpPr>
          <p:nvPr>
            <p:ph type="ftr" sz="quarter" idx="3"/>
          </p:nvPr>
        </p:nvSpPr>
        <p:spPr>
          <a:xfrm>
            <a:off x="250825" y="6453336"/>
            <a:ext cx="6913463" cy="360188"/>
          </a:xfrm>
          <a:prstGeom prst="rect">
            <a:avLst/>
          </a:prstGeom>
        </p:spPr>
        <p:txBody>
          <a:bodyPr vert="horz" lIns="0" tIns="0" rIns="0" bIns="36000" rtlCol="0" anchor="b"/>
          <a:lstStyle>
            <a:lvl1pPr algn="l">
              <a:defRPr sz="1200" i="1">
                <a:solidFill>
                  <a:schemeClr val="accent5"/>
                </a:solidFill>
              </a:defRPr>
            </a:lvl1pPr>
          </a:lstStyle>
          <a:p>
            <a:pPr defTabSz="914400"/>
            <a:endParaRPr lang="en-ZA" dirty="0">
              <a:solidFill>
                <a:srgbClr val="542A0E"/>
              </a:solidFill>
            </a:endParaRPr>
          </a:p>
        </p:txBody>
      </p:sp>
      <p:sp>
        <p:nvSpPr>
          <p:cNvPr id="41" name="Freeform 40"/>
          <p:cNvSpPr/>
          <p:nvPr userDrawn="1"/>
        </p:nvSpPr>
        <p:spPr>
          <a:xfrm>
            <a:off x="0" y="6525344"/>
            <a:ext cx="8748464" cy="216172"/>
          </a:xfrm>
          <a:custGeom>
            <a:avLst/>
            <a:gdLst>
              <a:gd name="connsiteX0" fmla="*/ 7164436 w 8748464"/>
              <a:gd name="connsiteY0" fmla="*/ 0 h 936104"/>
              <a:gd name="connsiteX1" fmla="*/ 7380460 w 8748464"/>
              <a:gd name="connsiteY1" fmla="*/ 216024 h 936104"/>
              <a:gd name="connsiteX2" fmla="*/ 7380430 w 8748464"/>
              <a:gd name="connsiteY2" fmla="*/ 216172 h 936104"/>
              <a:gd name="connsiteX3" fmla="*/ 8748464 w 8748464"/>
              <a:gd name="connsiteY3" fmla="*/ 216172 h 936104"/>
              <a:gd name="connsiteX4" fmla="*/ 8748464 w 8748464"/>
              <a:gd name="connsiteY4" fmla="*/ 936104 h 936104"/>
              <a:gd name="connsiteX5" fmla="*/ 1584176 w 8748464"/>
              <a:gd name="connsiteY5" fmla="*/ 936104 h 936104"/>
              <a:gd name="connsiteX6" fmla="*/ 1584176 w 8748464"/>
              <a:gd name="connsiteY6" fmla="*/ 720080 h 936104"/>
              <a:gd name="connsiteX7" fmla="*/ 0 w 8748464"/>
              <a:gd name="connsiteY7" fmla="*/ 720080 h 936104"/>
              <a:gd name="connsiteX8" fmla="*/ 0 w 8748464"/>
              <a:gd name="connsiteY8" fmla="*/ 148 h 936104"/>
              <a:gd name="connsiteX9" fmla="*/ 7162968 w 8748464"/>
              <a:gd name="connsiteY9" fmla="*/ 148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10" fmla="*/ 91440 w 8748464"/>
              <a:gd name="connsiteY10" fmla="*/ 811520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8" fmla="*/ 1584176 w 8748464"/>
              <a:gd name="connsiteY8"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1584176 w 8748464"/>
              <a:gd name="connsiteY6" fmla="*/ 936104 h 936104"/>
              <a:gd name="connsiteX0" fmla="*/ 0 w 8748464"/>
              <a:gd name="connsiteY0" fmla="*/ 148 h 216172"/>
              <a:gd name="connsiteX1" fmla="*/ 7162968 w 8748464"/>
              <a:gd name="connsiteY1" fmla="*/ 148 h 216172"/>
              <a:gd name="connsiteX2" fmla="*/ 7164436 w 8748464"/>
              <a:gd name="connsiteY2" fmla="*/ 0 h 216172"/>
              <a:gd name="connsiteX3" fmla="*/ 7380460 w 8748464"/>
              <a:gd name="connsiteY3" fmla="*/ 216024 h 216172"/>
              <a:gd name="connsiteX4" fmla="*/ 7380430 w 8748464"/>
              <a:gd name="connsiteY4" fmla="*/ 216172 h 216172"/>
              <a:gd name="connsiteX5" fmla="*/ 8748464 w 8748464"/>
              <a:gd name="connsiteY5" fmla="*/ 216172 h 2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8464" h="216172">
                <a:moveTo>
                  <a:pt x="0" y="148"/>
                </a:moveTo>
                <a:lnTo>
                  <a:pt x="7162968" y="148"/>
                </a:lnTo>
                <a:lnTo>
                  <a:pt x="7164436" y="0"/>
                </a:lnTo>
                <a:cubicBezTo>
                  <a:pt x="7283743" y="0"/>
                  <a:pt x="7380460" y="96717"/>
                  <a:pt x="7380460" y="216024"/>
                </a:cubicBezTo>
                <a:cubicBezTo>
                  <a:pt x="7380450" y="216073"/>
                  <a:pt x="7380440" y="216123"/>
                  <a:pt x="7380430" y="216172"/>
                </a:cubicBezTo>
                <a:lnTo>
                  <a:pt x="8748464" y="216172"/>
                </a:lnTo>
              </a:path>
            </a:pathLst>
          </a:custGeom>
          <a:noFill/>
          <a:ln w="19050" cap="rnd">
            <a:solidFill>
              <a:schemeClr val="accent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4" name="Rectangle 3"/>
          <p:cNvSpPr/>
          <p:nvPr userDrawn="1"/>
        </p:nvSpPr>
        <p:spPr>
          <a:xfrm>
            <a:off x="0" y="1052736"/>
            <a:ext cx="9144000" cy="7280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Tree>
    <p:extLst>
      <p:ext uri="{BB962C8B-B14F-4D97-AF65-F5344CB8AC3E}">
        <p14:creationId xmlns:p14="http://schemas.microsoft.com/office/powerpoint/2010/main" val="401613833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iming>
    <p:tnLst>
      <p:par>
        <p:cTn id="1" dur="indefinite" restart="never" nodeType="tmRoot"/>
      </p:par>
    </p:tnLst>
  </p:timing>
  <p:txStyles>
    <p:titleStyle>
      <a:lvl1pPr algn="l" defTabSz="914400" rtl="0" eaLnBrk="1" latinLnBrk="0" hangingPunct="1">
        <a:spcBef>
          <a:spcPct val="0"/>
        </a:spcBef>
        <a:buNone/>
        <a:defRPr sz="2400" b="0" kern="1200" cap="all" spc="0" baseline="0">
          <a:solidFill>
            <a:schemeClr val="bg1"/>
          </a:solidFill>
          <a:latin typeface="+mj-lt"/>
          <a:ea typeface="+mj-ea"/>
          <a:cs typeface="+mj-cs"/>
        </a:defRPr>
      </a:lvl1pPr>
    </p:titleStyle>
    <p:body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0">
          <p15:clr>
            <a:srgbClr val="F26B43"/>
          </p15:clr>
        </p15:guide>
        <p15:guide id="2" orient="horz" pos="618">
          <p15:clr>
            <a:srgbClr val="F26B43"/>
          </p15:clr>
        </p15:guide>
        <p15:guide id="3" pos="158">
          <p15:clr>
            <a:srgbClr val="F26B43"/>
          </p15:clr>
        </p15:guide>
        <p15:guide id="4" pos="5602">
          <p15:clr>
            <a:srgbClr val="F26B43"/>
          </p15:clr>
        </p15:guide>
        <p15:guide id="5" orient="horz" pos="709" userDrawn="1">
          <p15:clr>
            <a:srgbClr val="F26B43"/>
          </p15:clr>
        </p15:guide>
        <p15:guide id="6" orient="horz" pos="164">
          <p15:clr>
            <a:srgbClr val="F26B43"/>
          </p15:clr>
        </p15:guide>
        <p15:guide id="7" orient="horz" pos="4110" userDrawn="1">
          <p15:clr>
            <a:srgbClr val="F26B43"/>
          </p15:clr>
        </p15:guide>
        <p15:guide id="9" pos="3787">
          <p15:clr>
            <a:srgbClr val="F26B43"/>
          </p15:clr>
        </p15:guide>
        <p15:guide id="10" pos="1973">
          <p15:clr>
            <a:srgbClr val="F26B43"/>
          </p15:clr>
        </p15:guide>
        <p15:guide id="11" orient="horz" pos="4065" userDrawn="1">
          <p15:clr>
            <a:srgbClr val="F26B43"/>
          </p15:clr>
        </p15:guide>
        <p15:guide id="12" orient="horz" pos="3294" userDrawn="1">
          <p15:clr>
            <a:srgbClr val="F26B43"/>
          </p15:clr>
        </p15:guide>
        <p15:guide id="13" orient="horz" pos="1979" userDrawn="1">
          <p15:clr>
            <a:srgbClr val="F26B43"/>
          </p15:clr>
        </p15:guide>
        <p15:guide id="14" orient="horz" pos="981" userDrawn="1">
          <p15:clr>
            <a:srgbClr val="F26B43"/>
          </p15:clr>
        </p15:guide>
        <p15:guide id="15" userDrawn="1">
          <p15:clr>
            <a:srgbClr val="F26B43"/>
          </p15:clr>
        </p15:guide>
        <p15:guide id="16" pos="5760" userDrawn="1">
          <p15:clr>
            <a:srgbClr val="F26B43"/>
          </p15:clr>
        </p15:guide>
        <p15:guide id="17" orient="horz" userDrawn="1">
          <p15:clr>
            <a:srgbClr val="F26B43"/>
          </p15:clr>
        </p15:guide>
        <p15:guide id="18" orient="horz" pos="4320" userDrawn="1">
          <p15:clr>
            <a:srgbClr val="F26B43"/>
          </p15:clr>
        </p15:guide>
        <p15:guide id="19" orient="horz" pos="1026" userDrawn="1">
          <p15:clr>
            <a:srgbClr val="F26B43"/>
          </p15:clr>
        </p15:guide>
        <p15:guide id="20" orient="horz" pos="3838" userDrawn="1">
          <p15:clr>
            <a:srgbClr val="F26B43"/>
          </p15:clr>
        </p15:guide>
        <p15:guide id="21" orient="horz" pos="2387" userDrawn="1">
          <p15:clr>
            <a:srgbClr val="F26B43"/>
          </p15:clr>
        </p15:guide>
        <p15:guide id="22" orient="horz" pos="3748" userDrawn="1">
          <p15:clr>
            <a:srgbClr val="F26B43"/>
          </p15:clr>
        </p15:guide>
        <p15:guide id="23" orient="horz" pos="935"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
            <a:ext cx="9144000" cy="1097280"/>
          </a:xfrm>
          <a:prstGeom prst="rect">
            <a:avLst/>
          </a:prstGeom>
        </p:spPr>
      </p:pic>
      <p:pic>
        <p:nvPicPr>
          <p:cNvPr id="10" name="Picture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11" y="1484313"/>
            <a:ext cx="5966705" cy="5040312"/>
          </a:xfrm>
          <a:prstGeom prst="rect">
            <a:avLst/>
          </a:prstGeom>
        </p:spPr>
      </p:pic>
      <p:sp>
        <p:nvSpPr>
          <p:cNvPr id="8" name="Rectangle 7"/>
          <p:cNvSpPr/>
          <p:nvPr userDrawn="1"/>
        </p:nvSpPr>
        <p:spPr>
          <a:xfrm>
            <a:off x="0" y="1124967"/>
            <a:ext cx="9144000" cy="359817"/>
          </a:xfrm>
          <a:prstGeom prst="rect">
            <a:avLst/>
          </a:prstGeom>
          <a:solidFill>
            <a:srgbClr val="231F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2" name="Title Placeholder 1"/>
          <p:cNvSpPr>
            <a:spLocks noGrp="1"/>
          </p:cNvSpPr>
          <p:nvPr>
            <p:ph type="title"/>
          </p:nvPr>
        </p:nvSpPr>
        <p:spPr>
          <a:xfrm>
            <a:off x="250825" y="1052736"/>
            <a:ext cx="7273503" cy="504031"/>
          </a:xfrm>
          <a:prstGeom prst="rect">
            <a:avLst/>
          </a:prstGeom>
        </p:spPr>
        <p:txBody>
          <a:bodyPr vert="horz" lIns="0" tIns="0" rIns="0" bIns="0" rtlCol="0" anchor="ctr" anchorCtr="0">
            <a:noAutofit/>
          </a:bodyPr>
          <a:lstStyle/>
          <a:p>
            <a:r>
              <a:rPr lang="en-US" dirty="0" smtClean="0"/>
              <a:t>Click to edit Master title style</a:t>
            </a:r>
            <a:endParaRPr lang="en-ZA" dirty="0"/>
          </a:p>
        </p:txBody>
      </p:sp>
      <p:sp>
        <p:nvSpPr>
          <p:cNvPr id="3" name="Text Placeholder 2"/>
          <p:cNvSpPr>
            <a:spLocks noGrp="1"/>
          </p:cNvSpPr>
          <p:nvPr>
            <p:ph type="body" idx="1"/>
          </p:nvPr>
        </p:nvSpPr>
        <p:spPr>
          <a:xfrm>
            <a:off x="250825" y="1556792"/>
            <a:ext cx="8642349" cy="439248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7" name="Rectangle 6"/>
          <p:cNvSpPr/>
          <p:nvPr userDrawn="1"/>
        </p:nvSpPr>
        <p:spPr>
          <a:xfrm>
            <a:off x="8244408" y="6527784"/>
            <a:ext cx="432048" cy="216024"/>
          </a:xfrm>
          <a:prstGeom prst="rect">
            <a:avLst/>
          </a:prstGeom>
        </p:spPr>
        <p:txBody>
          <a:bodyPr vert="horz" lIns="0" tIns="0" rIns="0" bIns="0" rtlCol="0" anchor="ctr"/>
          <a:lstStyle/>
          <a:p>
            <a:pPr algn="r" defTabSz="914400"/>
            <a:fld id="{6ED65CF5-D76E-45E1-818D-9A8AC32524F3}" type="slidenum">
              <a:rPr lang="en-ZA" sz="1000" b="1" smtClean="0">
                <a:solidFill>
                  <a:srgbClr val="B26F2F"/>
                </a:solidFill>
              </a:rPr>
              <a:pPr algn="r" defTabSz="914400"/>
              <a:t>‹#›</a:t>
            </a:fld>
            <a:endParaRPr lang="en-ZA" sz="1000" b="1" dirty="0">
              <a:solidFill>
                <a:srgbClr val="B26F2F"/>
              </a:solidFill>
            </a:endParaRPr>
          </a:p>
        </p:txBody>
      </p:sp>
      <p:sp>
        <p:nvSpPr>
          <p:cNvPr id="5" name="Footer Placeholder 4"/>
          <p:cNvSpPr>
            <a:spLocks noGrp="1"/>
          </p:cNvSpPr>
          <p:nvPr>
            <p:ph type="ftr" sz="quarter" idx="3"/>
          </p:nvPr>
        </p:nvSpPr>
        <p:spPr>
          <a:xfrm>
            <a:off x="250825" y="6453336"/>
            <a:ext cx="6913463" cy="360188"/>
          </a:xfrm>
          <a:prstGeom prst="rect">
            <a:avLst/>
          </a:prstGeom>
        </p:spPr>
        <p:txBody>
          <a:bodyPr vert="horz" lIns="0" tIns="0" rIns="0" bIns="36000" rtlCol="0" anchor="b"/>
          <a:lstStyle>
            <a:lvl1pPr algn="l">
              <a:defRPr sz="1200" i="1">
                <a:solidFill>
                  <a:schemeClr val="accent5"/>
                </a:solidFill>
              </a:defRPr>
            </a:lvl1pPr>
          </a:lstStyle>
          <a:p>
            <a:pPr defTabSz="914400"/>
            <a:endParaRPr lang="en-ZA" dirty="0">
              <a:solidFill>
                <a:srgbClr val="542A0E"/>
              </a:solidFill>
            </a:endParaRPr>
          </a:p>
        </p:txBody>
      </p:sp>
      <p:sp>
        <p:nvSpPr>
          <p:cNvPr id="41" name="Freeform 40"/>
          <p:cNvSpPr/>
          <p:nvPr userDrawn="1"/>
        </p:nvSpPr>
        <p:spPr>
          <a:xfrm>
            <a:off x="0" y="6525344"/>
            <a:ext cx="8748464" cy="216172"/>
          </a:xfrm>
          <a:custGeom>
            <a:avLst/>
            <a:gdLst>
              <a:gd name="connsiteX0" fmla="*/ 7164436 w 8748464"/>
              <a:gd name="connsiteY0" fmla="*/ 0 h 936104"/>
              <a:gd name="connsiteX1" fmla="*/ 7380460 w 8748464"/>
              <a:gd name="connsiteY1" fmla="*/ 216024 h 936104"/>
              <a:gd name="connsiteX2" fmla="*/ 7380430 w 8748464"/>
              <a:gd name="connsiteY2" fmla="*/ 216172 h 936104"/>
              <a:gd name="connsiteX3" fmla="*/ 8748464 w 8748464"/>
              <a:gd name="connsiteY3" fmla="*/ 216172 h 936104"/>
              <a:gd name="connsiteX4" fmla="*/ 8748464 w 8748464"/>
              <a:gd name="connsiteY4" fmla="*/ 936104 h 936104"/>
              <a:gd name="connsiteX5" fmla="*/ 1584176 w 8748464"/>
              <a:gd name="connsiteY5" fmla="*/ 936104 h 936104"/>
              <a:gd name="connsiteX6" fmla="*/ 1584176 w 8748464"/>
              <a:gd name="connsiteY6" fmla="*/ 720080 h 936104"/>
              <a:gd name="connsiteX7" fmla="*/ 0 w 8748464"/>
              <a:gd name="connsiteY7" fmla="*/ 720080 h 936104"/>
              <a:gd name="connsiteX8" fmla="*/ 0 w 8748464"/>
              <a:gd name="connsiteY8" fmla="*/ 148 h 936104"/>
              <a:gd name="connsiteX9" fmla="*/ 7162968 w 8748464"/>
              <a:gd name="connsiteY9" fmla="*/ 148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10" fmla="*/ 91440 w 8748464"/>
              <a:gd name="connsiteY10" fmla="*/ 811520 h 936104"/>
              <a:gd name="connsiteX0" fmla="*/ 0 w 8748464"/>
              <a:gd name="connsiteY0" fmla="*/ 720080 h 936104"/>
              <a:gd name="connsiteX1" fmla="*/ 0 w 8748464"/>
              <a:gd name="connsiteY1" fmla="*/ 148 h 936104"/>
              <a:gd name="connsiteX2" fmla="*/ 7162968 w 8748464"/>
              <a:gd name="connsiteY2" fmla="*/ 148 h 936104"/>
              <a:gd name="connsiteX3" fmla="*/ 7164436 w 8748464"/>
              <a:gd name="connsiteY3" fmla="*/ 0 h 936104"/>
              <a:gd name="connsiteX4" fmla="*/ 7380460 w 8748464"/>
              <a:gd name="connsiteY4" fmla="*/ 216024 h 936104"/>
              <a:gd name="connsiteX5" fmla="*/ 7380430 w 8748464"/>
              <a:gd name="connsiteY5" fmla="*/ 216172 h 936104"/>
              <a:gd name="connsiteX6" fmla="*/ 8748464 w 8748464"/>
              <a:gd name="connsiteY6" fmla="*/ 216172 h 936104"/>
              <a:gd name="connsiteX7" fmla="*/ 8748464 w 8748464"/>
              <a:gd name="connsiteY7" fmla="*/ 936104 h 936104"/>
              <a:gd name="connsiteX8" fmla="*/ 1584176 w 8748464"/>
              <a:gd name="connsiteY8" fmla="*/ 936104 h 936104"/>
              <a:gd name="connsiteX9" fmla="*/ 1584176 w 8748464"/>
              <a:gd name="connsiteY9"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8" fmla="*/ 1584176 w 8748464"/>
              <a:gd name="connsiteY8" fmla="*/ 720080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8748464 w 8748464"/>
              <a:gd name="connsiteY6" fmla="*/ 936104 h 936104"/>
              <a:gd name="connsiteX7" fmla="*/ 1584176 w 8748464"/>
              <a:gd name="connsiteY7" fmla="*/ 936104 h 936104"/>
              <a:gd name="connsiteX0" fmla="*/ 0 w 8748464"/>
              <a:gd name="connsiteY0" fmla="*/ 148 h 936104"/>
              <a:gd name="connsiteX1" fmla="*/ 7162968 w 8748464"/>
              <a:gd name="connsiteY1" fmla="*/ 148 h 936104"/>
              <a:gd name="connsiteX2" fmla="*/ 7164436 w 8748464"/>
              <a:gd name="connsiteY2" fmla="*/ 0 h 936104"/>
              <a:gd name="connsiteX3" fmla="*/ 7380460 w 8748464"/>
              <a:gd name="connsiteY3" fmla="*/ 216024 h 936104"/>
              <a:gd name="connsiteX4" fmla="*/ 7380430 w 8748464"/>
              <a:gd name="connsiteY4" fmla="*/ 216172 h 936104"/>
              <a:gd name="connsiteX5" fmla="*/ 8748464 w 8748464"/>
              <a:gd name="connsiteY5" fmla="*/ 216172 h 936104"/>
              <a:gd name="connsiteX6" fmla="*/ 1584176 w 8748464"/>
              <a:gd name="connsiteY6" fmla="*/ 936104 h 936104"/>
              <a:gd name="connsiteX0" fmla="*/ 0 w 8748464"/>
              <a:gd name="connsiteY0" fmla="*/ 148 h 216172"/>
              <a:gd name="connsiteX1" fmla="*/ 7162968 w 8748464"/>
              <a:gd name="connsiteY1" fmla="*/ 148 h 216172"/>
              <a:gd name="connsiteX2" fmla="*/ 7164436 w 8748464"/>
              <a:gd name="connsiteY2" fmla="*/ 0 h 216172"/>
              <a:gd name="connsiteX3" fmla="*/ 7380460 w 8748464"/>
              <a:gd name="connsiteY3" fmla="*/ 216024 h 216172"/>
              <a:gd name="connsiteX4" fmla="*/ 7380430 w 8748464"/>
              <a:gd name="connsiteY4" fmla="*/ 216172 h 216172"/>
              <a:gd name="connsiteX5" fmla="*/ 8748464 w 8748464"/>
              <a:gd name="connsiteY5" fmla="*/ 216172 h 2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8464" h="216172">
                <a:moveTo>
                  <a:pt x="0" y="148"/>
                </a:moveTo>
                <a:lnTo>
                  <a:pt x="7162968" y="148"/>
                </a:lnTo>
                <a:lnTo>
                  <a:pt x="7164436" y="0"/>
                </a:lnTo>
                <a:cubicBezTo>
                  <a:pt x="7283743" y="0"/>
                  <a:pt x="7380460" y="96717"/>
                  <a:pt x="7380460" y="216024"/>
                </a:cubicBezTo>
                <a:cubicBezTo>
                  <a:pt x="7380450" y="216073"/>
                  <a:pt x="7380440" y="216123"/>
                  <a:pt x="7380430" y="216172"/>
                </a:cubicBezTo>
                <a:lnTo>
                  <a:pt x="8748464" y="216172"/>
                </a:lnTo>
              </a:path>
            </a:pathLst>
          </a:custGeom>
          <a:noFill/>
          <a:ln w="19050" cap="rnd">
            <a:solidFill>
              <a:schemeClr val="accent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
        <p:nvSpPr>
          <p:cNvPr id="4" name="Rectangle 3"/>
          <p:cNvSpPr/>
          <p:nvPr userDrawn="1"/>
        </p:nvSpPr>
        <p:spPr>
          <a:xfrm>
            <a:off x="0" y="1052736"/>
            <a:ext cx="9144000" cy="7280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lnSpc>
                <a:spcPct val="110000"/>
              </a:lnSpc>
              <a:spcBef>
                <a:spcPts val="100"/>
              </a:spcBef>
              <a:spcAft>
                <a:spcPts val="100"/>
              </a:spcAft>
            </a:pPr>
            <a:endParaRPr lang="en-ZA" sz="1400" dirty="0" smtClean="0">
              <a:solidFill>
                <a:srgbClr val="FFFFFF"/>
              </a:solidFill>
            </a:endParaRPr>
          </a:p>
        </p:txBody>
      </p:sp>
    </p:spTree>
    <p:extLst>
      <p:ext uri="{BB962C8B-B14F-4D97-AF65-F5344CB8AC3E}">
        <p14:creationId xmlns:p14="http://schemas.microsoft.com/office/powerpoint/2010/main" val="401189292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iming>
    <p:tnLst>
      <p:par>
        <p:cTn id="1" dur="indefinite" restart="never" nodeType="tmRoot"/>
      </p:par>
    </p:tnLst>
  </p:timing>
  <p:txStyles>
    <p:titleStyle>
      <a:lvl1pPr algn="l" defTabSz="914400" rtl="0" eaLnBrk="1" latinLnBrk="0" hangingPunct="1">
        <a:spcBef>
          <a:spcPct val="0"/>
        </a:spcBef>
        <a:buNone/>
        <a:defRPr sz="2400" b="0" kern="1200" cap="all" spc="0" baseline="0">
          <a:solidFill>
            <a:schemeClr val="bg1"/>
          </a:solidFill>
          <a:latin typeface="+mj-lt"/>
          <a:ea typeface="+mj-ea"/>
          <a:cs typeface="+mj-cs"/>
        </a:defRPr>
      </a:lvl1pPr>
    </p:titleStyle>
    <p:body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0">
          <p15:clr>
            <a:srgbClr val="F26B43"/>
          </p15:clr>
        </p15:guide>
        <p15:guide id="2" orient="horz" pos="618">
          <p15:clr>
            <a:srgbClr val="F26B43"/>
          </p15:clr>
        </p15:guide>
        <p15:guide id="3" pos="158">
          <p15:clr>
            <a:srgbClr val="F26B43"/>
          </p15:clr>
        </p15:guide>
        <p15:guide id="4" pos="5602">
          <p15:clr>
            <a:srgbClr val="F26B43"/>
          </p15:clr>
        </p15:guide>
        <p15:guide id="5" orient="horz" pos="709" userDrawn="1">
          <p15:clr>
            <a:srgbClr val="F26B43"/>
          </p15:clr>
        </p15:guide>
        <p15:guide id="6" orient="horz" pos="164">
          <p15:clr>
            <a:srgbClr val="F26B43"/>
          </p15:clr>
        </p15:guide>
        <p15:guide id="7" orient="horz" pos="4110" userDrawn="1">
          <p15:clr>
            <a:srgbClr val="F26B43"/>
          </p15:clr>
        </p15:guide>
        <p15:guide id="9" pos="3787">
          <p15:clr>
            <a:srgbClr val="F26B43"/>
          </p15:clr>
        </p15:guide>
        <p15:guide id="10" pos="1973">
          <p15:clr>
            <a:srgbClr val="F26B43"/>
          </p15:clr>
        </p15:guide>
        <p15:guide id="11" orient="horz" pos="4065" userDrawn="1">
          <p15:clr>
            <a:srgbClr val="F26B43"/>
          </p15:clr>
        </p15:guide>
        <p15:guide id="12" orient="horz" pos="3294" userDrawn="1">
          <p15:clr>
            <a:srgbClr val="F26B43"/>
          </p15:clr>
        </p15:guide>
        <p15:guide id="13" orient="horz" pos="1979" userDrawn="1">
          <p15:clr>
            <a:srgbClr val="F26B43"/>
          </p15:clr>
        </p15:guide>
        <p15:guide id="14" orient="horz" pos="981" userDrawn="1">
          <p15:clr>
            <a:srgbClr val="F26B43"/>
          </p15:clr>
        </p15:guide>
        <p15:guide id="15" userDrawn="1">
          <p15:clr>
            <a:srgbClr val="F26B43"/>
          </p15:clr>
        </p15:guide>
        <p15:guide id="16" pos="5760" userDrawn="1">
          <p15:clr>
            <a:srgbClr val="F26B43"/>
          </p15:clr>
        </p15:guide>
        <p15:guide id="17" orient="horz" userDrawn="1">
          <p15:clr>
            <a:srgbClr val="F26B43"/>
          </p15:clr>
        </p15:guide>
        <p15:guide id="18" orient="horz" pos="4320" userDrawn="1">
          <p15:clr>
            <a:srgbClr val="F26B43"/>
          </p15:clr>
        </p15:guide>
        <p15:guide id="19" orient="horz" pos="1026" userDrawn="1">
          <p15:clr>
            <a:srgbClr val="F26B43"/>
          </p15:clr>
        </p15:guide>
        <p15:guide id="20" orient="horz" pos="3838" userDrawn="1">
          <p15:clr>
            <a:srgbClr val="F26B43"/>
          </p15:clr>
        </p15:guide>
        <p15:guide id="21" orient="horz" pos="2387" userDrawn="1">
          <p15:clr>
            <a:srgbClr val="F26B43"/>
          </p15:clr>
        </p15:guide>
        <p15:guide id="22" orient="horz" pos="3748" userDrawn="1">
          <p15:clr>
            <a:srgbClr val="F26B43"/>
          </p15:clr>
        </p15:guide>
        <p15:guide id="23" orient="horz" pos="93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9.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chart" Target="../charts/chart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tags" Target="../tags/tag11.xml"/><Relationship Id="rId7" Type="http://schemas.openxmlformats.org/officeDocument/2006/relationships/slideLayout" Target="../slideLayouts/slideLayout5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chart" Target="../charts/chart10.xml"/><Relationship Id="rId4" Type="http://schemas.openxmlformats.org/officeDocument/2006/relationships/tags" Target="../tags/tag12.xml"/><Relationship Id="rId9"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9.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Word_Document10.doc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chart" Target="../charts/chart12.xml"/><Relationship Id="rId4" Type="http://schemas.openxmlformats.org/officeDocument/2006/relationships/chart" Target="../charts/char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59.xml"/><Relationship Id="rId1" Type="http://schemas.openxmlformats.org/officeDocument/2006/relationships/tags" Target="../tags/tag17.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59.xml"/><Relationship Id="rId1" Type="http://schemas.openxmlformats.org/officeDocument/2006/relationships/tags" Target="../tags/tag18.x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7.emf"/><Relationship Id="rId4"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59.xml"/><Relationship Id="rId1" Type="http://schemas.openxmlformats.org/officeDocument/2006/relationships/tags" Target="../tags/tag22.xml"/></Relationships>
</file>

<file path=ppt/slides/_rels/slide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59.xml"/><Relationship Id="rId1" Type="http://schemas.openxmlformats.org/officeDocument/2006/relationships/tags" Target="../tags/tag23.xml"/></Relationships>
</file>

<file path=ppt/slides/_rels/slide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59.xml"/><Relationship Id="rId1" Type="http://schemas.openxmlformats.org/officeDocument/2006/relationships/tags" Target="../tags/tag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4967" y="5516563"/>
            <a:ext cx="3203632" cy="360362"/>
          </a:xfrm>
        </p:spPr>
        <p:txBody>
          <a:bodyPr/>
          <a:lstStyle/>
          <a:p>
            <a:pPr algn="r"/>
            <a:r>
              <a:rPr lang="en-ZA" dirty="0" smtClean="0"/>
              <a:t>Corporate Presentation</a:t>
            </a:r>
            <a:endParaRPr lang="en-ZA" dirty="0"/>
          </a:p>
        </p:txBody>
      </p:sp>
      <p:sp>
        <p:nvSpPr>
          <p:cNvPr id="4" name="Subtitle 3"/>
          <p:cNvSpPr>
            <a:spLocks noGrp="1"/>
          </p:cNvSpPr>
          <p:nvPr>
            <p:ph type="subTitle" idx="1"/>
          </p:nvPr>
        </p:nvSpPr>
        <p:spPr>
          <a:xfrm>
            <a:off x="933451" y="5876925"/>
            <a:ext cx="2775147" cy="360387"/>
          </a:xfrm>
        </p:spPr>
        <p:txBody>
          <a:bodyPr/>
          <a:lstStyle/>
          <a:p>
            <a:pPr algn="r"/>
            <a:r>
              <a:rPr lang="en-ZA" dirty="0" smtClean="0"/>
              <a:t>March</a:t>
            </a:r>
            <a:endParaRPr lang="en-ZA" dirty="0"/>
          </a:p>
        </p:txBody>
      </p:sp>
      <p:cxnSp>
        <p:nvCxnSpPr>
          <p:cNvPr id="6" name="Straight Connector 5"/>
          <p:cNvCxnSpPr/>
          <p:nvPr/>
        </p:nvCxnSpPr>
        <p:spPr>
          <a:xfrm>
            <a:off x="3851920" y="5589240"/>
            <a:ext cx="0" cy="5760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06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Cash cost graph</a:t>
            </a:r>
            <a:endParaRPr lang="en-ZA" dirty="0">
              <a:latin typeface="+mn-lt"/>
            </a:endParaRPr>
          </a:p>
        </p:txBody>
      </p:sp>
      <p:graphicFrame>
        <p:nvGraphicFramePr>
          <p:cNvPr id="5" name="Chart 4"/>
          <p:cNvGraphicFramePr/>
          <p:nvPr>
            <p:extLst>
              <p:ext uri="{D42A27DB-BD31-4B8C-83A1-F6EECF244321}">
                <p14:modId xmlns:p14="http://schemas.microsoft.com/office/powerpoint/2010/main" val="613139630"/>
              </p:ext>
            </p:extLst>
          </p:nvPr>
        </p:nvGraphicFramePr>
        <p:xfrm>
          <a:off x="107504" y="1772815"/>
          <a:ext cx="8928992" cy="47518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041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5600" y="1052736"/>
            <a:ext cx="8893175" cy="504031"/>
          </a:xfrm>
        </p:spPr>
        <p:txBody>
          <a:bodyPr/>
          <a:lstStyle/>
          <a:p>
            <a:r>
              <a:rPr lang="en-ZA" dirty="0" smtClean="0">
                <a:latin typeface="+mn-lt"/>
              </a:rPr>
              <a:t>Financial summary: group results</a:t>
            </a:r>
            <a:endParaRPr lang="en-ZA" dirty="0">
              <a:latin typeface="+mn-lt"/>
            </a:endParaRPr>
          </a:p>
        </p:txBody>
      </p:sp>
      <p:sp>
        <p:nvSpPr>
          <p:cNvPr id="5" name="Content Placeholder 4"/>
          <p:cNvSpPr txBox="1">
            <a:spLocks/>
          </p:cNvSpPr>
          <p:nvPr/>
        </p:nvSpPr>
        <p:spPr>
          <a:xfrm>
            <a:off x="250825" y="1556792"/>
            <a:ext cx="8642349" cy="360040"/>
          </a:xfrm>
          <a:prstGeom prst="rect">
            <a:avLst/>
          </a:prstGeom>
          <a:noFill/>
        </p:spPr>
        <p:txBody>
          <a:bodyPr/>
          <a:lst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ZA" smtClean="0"/>
              <a:t>Costs as defined by World Gold Council (USD/</a:t>
            </a:r>
            <a:r>
              <a:rPr lang="en-ZA" cap="none" smtClean="0"/>
              <a:t>oz</a:t>
            </a:r>
            <a:r>
              <a:rPr lang="en-ZA" smtClean="0"/>
              <a:t>)</a:t>
            </a:r>
            <a:endParaRPr lang="en-ZA" dirty="0"/>
          </a:p>
        </p:txBody>
      </p:sp>
      <p:graphicFrame>
        <p:nvGraphicFramePr>
          <p:cNvPr id="7" name="Chart 6"/>
          <p:cNvGraphicFramePr/>
          <p:nvPr>
            <p:extLst>
              <p:ext uri="{D42A27DB-BD31-4B8C-83A1-F6EECF244321}">
                <p14:modId xmlns:p14="http://schemas.microsoft.com/office/powerpoint/2010/main" val="3021354105"/>
              </p:ext>
            </p:extLst>
          </p:nvPr>
        </p:nvGraphicFramePr>
        <p:xfrm>
          <a:off x="0" y="1769226"/>
          <a:ext cx="9144000" cy="4824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736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ATTRACTIVE DIVIDEND YIELD </a:t>
            </a:r>
            <a:endParaRPr lang="en-ZA" dirty="0">
              <a:latin typeface="+mn-lt"/>
            </a:endParaRPr>
          </a:p>
        </p:txBody>
      </p:sp>
      <p:sp>
        <p:nvSpPr>
          <p:cNvPr id="38" name="SPO_PHMAIN_14"/>
          <p:cNvSpPr txBox="1"/>
          <p:nvPr>
            <p:custDataLst>
              <p:tags r:id="rId1"/>
            </p:custDataLst>
          </p:nvPr>
        </p:nvSpPr>
        <p:spPr>
          <a:xfrm>
            <a:off x="2598411" y="1958975"/>
            <a:ext cx="6365631" cy="1890712"/>
          </a:xfrm>
          <a:prstGeom prst="rect">
            <a:avLst/>
          </a:prstGeom>
          <a:noFill/>
        </p:spPr>
        <p:txBody>
          <a:bodyPr vert="horz" wrap="square" lIns="0" tIns="45719" rIns="45719" bIns="45719" rtlCol="0" anchor="t" anchorCtr="0">
            <a:noAutofit/>
          </a:bodyPr>
          <a:lstStyle/>
          <a:p>
            <a:pPr marL="190500" lvl="1" indent="-190500">
              <a:spcBef>
                <a:spcPct val="20000"/>
              </a:spcBef>
              <a:spcAft>
                <a:spcPct val="20000"/>
              </a:spcAft>
              <a:buClr>
                <a:srgbClr val="C0504D"/>
              </a:buClr>
              <a:buSzPct val="100000"/>
              <a:buFont typeface="Wingdings"/>
              <a:buChar char="§"/>
            </a:pPr>
            <a:endParaRPr lang="en-GB" sz="900" dirty="0">
              <a:solidFill>
                <a:srgbClr val="5D5D60"/>
              </a:solidFill>
              <a:latin typeface="Arial"/>
            </a:endParaRPr>
          </a:p>
        </p:txBody>
      </p:sp>
      <p:sp>
        <p:nvSpPr>
          <p:cNvPr id="41" name="Rectangle 138"/>
          <p:cNvSpPr>
            <a:spLocks noChangeArrowheads="1"/>
          </p:cNvSpPr>
          <p:nvPr>
            <p:custDataLst>
              <p:tags r:id="rId2"/>
            </p:custDataLst>
          </p:nvPr>
        </p:nvSpPr>
        <p:spPr bwMode="auto">
          <a:xfrm>
            <a:off x="228600" y="6399100"/>
            <a:ext cx="6211766" cy="96950"/>
          </a:xfrm>
          <a:prstGeom prst="rect">
            <a:avLst/>
          </a:prstGeom>
          <a:noFill/>
          <a:ln w="19050" algn="ctr">
            <a:noFill/>
            <a:miter lim="800000"/>
            <a:headEnd/>
            <a:tailEnd/>
          </a:ln>
        </p:spPr>
        <p:txBody>
          <a:bodyPr lIns="0" tIns="0" rIns="0" bIns="0" anchor="b">
            <a:spAutoFit/>
          </a:bodyPr>
          <a:lstStyle/>
          <a:p>
            <a:pPr eaLnBrk="0" hangingPunct="0">
              <a:lnSpc>
                <a:spcPct val="90000"/>
              </a:lnSpc>
            </a:pPr>
            <a:r>
              <a:rPr lang="en-GB" sz="700" dirty="0">
                <a:solidFill>
                  <a:prstClr val="black"/>
                </a:solidFill>
                <a:latin typeface="Calibri"/>
                <a:ea typeface="Gulim" pitchFamily="34" charset="-127"/>
              </a:rPr>
              <a:t>Source: </a:t>
            </a:r>
            <a:r>
              <a:rPr lang="en-GB" sz="700" dirty="0" err="1" smtClean="0">
                <a:solidFill>
                  <a:prstClr val="black"/>
                </a:solidFill>
                <a:latin typeface="Calibri"/>
                <a:ea typeface="Gulim" pitchFamily="34" charset="-127"/>
              </a:rPr>
              <a:t>FactSet</a:t>
            </a:r>
            <a:r>
              <a:rPr lang="en-GB" sz="700" dirty="0" smtClean="0">
                <a:solidFill>
                  <a:prstClr val="black"/>
                </a:solidFill>
                <a:latin typeface="Calibri"/>
                <a:ea typeface="Gulim" pitchFamily="34" charset="-127"/>
              </a:rPr>
              <a:t>, Bloomberg (data as at 20 March 2015)</a:t>
            </a:r>
          </a:p>
        </p:txBody>
      </p:sp>
      <p:sp>
        <p:nvSpPr>
          <p:cNvPr id="42" name="Rectangle 41"/>
          <p:cNvSpPr/>
          <p:nvPr/>
        </p:nvSpPr>
        <p:spPr>
          <a:xfrm>
            <a:off x="1529496" y="2963767"/>
            <a:ext cx="814436" cy="3101958"/>
          </a:xfrm>
          <a:prstGeom prst="rect">
            <a:avLst/>
          </a:prstGeom>
          <a:noFill/>
          <a:ln w="9525" cap="flat" cmpd="sng" algn="ctr">
            <a:solidFill>
              <a:srgbClr val="C00000"/>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aphicFrame>
        <p:nvGraphicFramePr>
          <p:cNvPr id="4" name="Chart 3"/>
          <p:cNvGraphicFramePr/>
          <p:nvPr>
            <p:extLst>
              <p:ext uri="{D42A27DB-BD31-4B8C-83A1-F6EECF244321}">
                <p14:modId xmlns:p14="http://schemas.microsoft.com/office/powerpoint/2010/main" val="2739889331"/>
              </p:ext>
            </p:extLst>
          </p:nvPr>
        </p:nvGraphicFramePr>
        <p:xfrm>
          <a:off x="625035" y="1687577"/>
          <a:ext cx="7861740" cy="41893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876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MAJOR CAPITAL PROJECTS - ANALYSIS</a:t>
            </a:r>
            <a:endParaRPr lang="en-ZA" dirty="0"/>
          </a:p>
        </p:txBody>
      </p:sp>
      <p:sp>
        <p:nvSpPr>
          <p:cNvPr id="5" name="Content Placeholder 4"/>
          <p:cNvSpPr>
            <a:spLocks noGrp="1"/>
          </p:cNvSpPr>
          <p:nvPr>
            <p:ph idx="1"/>
          </p:nvPr>
        </p:nvSpPr>
        <p:spPr>
          <a:xfrm>
            <a:off x="250826" y="1556792"/>
            <a:ext cx="8569646" cy="4752528"/>
          </a:xfrm>
          <a:ln>
            <a:noFill/>
          </a:ln>
        </p:spPr>
        <p:txBody>
          <a:bodyPr/>
          <a:lstStyle/>
          <a:p>
            <a:endParaRPr lang="en-GB" sz="800" dirty="0"/>
          </a:p>
          <a:p>
            <a:r>
              <a:rPr lang="en-GB" sz="2000" dirty="0" smtClean="0"/>
              <a:t>  </a:t>
            </a:r>
          </a:p>
          <a:p>
            <a:pPr marL="531812" lvl="2" indent="0">
              <a:buNone/>
            </a:pPr>
            <a:endParaRPr lang="en-GB" sz="1400" dirty="0" smtClean="0"/>
          </a:p>
          <a:p>
            <a:pPr marL="531812" lvl="2" indent="0">
              <a:buNone/>
            </a:pPr>
            <a:endParaRPr lang="en-GB" sz="1400" dirty="0"/>
          </a:p>
          <a:p>
            <a:pPr marL="531812" lvl="2" indent="0">
              <a:buNone/>
            </a:pPr>
            <a:endParaRPr lang="en-GB" sz="1400" dirty="0" smtClean="0"/>
          </a:p>
          <a:p>
            <a:pPr marL="531812" lvl="2" indent="0">
              <a:buNone/>
            </a:pPr>
            <a:endParaRPr lang="en-GB" sz="1400" dirty="0"/>
          </a:p>
          <a:p>
            <a:pPr marL="531812" lvl="2" indent="0">
              <a:buNone/>
            </a:pPr>
            <a:endParaRPr lang="en-GB" sz="1400" dirty="0" smtClean="0"/>
          </a:p>
          <a:p>
            <a:pPr marL="531812" lvl="2" indent="0">
              <a:buNone/>
            </a:pPr>
            <a:endParaRPr lang="en-GB" sz="1400" dirty="0"/>
          </a:p>
          <a:p>
            <a:pPr marL="531812" lvl="2" indent="0">
              <a:buNone/>
            </a:pPr>
            <a:endParaRPr lang="en-GB" sz="1400" dirty="0" smtClean="0"/>
          </a:p>
          <a:p>
            <a:pPr marL="531812" lvl="2" indent="0">
              <a:buNone/>
            </a:pPr>
            <a:endParaRPr lang="en-GB" sz="1400" dirty="0" smtClean="0"/>
          </a:p>
          <a:p>
            <a:pPr marL="531812" lvl="2" indent="0">
              <a:buNone/>
            </a:pPr>
            <a:r>
              <a:rPr lang="en-GB" sz="1000" i="1" dirty="0" smtClean="0"/>
              <a:t>* Processed ZAR125 million impairment for Phoenix during FY2013</a:t>
            </a:r>
          </a:p>
          <a:p>
            <a:pPr lvl="1">
              <a:buFont typeface="Wingdings" panose="05000000000000000000" pitchFamily="2" charset="2"/>
              <a:buChar char="v"/>
            </a:pPr>
            <a:endParaRPr lang="en-GB" sz="1400" dirty="0" smtClean="0"/>
          </a:p>
          <a:p>
            <a:pPr lvl="1"/>
            <a:endParaRPr lang="en-GB" sz="2000" dirty="0" smtClean="0"/>
          </a:p>
          <a:p>
            <a:pPr lvl="1"/>
            <a:endParaRPr lang="en-GB" sz="2000" dirty="0"/>
          </a:p>
        </p:txBody>
      </p:sp>
      <p:graphicFrame>
        <p:nvGraphicFramePr>
          <p:cNvPr id="2" name="Table 1"/>
          <p:cNvGraphicFramePr>
            <a:graphicFrameLocks noGrp="1"/>
          </p:cNvGraphicFramePr>
          <p:nvPr>
            <p:extLst>
              <p:ext uri="{D42A27DB-BD31-4B8C-83A1-F6EECF244321}">
                <p14:modId xmlns:p14="http://schemas.microsoft.com/office/powerpoint/2010/main" val="3362393544"/>
              </p:ext>
            </p:extLst>
          </p:nvPr>
        </p:nvGraphicFramePr>
        <p:xfrm>
          <a:off x="539552" y="2708920"/>
          <a:ext cx="8064898" cy="1747520"/>
        </p:xfrm>
        <a:graphic>
          <a:graphicData uri="http://schemas.openxmlformats.org/drawingml/2006/table">
            <a:tbl>
              <a:tblPr firstRow="1" bandRow="1">
                <a:tableStyleId>{5C22544A-7EE6-4342-B048-85BDC9FD1C3A}</a:tableStyleId>
              </a:tblPr>
              <a:tblGrid>
                <a:gridCol w="1800200"/>
                <a:gridCol w="2232248"/>
                <a:gridCol w="4032450"/>
              </a:tblGrid>
              <a:tr h="283057">
                <a:tc>
                  <a:txBody>
                    <a:bodyPr/>
                    <a:lstStyle/>
                    <a:p>
                      <a:r>
                        <a:rPr lang="en-ZA" dirty="0" smtClean="0"/>
                        <a:t>Project</a:t>
                      </a:r>
                      <a:endParaRPr lang="en-ZA" dirty="0"/>
                    </a:p>
                  </a:txBody>
                  <a:tcPr/>
                </a:tc>
                <a:tc>
                  <a:txBody>
                    <a:bodyPr/>
                    <a:lstStyle/>
                    <a:p>
                      <a:r>
                        <a:rPr lang="en-ZA" dirty="0" smtClean="0"/>
                        <a:t>Investment</a:t>
                      </a:r>
                      <a:r>
                        <a:rPr lang="en-ZA" baseline="0" dirty="0" smtClean="0"/>
                        <a:t> Capital</a:t>
                      </a:r>
                      <a:endParaRPr lang="en-ZA" dirty="0"/>
                    </a:p>
                  </a:txBody>
                  <a:tcPr/>
                </a:tc>
                <a:tc>
                  <a:txBody>
                    <a:bodyPr/>
                    <a:lstStyle/>
                    <a:p>
                      <a:r>
                        <a:rPr lang="en-ZA" baseline="0" dirty="0" smtClean="0"/>
                        <a:t>Payback / Result</a:t>
                      </a:r>
                      <a:endParaRPr lang="en-ZA" dirty="0"/>
                    </a:p>
                  </a:txBody>
                  <a:tcPr/>
                </a:tc>
              </a:tr>
              <a:tr h="370840">
                <a:tc>
                  <a:txBody>
                    <a:bodyPr/>
                    <a:lstStyle/>
                    <a:p>
                      <a:r>
                        <a:rPr lang="en-ZA" dirty="0" smtClean="0"/>
                        <a:t>Phoenix CTRP</a:t>
                      </a:r>
                      <a:endParaRPr lang="en-ZA" dirty="0"/>
                    </a:p>
                  </a:txBody>
                  <a:tcPr/>
                </a:tc>
                <a:tc>
                  <a:txBody>
                    <a:bodyPr/>
                    <a:lstStyle/>
                    <a:p>
                      <a:r>
                        <a:rPr lang="en-ZA" dirty="0" smtClean="0"/>
                        <a:t>ZAR308.9 million*</a:t>
                      </a:r>
                      <a:endParaRPr lang="en-ZA" dirty="0"/>
                    </a:p>
                  </a:txBody>
                  <a:tcPr/>
                </a:tc>
                <a:tc>
                  <a:txBody>
                    <a:bodyPr/>
                    <a:lstStyle/>
                    <a:p>
                      <a:r>
                        <a:rPr lang="en-ZA" dirty="0" smtClean="0"/>
                        <a:t>Challenges</a:t>
                      </a:r>
                      <a:r>
                        <a:rPr lang="en-ZA" baseline="0" dirty="0" smtClean="0"/>
                        <a:t> initially, now generating positive cash flows</a:t>
                      </a:r>
                      <a:endParaRPr lang="en-ZA" dirty="0"/>
                    </a:p>
                  </a:txBody>
                  <a:tcPr/>
                </a:tc>
              </a:tr>
              <a:tr h="370840">
                <a:tc>
                  <a:txBody>
                    <a:bodyPr/>
                    <a:lstStyle/>
                    <a:p>
                      <a:r>
                        <a:rPr lang="en-ZA" dirty="0" smtClean="0"/>
                        <a:t>BTRP</a:t>
                      </a:r>
                      <a:endParaRPr lang="en-ZA" dirty="0"/>
                    </a:p>
                  </a:txBody>
                  <a:tcPr/>
                </a:tc>
                <a:tc>
                  <a:txBody>
                    <a:bodyPr/>
                    <a:lstStyle/>
                    <a:p>
                      <a:r>
                        <a:rPr lang="en-ZA" dirty="0" smtClean="0"/>
                        <a:t>ZAR325.7 million</a:t>
                      </a:r>
                      <a:endParaRPr lang="en-ZA" dirty="0"/>
                    </a:p>
                  </a:txBody>
                  <a:tcPr/>
                </a:tc>
                <a:tc>
                  <a:txBody>
                    <a:bodyPr/>
                    <a:lstStyle/>
                    <a:p>
                      <a:r>
                        <a:rPr lang="en-ZA" dirty="0" smtClean="0">
                          <a:solidFill>
                            <a:schemeClr val="tx1"/>
                          </a:solidFill>
                        </a:rPr>
                        <a:t>Forecasting</a:t>
                      </a:r>
                      <a:r>
                        <a:rPr lang="en-ZA" baseline="0" dirty="0" smtClean="0">
                          <a:solidFill>
                            <a:schemeClr val="tx1"/>
                          </a:solidFill>
                        </a:rPr>
                        <a:t> between 18-24 months</a:t>
                      </a:r>
                      <a:endParaRPr lang="en-ZA" dirty="0">
                        <a:solidFill>
                          <a:schemeClr val="tx1"/>
                        </a:solidFill>
                      </a:endParaRPr>
                    </a:p>
                  </a:txBody>
                  <a:tcPr/>
                </a:tc>
              </a:tr>
              <a:tr h="370840">
                <a:tc>
                  <a:txBody>
                    <a:bodyPr/>
                    <a:lstStyle/>
                    <a:p>
                      <a:r>
                        <a:rPr lang="en-ZA" dirty="0" smtClean="0"/>
                        <a:t>ETRP</a:t>
                      </a:r>
                      <a:endParaRPr lang="en-ZA" dirty="0"/>
                    </a:p>
                  </a:txBody>
                  <a:tcPr/>
                </a:tc>
                <a:tc>
                  <a:txBody>
                    <a:bodyPr/>
                    <a:lstStyle/>
                    <a:p>
                      <a:r>
                        <a:rPr lang="en-ZA" dirty="0" smtClean="0"/>
                        <a:t>ZAR200 million</a:t>
                      </a:r>
                      <a:endParaRPr lang="en-ZA" dirty="0"/>
                    </a:p>
                  </a:txBody>
                  <a:tcPr/>
                </a:tc>
                <a:tc>
                  <a:txBody>
                    <a:bodyPr/>
                    <a:lstStyle/>
                    <a:p>
                      <a:r>
                        <a:rPr lang="en-ZA" dirty="0" smtClean="0"/>
                        <a:t>Forecasting 4 years Payback</a:t>
                      </a:r>
                      <a:endParaRPr lang="en-ZA" dirty="0"/>
                    </a:p>
                  </a:txBody>
                  <a:tcPr/>
                </a:tc>
              </a:tr>
            </a:tbl>
          </a:graphicData>
        </a:graphic>
      </p:graphicFrame>
    </p:spTree>
    <p:extLst>
      <p:ext uri="{BB962C8B-B14F-4D97-AF65-F5344CB8AC3E}">
        <p14:creationId xmlns:p14="http://schemas.microsoft.com/office/powerpoint/2010/main" val="213380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Operating assets</a:t>
            </a:r>
            <a:endParaRPr lang="en-ZA" dirty="0"/>
          </a:p>
        </p:txBody>
      </p:sp>
    </p:spTree>
    <p:extLst>
      <p:ext uri="{BB962C8B-B14F-4D97-AF65-F5344CB8AC3E}">
        <p14:creationId xmlns:p14="http://schemas.microsoft.com/office/powerpoint/2010/main" val="101903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Overview of operating assets</a:t>
            </a:r>
            <a:endParaRPr lang="en-ZA" dirty="0">
              <a:latin typeface="+mn-lt"/>
            </a:endParaRPr>
          </a:p>
        </p:txBody>
      </p:sp>
      <p:grpSp>
        <p:nvGrpSpPr>
          <p:cNvPr id="18" name="Group 26"/>
          <p:cNvGrpSpPr>
            <a:grpSpLocks noChangeAspect="1"/>
          </p:cNvGrpSpPr>
          <p:nvPr/>
        </p:nvGrpSpPr>
        <p:grpSpPr>
          <a:xfrm>
            <a:off x="966575" y="1499550"/>
            <a:ext cx="6504473" cy="4978191"/>
            <a:chOff x="1047563" y="1201941"/>
            <a:chExt cx="6600825" cy="4762500"/>
          </a:xfrm>
        </p:grpSpPr>
        <p:grpSp>
          <p:nvGrpSpPr>
            <p:cNvPr id="19" name="Group 25"/>
            <p:cNvGrpSpPr/>
            <p:nvPr/>
          </p:nvGrpSpPr>
          <p:grpSpPr>
            <a:xfrm>
              <a:off x="1047563" y="1201941"/>
              <a:ext cx="6600825" cy="4762500"/>
              <a:chOff x="742763" y="1220788"/>
              <a:chExt cx="6600825" cy="4762500"/>
            </a:xfrm>
          </p:grpSpPr>
          <p:pic>
            <p:nvPicPr>
              <p:cNvPr id="22" name="Picture 4"/>
              <p:cNvPicPr>
                <a:picLocks noChangeAspect="1" noChangeArrowheads="1"/>
              </p:cNvPicPr>
              <p:nvPr/>
            </p:nvPicPr>
            <p:blipFill>
              <a:blip r:embed="rId3" cstate="print"/>
              <a:srcRect/>
              <a:stretch>
                <a:fillRect/>
              </a:stretch>
            </p:blipFill>
            <p:spPr bwMode="auto">
              <a:xfrm>
                <a:off x="742763" y="1220788"/>
                <a:ext cx="6600825" cy="4762500"/>
              </a:xfrm>
              <a:prstGeom prst="rect">
                <a:avLst/>
              </a:prstGeom>
              <a:solidFill>
                <a:srgbClr val="CC0000"/>
              </a:solidFill>
              <a:ln w="9525">
                <a:noFill/>
                <a:miter lim="800000"/>
                <a:headEnd/>
                <a:tailEnd/>
              </a:ln>
            </p:spPr>
          </p:pic>
          <p:sp>
            <p:nvSpPr>
              <p:cNvPr id="23" name="Oval 22"/>
              <p:cNvSpPr/>
              <p:nvPr/>
            </p:nvSpPr>
            <p:spPr>
              <a:xfrm>
                <a:off x="6289948" y="3513163"/>
                <a:ext cx="137160" cy="137160"/>
              </a:xfrm>
              <a:prstGeom prst="ellipse">
                <a:avLst/>
              </a:prstGeom>
              <a:solidFill>
                <a:srgbClr val="CC0000"/>
              </a:solidFill>
              <a:ln w="63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smtClean="0">
                    <a:ln>
                      <a:noFill/>
                    </a:ln>
                    <a:solidFill>
                      <a:prstClr val="white"/>
                    </a:solidFill>
                    <a:effectLst/>
                    <a:uLnTx/>
                    <a:uFillTx/>
                    <a:latin typeface="Calibri"/>
                    <a:ea typeface="+mn-ea"/>
                    <a:cs typeface="+mn-cs"/>
                  </a:rPr>
                  <a:t>1</a:t>
                </a:r>
              </a:p>
            </p:txBody>
          </p:sp>
          <p:sp>
            <p:nvSpPr>
              <p:cNvPr id="24" name="Oval 23"/>
              <p:cNvSpPr/>
              <p:nvPr/>
            </p:nvSpPr>
            <p:spPr>
              <a:xfrm>
                <a:off x="5299340" y="3970770"/>
                <a:ext cx="137160" cy="137160"/>
              </a:xfrm>
              <a:prstGeom prst="ellipse">
                <a:avLst/>
              </a:prstGeom>
              <a:solidFill>
                <a:srgbClr val="CC0000"/>
              </a:solidFill>
              <a:ln w="63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smtClean="0">
                    <a:ln>
                      <a:noFill/>
                    </a:ln>
                    <a:solidFill>
                      <a:prstClr val="white"/>
                    </a:solidFill>
                    <a:effectLst/>
                    <a:uLnTx/>
                    <a:uFillTx/>
                    <a:latin typeface="Calibri"/>
                    <a:ea typeface="+mn-ea"/>
                    <a:cs typeface="+mn-cs"/>
                  </a:rPr>
                  <a:t>2</a:t>
                </a:r>
                <a:endParaRPr kumimoji="0" lang="en-GB" sz="9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5" name="Oval 24"/>
              <p:cNvSpPr/>
              <p:nvPr/>
            </p:nvSpPr>
            <p:spPr>
              <a:xfrm>
                <a:off x="4248013" y="3641090"/>
                <a:ext cx="137160" cy="137160"/>
              </a:xfrm>
              <a:prstGeom prst="ellipse">
                <a:avLst/>
              </a:prstGeom>
              <a:solidFill>
                <a:srgbClr val="CC0000"/>
              </a:solidFill>
              <a:ln w="63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smtClean="0">
                    <a:ln>
                      <a:noFill/>
                    </a:ln>
                    <a:solidFill>
                      <a:prstClr val="white"/>
                    </a:solidFill>
                    <a:effectLst/>
                    <a:uLnTx/>
                    <a:uFillTx/>
                    <a:latin typeface="Calibri"/>
                    <a:ea typeface="+mn-ea"/>
                    <a:cs typeface="+mn-cs"/>
                  </a:rPr>
                  <a:t>3</a:t>
                </a:r>
              </a:p>
            </p:txBody>
          </p:sp>
        </p:grpSp>
        <p:sp>
          <p:nvSpPr>
            <p:cNvPr id="20" name="Rectangle 19"/>
            <p:cNvSpPr/>
            <p:nvPr/>
          </p:nvSpPr>
          <p:spPr>
            <a:xfrm>
              <a:off x="6610350" y="1971675"/>
              <a:ext cx="866775" cy="257175"/>
            </a:xfrm>
            <a:prstGeom prst="rect">
              <a:avLst/>
            </a:prstGeom>
            <a:solidFill>
              <a:sysClr val="window" lastClr="FFFFFF"/>
            </a:solidFill>
            <a:ln w="63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 name="Rectangle 20"/>
            <p:cNvSpPr/>
            <p:nvPr/>
          </p:nvSpPr>
          <p:spPr>
            <a:xfrm>
              <a:off x="6705601" y="3943351"/>
              <a:ext cx="495300" cy="228600"/>
            </a:xfrm>
            <a:prstGeom prst="rect">
              <a:avLst/>
            </a:prstGeom>
            <a:solidFill>
              <a:sysClr val="window" lastClr="FFFFFF"/>
            </a:solidFill>
            <a:ln w="63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26" name="SPO_STRAPLINE_4"/>
          <p:cNvSpPr txBox="1"/>
          <p:nvPr>
            <p:custDataLst>
              <p:tags r:id="rId1"/>
            </p:custDataLst>
          </p:nvPr>
        </p:nvSpPr>
        <p:spPr>
          <a:xfrm>
            <a:off x="228600" y="6397986"/>
            <a:ext cx="7073685" cy="430887"/>
          </a:xfrm>
          <a:prstGeom prst="rect">
            <a:avLst/>
          </a:prstGeom>
          <a:noFill/>
        </p:spPr>
        <p:txBody>
          <a:bodyPr vert="horz" wrap="square" lIns="0" tIns="0" rIns="0" bIns="0" rtlCol="0" anchor="t" anchorCtr="0">
            <a:spAutoFit/>
          </a:bodyPr>
          <a:lstStyle/>
          <a:p>
            <a:r>
              <a:rPr lang="en-GB" sz="700" dirty="0" smtClean="0">
                <a:solidFill>
                  <a:prstClr val="black"/>
                </a:solidFill>
                <a:latin typeface="Calibri"/>
              </a:rPr>
              <a:t>Source: Company website and filings</a:t>
            </a:r>
          </a:p>
          <a:p>
            <a:r>
              <a:rPr lang="en-GB" sz="700" dirty="0" smtClean="0">
                <a:solidFill>
                  <a:prstClr val="black"/>
                </a:solidFill>
                <a:latin typeface="Calibri"/>
              </a:rPr>
              <a:t>Notes:</a:t>
            </a:r>
          </a:p>
          <a:p>
            <a:pPr marL="228600" indent="-228600">
              <a:buFontTx/>
              <a:buAutoNum type="arabicParenBoth"/>
            </a:pPr>
            <a:r>
              <a:rPr lang="en-GB" sz="700" dirty="0" smtClean="0">
                <a:solidFill>
                  <a:prstClr val="black"/>
                </a:solidFill>
                <a:latin typeface="Calibri"/>
              </a:rPr>
              <a:t>Excluding: c.2 million oz of Au in surface resources and 423 </a:t>
            </a:r>
            <a:r>
              <a:rPr lang="en-GB" sz="700" dirty="0" err="1" smtClean="0">
                <a:solidFill>
                  <a:prstClr val="black"/>
                </a:solidFill>
                <a:latin typeface="Calibri"/>
              </a:rPr>
              <a:t>koz</a:t>
            </a:r>
            <a:r>
              <a:rPr lang="en-GB" sz="700" dirty="0" smtClean="0">
                <a:solidFill>
                  <a:prstClr val="black"/>
                </a:solidFill>
                <a:latin typeface="Calibri"/>
              </a:rPr>
              <a:t> of surface reserves from Evander; 79koz in surface, outside area and slime dump resources and 136koz in surface and slime dump reserves from </a:t>
            </a:r>
            <a:r>
              <a:rPr lang="en-GB" sz="700" dirty="0" err="1" smtClean="0">
                <a:solidFill>
                  <a:prstClr val="black"/>
                </a:solidFill>
                <a:latin typeface="Calibri"/>
              </a:rPr>
              <a:t>Barbeton</a:t>
            </a:r>
            <a:r>
              <a:rPr lang="en-GB" sz="700" dirty="0" smtClean="0">
                <a:solidFill>
                  <a:prstClr val="black"/>
                </a:solidFill>
                <a:latin typeface="Calibri"/>
              </a:rPr>
              <a:t>; and 686koz of PGM-4E resource and 62koz of PGM-4E reserves from Phoenix Platinum</a:t>
            </a:r>
          </a:p>
        </p:txBody>
      </p:sp>
      <p:sp>
        <p:nvSpPr>
          <p:cNvPr id="27" name="TextBox 26"/>
          <p:cNvSpPr txBox="1"/>
          <p:nvPr/>
        </p:nvSpPr>
        <p:spPr>
          <a:xfrm>
            <a:off x="475459" y="4953073"/>
            <a:ext cx="2030822" cy="1328023"/>
          </a:xfrm>
          <a:prstGeom prst="roundRect">
            <a:avLst/>
          </a:prstGeom>
          <a:solidFill>
            <a:schemeClr val="bg2">
              <a:alpha val="80000"/>
            </a:schemeClr>
          </a:solidFill>
        </p:spPr>
        <p:txBody>
          <a:bodyPr wrap="square" lIns="91440" rtlCol="0">
            <a:spAutoFit/>
          </a:bodyPr>
          <a:lstStyle/>
          <a:p>
            <a:r>
              <a:rPr lang="en-GB" sz="1200" dirty="0" smtClean="0">
                <a:solidFill>
                  <a:srgbClr val="005C87"/>
                </a:solidFill>
                <a:latin typeface="+mj-lt"/>
                <a:sym typeface="Wingdings"/>
              </a:rPr>
              <a:t>Phoenix is a tailings retreatment plant designed to extract 12,000oz of platinum group metals per annum from chrome tailings</a:t>
            </a:r>
            <a:endParaRPr lang="en-GB" sz="1200" dirty="0">
              <a:solidFill>
                <a:srgbClr val="005C87"/>
              </a:solidFill>
              <a:latin typeface="+mj-lt"/>
            </a:endParaRPr>
          </a:p>
        </p:txBody>
      </p:sp>
      <p:sp>
        <p:nvSpPr>
          <p:cNvPr id="28" name="Oval 27"/>
          <p:cNvSpPr/>
          <p:nvPr/>
        </p:nvSpPr>
        <p:spPr>
          <a:xfrm>
            <a:off x="348921" y="4819501"/>
            <a:ext cx="265876" cy="282034"/>
          </a:xfrm>
          <a:prstGeom prst="ellipse">
            <a:avLst/>
          </a:prstGeom>
          <a:solidFill>
            <a:srgbClr val="FFC000"/>
          </a:solidFill>
          <a:ln w="63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prstClr val="white"/>
                </a:solidFill>
                <a:effectLst/>
                <a:uLnTx/>
                <a:uFillTx/>
                <a:latin typeface="Calibri"/>
                <a:ea typeface="+mn-ea"/>
                <a:cs typeface="+mn-cs"/>
              </a:rPr>
              <a:t>3</a:t>
            </a:r>
          </a:p>
        </p:txBody>
      </p:sp>
      <p:sp>
        <p:nvSpPr>
          <p:cNvPr id="29" name="TextBox 28"/>
          <p:cNvSpPr txBox="1"/>
          <p:nvPr/>
        </p:nvSpPr>
        <p:spPr>
          <a:xfrm>
            <a:off x="6957082" y="4039117"/>
            <a:ext cx="1909106" cy="2308503"/>
          </a:xfrm>
          <a:prstGeom prst="roundRect">
            <a:avLst/>
          </a:prstGeom>
          <a:solidFill>
            <a:schemeClr val="bg2">
              <a:alpha val="80000"/>
            </a:schemeClr>
          </a:solidFill>
        </p:spPr>
        <p:txBody>
          <a:bodyPr wrap="square" rtlCol="0">
            <a:spAutoFit/>
          </a:bodyPr>
          <a:lstStyle/>
          <a:p>
            <a:r>
              <a:rPr lang="en-GB" sz="1200" dirty="0" smtClean="0">
                <a:solidFill>
                  <a:srgbClr val="0072AA"/>
                </a:solidFill>
                <a:latin typeface="Calibri"/>
                <a:sym typeface="Wingdings"/>
              </a:rPr>
              <a:t>The acquisition of </a:t>
            </a:r>
            <a:r>
              <a:rPr lang="en-GB" sz="1200" dirty="0" smtClean="0">
                <a:solidFill>
                  <a:srgbClr val="0072AA"/>
                </a:solidFill>
                <a:sym typeface="Wingdings"/>
              </a:rPr>
              <a:t>Evander in 2013 was transformational for PAR as it paves the way for the company to become a mid-tier gold producer with a strong, long term project pipeline. Evander is producing c.95,000oz per annum</a:t>
            </a:r>
            <a:endParaRPr lang="en-GB" sz="1200" dirty="0">
              <a:solidFill>
                <a:srgbClr val="0072AA"/>
              </a:solidFill>
            </a:endParaRPr>
          </a:p>
        </p:txBody>
      </p:sp>
      <p:sp>
        <p:nvSpPr>
          <p:cNvPr id="30" name="Oval 29"/>
          <p:cNvSpPr/>
          <p:nvPr/>
        </p:nvSpPr>
        <p:spPr>
          <a:xfrm>
            <a:off x="6897155" y="3898100"/>
            <a:ext cx="265876" cy="282034"/>
          </a:xfrm>
          <a:prstGeom prst="ellipse">
            <a:avLst/>
          </a:prstGeom>
          <a:solidFill>
            <a:srgbClr val="FFC000"/>
          </a:solidFill>
          <a:ln w="63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prstClr val="white"/>
                </a:solidFill>
                <a:effectLst/>
                <a:uLnTx/>
                <a:uFillTx/>
                <a:latin typeface="Calibri"/>
                <a:ea typeface="+mn-ea"/>
                <a:cs typeface="+mn-cs"/>
              </a:rPr>
              <a:t>2</a:t>
            </a:r>
          </a:p>
        </p:txBody>
      </p:sp>
      <p:sp>
        <p:nvSpPr>
          <p:cNvPr id="31" name="TextBox 30"/>
          <p:cNvSpPr txBox="1"/>
          <p:nvPr/>
        </p:nvSpPr>
        <p:spPr>
          <a:xfrm>
            <a:off x="3330282" y="1643345"/>
            <a:ext cx="2816129" cy="1600438"/>
          </a:xfrm>
          <a:prstGeom prst="roundRect">
            <a:avLst/>
          </a:prstGeom>
          <a:solidFill>
            <a:schemeClr val="bg2">
              <a:alpha val="80000"/>
            </a:schemeClr>
          </a:solidFill>
        </p:spPr>
        <p:txBody>
          <a:bodyPr wrap="square" lIns="91440" rIns="45720" rtlCol="0">
            <a:spAutoFit/>
          </a:bodyPr>
          <a:lstStyle/>
          <a:p>
            <a:r>
              <a:rPr lang="en-GB" sz="1100" dirty="0" smtClean="0">
                <a:solidFill>
                  <a:srgbClr val="005C87"/>
                </a:solidFill>
                <a:sym typeface="Wingdings"/>
              </a:rPr>
              <a:t>Barberton is a low cost, high grade, greenstone belt producing operation which has contributed significantly to PAR’s successful track record. Barberton mines produce c.95,000oz Au and Barberton Tailings Retreatment Project (“BTRP”) produces c.20,000 oz Au</a:t>
            </a:r>
            <a:r>
              <a:rPr lang="en-GB" sz="1100" baseline="30000" dirty="0" smtClean="0">
                <a:solidFill>
                  <a:srgbClr val="005C87"/>
                </a:solidFill>
                <a:sym typeface="Wingdings"/>
              </a:rPr>
              <a:t> </a:t>
            </a:r>
            <a:r>
              <a:rPr lang="en-GB" sz="1100" dirty="0" smtClean="0">
                <a:solidFill>
                  <a:srgbClr val="005C87"/>
                </a:solidFill>
                <a:sym typeface="Wingdings"/>
              </a:rPr>
              <a:t>per annum</a:t>
            </a:r>
            <a:endParaRPr lang="en-GB" sz="1100" dirty="0">
              <a:solidFill>
                <a:srgbClr val="005C87"/>
              </a:solidFill>
              <a:sym typeface="Wingdings"/>
            </a:endParaRPr>
          </a:p>
        </p:txBody>
      </p:sp>
      <p:sp>
        <p:nvSpPr>
          <p:cNvPr id="32" name="Oval 31"/>
          <p:cNvSpPr/>
          <p:nvPr/>
        </p:nvSpPr>
        <p:spPr>
          <a:xfrm>
            <a:off x="3200254" y="1520402"/>
            <a:ext cx="279216" cy="282034"/>
          </a:xfrm>
          <a:prstGeom prst="ellipse">
            <a:avLst/>
          </a:prstGeom>
          <a:solidFill>
            <a:srgbClr val="FFC000"/>
          </a:solidFill>
          <a:ln w="6350" cap="flat" cmpd="sng" algn="ctr">
            <a:noFill/>
            <a:prstDash val="solid"/>
            <a:round/>
            <a:headEnd type="none" w="med" len="med"/>
            <a:tailEnd type="none" w="med" len="med"/>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prstClr val="white"/>
                </a:solidFill>
                <a:effectLst/>
                <a:uLnTx/>
                <a:uFillTx/>
                <a:latin typeface="Calibri"/>
                <a:ea typeface="+mn-ea"/>
                <a:cs typeface="+mn-cs"/>
              </a:rPr>
              <a:t>1</a:t>
            </a:r>
          </a:p>
        </p:txBody>
      </p:sp>
      <p:sp>
        <p:nvSpPr>
          <p:cNvPr id="33" name="TextBox 32"/>
          <p:cNvSpPr txBox="1"/>
          <p:nvPr/>
        </p:nvSpPr>
        <p:spPr>
          <a:xfrm>
            <a:off x="228600" y="2002662"/>
            <a:ext cx="1262270" cy="1446996"/>
          </a:xfrm>
          <a:prstGeom prst="roundRect">
            <a:avLst/>
          </a:prstGeom>
          <a:solidFill>
            <a:sysClr val="window" lastClr="FFFFFF">
              <a:lumMod val="50000"/>
              <a:alpha val="80000"/>
            </a:sysClr>
          </a:solidFill>
        </p:spPr>
        <p:txBody>
          <a:bodyPr wrap="square" rtlCol="0">
            <a:spAutoFit/>
          </a:bodyPr>
          <a:lstStyle/>
          <a:p>
            <a:pPr marL="0" marR="0" lvl="1" indent="0" defTabSz="914400" eaLnBrk="1" fontAlgn="auto" latinLnBrk="0" hangingPunct="1">
              <a:lnSpc>
                <a:spcPct val="100000"/>
              </a:lnSpc>
              <a:spcBef>
                <a:spcPts val="0"/>
              </a:spcBef>
              <a:spcAft>
                <a:spcPts val="0"/>
              </a:spcAft>
              <a:buClr>
                <a:srgbClr val="C0504D"/>
              </a:buClr>
              <a:buSzPct val="100000"/>
              <a:buFontTx/>
              <a:buNone/>
              <a:tabLst/>
              <a:defRPr/>
            </a:pPr>
            <a:r>
              <a:rPr kumimoji="0" lang="en-GB" sz="1150" b="0" i="0" u="none" strike="noStrike" kern="0" cap="none" spc="0" normalizeH="0" baseline="0" noProof="0" dirty="0" smtClean="0">
                <a:ln>
                  <a:noFill/>
                </a:ln>
                <a:solidFill>
                  <a:prstClr val="white"/>
                </a:solidFill>
                <a:effectLst/>
                <a:uLnTx/>
                <a:uFillTx/>
                <a:sym typeface="Wingdings"/>
              </a:rPr>
              <a:t>Pan African Resources is an unhedged  junior gold producer with quality assets in South Africa</a:t>
            </a:r>
          </a:p>
        </p:txBody>
      </p:sp>
    </p:spTree>
    <p:extLst>
      <p:ext uri="{BB962C8B-B14F-4D97-AF65-F5344CB8AC3E}">
        <p14:creationId xmlns:p14="http://schemas.microsoft.com/office/powerpoint/2010/main" val="308534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DSC_4538.jpg"/>
          <p:cNvPicPr>
            <a:picLocks noChangeAspect="1"/>
          </p:cNvPicPr>
          <p:nvPr/>
        </p:nvPicPr>
        <p:blipFill rotWithShape="1">
          <a:blip r:embed="rId2" cstate="print">
            <a:extLst>
              <a:ext uri="{28A0092B-C50C-407E-A947-70E740481C1C}">
                <a14:useLocalDpi xmlns:a14="http://schemas.microsoft.com/office/drawing/2010/main"/>
              </a:ext>
            </a:extLst>
          </a:blip>
          <a:srcRect t="14955"/>
          <a:stretch/>
        </p:blipFill>
        <p:spPr>
          <a:xfrm>
            <a:off x="0" y="1556766"/>
            <a:ext cx="9144000" cy="5313933"/>
          </a:xfrm>
          <a:prstGeom prst="rect">
            <a:avLst/>
          </a:prstGeom>
        </p:spPr>
      </p:pic>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barberton</a:t>
            </a:r>
            <a:r>
              <a:rPr lang="en-ZA" dirty="0" smtClean="0"/>
              <a:t> mines</a:t>
            </a:r>
            <a:endParaRPr lang="en-ZA" dirty="0">
              <a:latin typeface="+mn-lt"/>
            </a:endParaRPr>
          </a:p>
        </p:txBody>
      </p:sp>
    </p:spTree>
    <p:extLst>
      <p:ext uri="{BB962C8B-B14F-4D97-AF65-F5344CB8AC3E}">
        <p14:creationId xmlns:p14="http://schemas.microsoft.com/office/powerpoint/2010/main" val="406173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barberton</a:t>
            </a:r>
            <a:r>
              <a:rPr lang="en-ZA" dirty="0" smtClean="0"/>
              <a:t> mines</a:t>
            </a:r>
            <a:endParaRPr lang="en-ZA" dirty="0">
              <a:latin typeface="+mn-lt"/>
            </a:endParaRPr>
          </a:p>
        </p:txBody>
      </p:sp>
      <p:sp>
        <p:nvSpPr>
          <p:cNvPr id="21" name="SPO_PHTITLE_16"/>
          <p:cNvSpPr txBox="1"/>
          <p:nvPr>
            <p:custDataLst>
              <p:tags r:id="rId1"/>
            </p:custDataLst>
          </p:nvPr>
        </p:nvSpPr>
        <p:spPr>
          <a:xfrm>
            <a:off x="130047" y="4096812"/>
            <a:ext cx="8633280" cy="328612"/>
          </a:xfrm>
          <a:prstGeom prst="rect">
            <a:avLst/>
          </a:prstGeom>
          <a:noFill/>
        </p:spPr>
        <p:txBody>
          <a:bodyPr vert="horz" wrap="square" lIns="0" tIns="0" rIns="0" bIns="0" rtlCol="0" anchor="t" anchorCtr="0">
            <a:noAutofit/>
          </a:bodyPr>
          <a:lstStyle/>
          <a:p>
            <a:pPr>
              <a:spcBef>
                <a:spcPct val="20000"/>
              </a:spcBef>
            </a:pPr>
            <a:r>
              <a:rPr lang="en-US" sz="1000" b="1" dirty="0" smtClean="0">
                <a:latin typeface="Arial"/>
              </a:rPr>
              <a:t>Resources and reserves</a:t>
            </a:r>
          </a:p>
          <a:p>
            <a:pPr>
              <a:spcBef>
                <a:spcPct val="20000"/>
              </a:spcBef>
            </a:pPr>
            <a:r>
              <a:rPr lang="en-US" sz="1000" dirty="0" smtClean="0">
                <a:latin typeface="Arial"/>
              </a:rPr>
              <a:t>30-Jun-14 (</a:t>
            </a:r>
            <a:r>
              <a:rPr lang="en-US" sz="1000" dirty="0" err="1" smtClean="0">
                <a:latin typeface="Arial"/>
              </a:rPr>
              <a:t>Moz</a:t>
            </a:r>
            <a:r>
              <a:rPr lang="en-US" sz="1000" dirty="0" smtClean="0">
                <a:latin typeface="Arial"/>
              </a:rPr>
              <a:t>)</a:t>
            </a:r>
            <a:endParaRPr lang="en-GB" sz="900" dirty="0">
              <a:latin typeface="Arial"/>
            </a:endParaRPr>
          </a:p>
        </p:txBody>
      </p:sp>
      <p:cxnSp>
        <p:nvCxnSpPr>
          <p:cNvPr id="24" name="Straight Connector Straight Connector 16"/>
          <p:cNvCxnSpPr/>
          <p:nvPr>
            <p:custDataLst>
              <p:tags r:id="rId2"/>
            </p:custDataLst>
          </p:nvPr>
        </p:nvCxnSpPr>
        <p:spPr>
          <a:xfrm>
            <a:off x="130047" y="4256087"/>
            <a:ext cx="8633280" cy="0"/>
          </a:xfrm>
          <a:prstGeom prst="line">
            <a:avLst/>
          </a:prstGeom>
          <a:ln w="6350">
            <a:solidFill>
              <a:srgbClr val="6C6C6C"/>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25297" y="1644650"/>
            <a:ext cx="8633280" cy="2210862"/>
          </a:xfrm>
          <a:prstGeom prst="rect">
            <a:avLst/>
          </a:prstGeom>
        </p:spPr>
        <p:txBody>
          <a:bodyPr wrap="square" lIns="45720" tIns="45720" rIns="45720" bIns="45720">
            <a:spAutoFit/>
          </a:bodyPr>
          <a:lstStyle/>
          <a:p>
            <a:pPr marL="285750" lvl="0" indent="-285750">
              <a:spcBef>
                <a:spcPts val="150"/>
              </a:spcBef>
              <a:buFont typeface="Arial"/>
              <a:buChar char="•"/>
            </a:pPr>
            <a:r>
              <a:rPr lang="en-US" sz="1400" dirty="0" smtClean="0"/>
              <a:t>Barberton Mines is located c.370km east of Johannesburg and 47 km south-east of Nelspruit, South Africa</a:t>
            </a:r>
          </a:p>
          <a:p>
            <a:pPr marL="285750" lvl="0" indent="-285750">
              <a:spcBef>
                <a:spcPts val="150"/>
              </a:spcBef>
              <a:buFont typeface="Arial"/>
              <a:buChar char="•"/>
            </a:pPr>
            <a:r>
              <a:rPr lang="en-US" sz="1400" dirty="0" smtClean="0"/>
              <a:t>Barberton Mines comprises the following assets:</a:t>
            </a:r>
          </a:p>
          <a:p>
            <a:pPr lvl="1" indent="-171450">
              <a:spcBef>
                <a:spcPts val="150"/>
              </a:spcBef>
              <a:buFont typeface="Lucida Grande"/>
              <a:buChar char="-"/>
            </a:pPr>
            <a:r>
              <a:rPr lang="en-US" sz="1400" dirty="0" smtClean="0"/>
              <a:t>Fairview Mine: Has a total mining area of 3,034 Ha </a:t>
            </a:r>
          </a:p>
          <a:p>
            <a:pPr lvl="1" indent="-171450">
              <a:spcBef>
                <a:spcPts val="150"/>
              </a:spcBef>
              <a:buFont typeface="Lucida Grande"/>
              <a:buChar char="-"/>
            </a:pPr>
            <a:r>
              <a:rPr lang="en-US" sz="1400" dirty="0" smtClean="0"/>
              <a:t>New Consort Mine: Has total mining area of 2,521 Ha</a:t>
            </a:r>
          </a:p>
          <a:p>
            <a:pPr lvl="1" indent="-171450">
              <a:spcBef>
                <a:spcPts val="150"/>
              </a:spcBef>
              <a:buFont typeface="Lucida Grande"/>
              <a:buChar char="-"/>
            </a:pPr>
            <a:r>
              <a:rPr lang="en-US" sz="1400" dirty="0" smtClean="0"/>
              <a:t>Sheba Mine: Has a total mining area of 1,705 Ha</a:t>
            </a:r>
          </a:p>
          <a:p>
            <a:pPr marL="285750" lvl="0" indent="-285750">
              <a:spcBef>
                <a:spcPts val="150"/>
              </a:spcBef>
              <a:buFont typeface="Arial"/>
              <a:buChar char="•"/>
            </a:pPr>
            <a:r>
              <a:rPr lang="en-US" sz="1400" dirty="0" smtClean="0"/>
              <a:t>Operations include the Barberton Tailings Treatment Plant (BTRP) which was completed during 2013</a:t>
            </a:r>
          </a:p>
          <a:p>
            <a:pPr marL="285750" lvl="0" indent="-285750">
              <a:spcBef>
                <a:spcPts val="150"/>
              </a:spcBef>
              <a:buFont typeface="Arial"/>
              <a:buChar char="•"/>
            </a:pPr>
            <a:r>
              <a:rPr lang="en-US" sz="1400" dirty="0" smtClean="0"/>
              <a:t>Total production capacity of 115koz per annum and produced 111.6koz of gold in the 12 months ending 30 June 2014</a:t>
            </a:r>
          </a:p>
          <a:p>
            <a:pPr marL="285750" lvl="0" indent="-285750">
              <a:spcBef>
                <a:spcPts val="150"/>
              </a:spcBef>
              <a:buFont typeface="Arial"/>
              <a:buChar char="•"/>
            </a:pPr>
            <a:r>
              <a:rPr lang="en-US" sz="1400" dirty="0" smtClean="0"/>
              <a:t>Barberton Mines and BTRP have LOM of 19 years and 15 years respectively</a:t>
            </a:r>
          </a:p>
        </p:txBody>
      </p:sp>
      <p:graphicFrame>
        <p:nvGraphicFramePr>
          <p:cNvPr id="26" name="Chart 25"/>
          <p:cNvGraphicFramePr/>
          <p:nvPr>
            <p:extLst>
              <p:ext uri="{D42A27DB-BD31-4B8C-83A1-F6EECF244321}">
                <p14:modId xmlns:p14="http://schemas.microsoft.com/office/powerpoint/2010/main" val="248853616"/>
              </p:ext>
            </p:extLst>
          </p:nvPr>
        </p:nvGraphicFramePr>
        <p:xfrm>
          <a:off x="-241428" y="4087555"/>
          <a:ext cx="6828631" cy="2926461"/>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26"/>
          <p:cNvSpPr/>
          <p:nvPr/>
        </p:nvSpPr>
        <p:spPr>
          <a:xfrm>
            <a:off x="1036183" y="4471842"/>
            <a:ext cx="1450253" cy="1450253"/>
          </a:xfrm>
          <a:prstGeom prst="rect">
            <a:avLst/>
          </a:prstGeom>
          <a:noFill/>
          <a:ln w="127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n-ZA" sz="1000" b="0" i="0" u="none" strike="noStrike" kern="0" cap="none" spc="0" normalizeH="0" baseline="0" noProof="0" dirty="0" smtClean="0">
                <a:ln>
                  <a:noFill/>
                </a:ln>
                <a:solidFill>
                  <a:srgbClr val="B26F2F"/>
                </a:solidFill>
                <a:effectLst/>
                <a:uLnTx/>
                <a:uFillTx/>
                <a:latin typeface="Gill Sans"/>
                <a:ea typeface="+mn-ea"/>
                <a:cs typeface="+mn-cs"/>
              </a:rPr>
              <a:t>2014</a:t>
            </a:r>
          </a:p>
          <a:p>
            <a:pPr marL="0" marR="0" lvl="0" indent="0" algn="ctr" defTabSz="914400" eaLnBrk="1" fontAlgn="auto" latinLnBrk="0" hangingPunct="1">
              <a:lnSpc>
                <a:spcPct val="110000"/>
              </a:lnSpc>
              <a:spcBef>
                <a:spcPts val="100"/>
              </a:spcBef>
              <a:spcAft>
                <a:spcPts val="100"/>
              </a:spcAft>
              <a:buClrTx/>
              <a:buSzTx/>
              <a:buFontTx/>
              <a:buNone/>
              <a:tabLst/>
              <a:defRPr/>
            </a:pPr>
            <a:r>
              <a:rPr kumimoji="0" lang="en-ZA" sz="1000" b="0" i="0" u="none" strike="noStrike" kern="0" cap="none" spc="0" normalizeH="0" baseline="0" noProof="0" dirty="0" smtClean="0">
                <a:ln>
                  <a:noFill/>
                </a:ln>
                <a:solidFill>
                  <a:srgbClr val="4D4D4F"/>
                </a:solidFill>
                <a:effectLst/>
                <a:uLnTx/>
                <a:uFillTx/>
                <a:latin typeface="Gill Sans"/>
                <a:ea typeface="+mn-ea"/>
                <a:cs typeface="+mn-cs"/>
              </a:rPr>
              <a:t>2.9Moz</a:t>
            </a:r>
          </a:p>
          <a:p>
            <a:pPr marL="0" marR="0" lvl="0" indent="0" algn="ctr" defTabSz="914400" eaLnBrk="1" fontAlgn="auto" latinLnBrk="0" hangingPunct="1">
              <a:lnSpc>
                <a:spcPct val="110000"/>
              </a:lnSpc>
              <a:spcBef>
                <a:spcPts val="100"/>
              </a:spcBef>
              <a:spcAft>
                <a:spcPts val="100"/>
              </a:spcAft>
              <a:buClrTx/>
              <a:buSzTx/>
              <a:buFontTx/>
              <a:buNone/>
              <a:tabLst/>
              <a:defRPr/>
            </a:pPr>
            <a:r>
              <a:rPr kumimoji="0" lang="en-ZA" sz="1000" b="0" i="0" u="none" strike="noStrike" kern="0" cap="none" spc="0" normalizeH="0" baseline="0" noProof="0" dirty="0" smtClean="0">
                <a:ln>
                  <a:noFill/>
                </a:ln>
                <a:solidFill>
                  <a:srgbClr val="4D4D4F"/>
                </a:solidFill>
                <a:effectLst/>
                <a:uLnTx/>
                <a:uFillTx/>
                <a:latin typeface="Gill Sans"/>
                <a:ea typeface="+mn-ea"/>
                <a:cs typeface="+mn-cs"/>
              </a:rPr>
              <a:t>(8.9Mt @ 10.00g/t)</a:t>
            </a:r>
          </a:p>
        </p:txBody>
      </p:sp>
      <p:graphicFrame>
        <p:nvGraphicFramePr>
          <p:cNvPr id="28" name="Chart 27"/>
          <p:cNvGraphicFramePr/>
          <p:nvPr>
            <p:extLst>
              <p:ext uri="{D42A27DB-BD31-4B8C-83A1-F6EECF244321}">
                <p14:modId xmlns:p14="http://schemas.microsoft.com/office/powerpoint/2010/main" val="3907032616"/>
              </p:ext>
            </p:extLst>
          </p:nvPr>
        </p:nvGraphicFramePr>
        <p:xfrm>
          <a:off x="4313534" y="4141893"/>
          <a:ext cx="6861235" cy="29052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6634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barberton</a:t>
            </a:r>
            <a:r>
              <a:rPr lang="en-ZA" dirty="0" smtClean="0"/>
              <a:t> mines</a:t>
            </a:r>
            <a:endParaRPr lang="en-ZA" dirty="0">
              <a:latin typeface="+mn-lt"/>
            </a:endParaRPr>
          </a:p>
        </p:txBody>
      </p:sp>
      <p:sp>
        <p:nvSpPr>
          <p:cNvPr id="9" name="Rectangle 8"/>
          <p:cNvSpPr/>
          <p:nvPr/>
        </p:nvSpPr>
        <p:spPr>
          <a:xfrm>
            <a:off x="179512" y="1582341"/>
            <a:ext cx="2016223" cy="830997"/>
          </a:xfrm>
          <a:prstGeom prst="rect">
            <a:avLst/>
          </a:prstGeom>
        </p:spPr>
        <p:txBody>
          <a:bodyPr wrap="square" lIns="45720" tIns="45720" rIns="45720" bIns="45720">
            <a:spAutoFit/>
          </a:bodyPr>
          <a:lstStyle/>
          <a:p>
            <a:pPr marL="285750" indent="-285750">
              <a:spcBef>
                <a:spcPts val="600"/>
              </a:spcBef>
              <a:buFont typeface="Arial"/>
              <a:buChar char="•"/>
            </a:pPr>
            <a:r>
              <a:rPr lang="en-US" sz="1200" dirty="0" smtClean="0">
                <a:solidFill>
                  <a:prstClr val="black"/>
                </a:solidFill>
              </a:rPr>
              <a:t>One of the lowest cost of production and highest grade mines in South Africa</a:t>
            </a:r>
          </a:p>
        </p:txBody>
      </p:sp>
      <p:grpSp>
        <p:nvGrpSpPr>
          <p:cNvPr id="10" name="Group 9"/>
          <p:cNvGrpSpPr/>
          <p:nvPr/>
        </p:nvGrpSpPr>
        <p:grpSpPr>
          <a:xfrm>
            <a:off x="2483827" y="1582737"/>
            <a:ext cx="6365631" cy="328613"/>
            <a:chOff x="2483827" y="1630362"/>
            <a:chExt cx="6365631" cy="328613"/>
          </a:xfrm>
        </p:grpSpPr>
        <p:sp>
          <p:nvSpPr>
            <p:cNvPr id="11" name="SPO_PHTITLE_12"/>
            <p:cNvSpPr txBox="1"/>
            <p:nvPr>
              <p:custDataLst>
                <p:tags r:id="rId5"/>
              </p:custDataLst>
            </p:nvPr>
          </p:nvSpPr>
          <p:spPr>
            <a:xfrm>
              <a:off x="2483827" y="1630362"/>
              <a:ext cx="6365631" cy="328612"/>
            </a:xfrm>
            <a:prstGeom prst="rect">
              <a:avLst/>
            </a:prstGeom>
            <a:noFill/>
          </p:spPr>
          <p:txBody>
            <a:bodyPr vert="horz" wrap="square" lIns="0" tIns="0" rIns="0" bIns="0" rtlCol="0" anchor="t" anchorCtr="0">
              <a:no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GB" sz="1000" b="1" i="0" u="none" strike="noStrike" kern="0" cap="none" spc="0" normalizeH="0" baseline="0" noProof="0" dirty="0" smtClean="0">
                  <a:ln>
                    <a:noFill/>
                  </a:ln>
                  <a:solidFill>
                    <a:prstClr val="black"/>
                  </a:solidFill>
                  <a:effectLst/>
                  <a:uLnTx/>
                  <a:uFillTx/>
                  <a:latin typeface="Arial"/>
                </a:rPr>
                <a:t>Production statistics</a:t>
              </a:r>
            </a:p>
            <a:p>
              <a:pPr marL="0" marR="0" lvl="0" indent="0" defTabSz="914400" eaLnBrk="1" fontAlgn="auto" latinLnBrk="0" hangingPunct="1">
                <a:lnSpc>
                  <a:spcPct val="100000"/>
                </a:lnSpc>
                <a:spcBef>
                  <a:spcPct val="20000"/>
                </a:spcBef>
                <a:spcAft>
                  <a:spcPts val="0"/>
                </a:spcAft>
                <a:buClrTx/>
                <a:buSzTx/>
                <a:buFontTx/>
                <a:buNone/>
                <a:tabLst/>
                <a:defRPr/>
              </a:pPr>
              <a:r>
                <a:rPr kumimoji="0" lang="en-GB" sz="900" b="0" i="0" u="none" strike="noStrike" kern="0" cap="none" spc="0" normalizeH="0" baseline="0" noProof="0" dirty="0" err="1" smtClean="0">
                  <a:ln>
                    <a:noFill/>
                  </a:ln>
                  <a:solidFill>
                    <a:prstClr val="black"/>
                  </a:solidFill>
                  <a:effectLst/>
                  <a:uLnTx/>
                  <a:uFillTx/>
                  <a:latin typeface="Arial"/>
                </a:rPr>
                <a:t>Koz</a:t>
              </a:r>
              <a:endParaRPr kumimoji="0" lang="en-GB" sz="900" b="0" i="0" u="none" strike="noStrike" kern="0" cap="none" spc="0" normalizeH="0" baseline="0" noProof="0" dirty="0" smtClean="0">
                <a:ln>
                  <a:noFill/>
                </a:ln>
                <a:solidFill>
                  <a:prstClr val="black"/>
                </a:solidFill>
                <a:effectLst/>
                <a:uLnTx/>
                <a:uFillTx/>
                <a:latin typeface="Arial"/>
              </a:endParaRPr>
            </a:p>
          </p:txBody>
        </p:sp>
        <p:cxnSp>
          <p:nvCxnSpPr>
            <p:cNvPr id="12" name="Straight Connector Straight Connector 12"/>
            <p:cNvCxnSpPr/>
            <p:nvPr>
              <p:custDataLst>
                <p:tags r:id="rId6"/>
              </p:custDataLst>
            </p:nvPr>
          </p:nvCxnSpPr>
          <p:spPr>
            <a:xfrm>
              <a:off x="2483827" y="1958975"/>
              <a:ext cx="6365631" cy="0"/>
            </a:xfrm>
            <a:prstGeom prst="line">
              <a:avLst/>
            </a:prstGeom>
            <a:noFill/>
            <a:ln w="6350" cap="flat" cmpd="sng" algn="ctr">
              <a:solidFill>
                <a:srgbClr val="6C6C6C"/>
              </a:solidFill>
              <a:prstDash val="solid"/>
            </a:ln>
            <a:effectLst/>
          </p:spPr>
        </p:cxnSp>
      </p:grpSp>
      <p:grpSp>
        <p:nvGrpSpPr>
          <p:cNvPr id="13" name="Group 12"/>
          <p:cNvGrpSpPr/>
          <p:nvPr/>
        </p:nvGrpSpPr>
        <p:grpSpPr>
          <a:xfrm>
            <a:off x="2494875" y="3418309"/>
            <a:ext cx="6365631" cy="328613"/>
            <a:chOff x="2483827" y="1630362"/>
            <a:chExt cx="6365631" cy="328613"/>
          </a:xfrm>
        </p:grpSpPr>
        <p:sp>
          <p:nvSpPr>
            <p:cNvPr id="14" name="SPO_PHTITLE_12"/>
            <p:cNvSpPr txBox="1"/>
            <p:nvPr>
              <p:custDataLst>
                <p:tags r:id="rId3"/>
              </p:custDataLst>
            </p:nvPr>
          </p:nvSpPr>
          <p:spPr>
            <a:xfrm>
              <a:off x="2483827" y="1630362"/>
              <a:ext cx="6365631" cy="328612"/>
            </a:xfrm>
            <a:prstGeom prst="rect">
              <a:avLst/>
            </a:prstGeom>
            <a:noFill/>
          </p:spPr>
          <p:txBody>
            <a:bodyPr vert="horz" wrap="square" lIns="0" tIns="0" rIns="0" bIns="0" rtlCol="0" anchor="t" anchorCtr="0">
              <a:no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GB" sz="1000" b="1" i="0" u="none" strike="noStrike" kern="0" cap="none" spc="0" normalizeH="0" baseline="0" noProof="0" dirty="0" smtClean="0">
                  <a:ln>
                    <a:noFill/>
                  </a:ln>
                  <a:solidFill>
                    <a:prstClr val="black"/>
                  </a:solidFill>
                  <a:effectLst/>
                  <a:uLnTx/>
                  <a:uFillTx/>
                  <a:latin typeface="Arial"/>
                </a:rPr>
                <a:t>Total cash costs</a:t>
              </a:r>
            </a:p>
            <a:p>
              <a:pPr marL="0" marR="0" lvl="0" indent="0" defTabSz="914400" eaLnBrk="1" fontAlgn="auto" latinLnBrk="0" hangingPunct="1">
                <a:lnSpc>
                  <a:spcPct val="100000"/>
                </a:lnSpc>
                <a:spcBef>
                  <a:spcPct val="20000"/>
                </a:spcBef>
                <a:spcAft>
                  <a:spcPts val="0"/>
                </a:spcAft>
                <a:buClrTx/>
                <a:buSzTx/>
                <a:buFontTx/>
                <a:buNone/>
                <a:tabLst/>
                <a:defRPr/>
              </a:pPr>
              <a:r>
                <a:rPr kumimoji="0" lang="en-GB" sz="900" b="0" i="0" u="none" strike="noStrike" kern="0" cap="none" spc="0" normalizeH="0" baseline="0" noProof="0" dirty="0" smtClean="0">
                  <a:ln>
                    <a:noFill/>
                  </a:ln>
                  <a:solidFill>
                    <a:prstClr val="black"/>
                  </a:solidFill>
                  <a:effectLst/>
                  <a:uLnTx/>
                  <a:uFillTx/>
                  <a:latin typeface="Arial"/>
                </a:rPr>
                <a:t>USD/</a:t>
              </a:r>
              <a:r>
                <a:rPr kumimoji="0" lang="en-GB" sz="900" b="0" i="0" u="none" strike="noStrike" kern="0" cap="none" spc="0" normalizeH="0" baseline="0" noProof="0" dirty="0" err="1" smtClean="0">
                  <a:ln>
                    <a:noFill/>
                  </a:ln>
                  <a:solidFill>
                    <a:prstClr val="black"/>
                  </a:solidFill>
                  <a:effectLst/>
                  <a:uLnTx/>
                  <a:uFillTx/>
                  <a:latin typeface="Arial"/>
                </a:rPr>
                <a:t>oz</a:t>
              </a:r>
              <a:endParaRPr kumimoji="0" lang="en-GB" sz="900" b="0" i="0" u="none" strike="noStrike" kern="0" cap="none" spc="0" normalizeH="0" baseline="0" noProof="0" dirty="0" smtClean="0">
                <a:ln>
                  <a:noFill/>
                </a:ln>
                <a:solidFill>
                  <a:prstClr val="black"/>
                </a:solidFill>
                <a:effectLst/>
                <a:uLnTx/>
                <a:uFillTx/>
                <a:latin typeface="Arial"/>
              </a:endParaRPr>
            </a:p>
          </p:txBody>
        </p:sp>
        <p:cxnSp>
          <p:nvCxnSpPr>
            <p:cNvPr id="15" name="Straight Connector Straight Connector 12"/>
            <p:cNvCxnSpPr/>
            <p:nvPr>
              <p:custDataLst>
                <p:tags r:id="rId4"/>
              </p:custDataLst>
            </p:nvPr>
          </p:nvCxnSpPr>
          <p:spPr>
            <a:xfrm>
              <a:off x="2483827" y="1958975"/>
              <a:ext cx="6365631" cy="0"/>
            </a:xfrm>
            <a:prstGeom prst="line">
              <a:avLst/>
            </a:prstGeom>
            <a:noFill/>
            <a:ln w="6350" cap="flat" cmpd="sng" algn="ctr">
              <a:solidFill>
                <a:srgbClr val="6C6C6C"/>
              </a:solidFill>
              <a:prstDash val="solid"/>
            </a:ln>
            <a:effectLst/>
          </p:spPr>
        </p:cxnSp>
      </p:grpSp>
      <p:graphicFrame>
        <p:nvGraphicFramePr>
          <p:cNvPr id="16" name="Chart 15"/>
          <p:cNvGraphicFramePr/>
          <p:nvPr>
            <p:extLst>
              <p:ext uri="{D42A27DB-BD31-4B8C-83A1-F6EECF244321}">
                <p14:modId xmlns:p14="http://schemas.microsoft.com/office/powerpoint/2010/main" val="4266542552"/>
              </p:ext>
            </p:extLst>
          </p:nvPr>
        </p:nvGraphicFramePr>
        <p:xfrm>
          <a:off x="1762125" y="3738587"/>
          <a:ext cx="6858000" cy="148473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p:cNvGraphicFramePr/>
          <p:nvPr>
            <p:extLst>
              <p:ext uri="{D42A27DB-BD31-4B8C-83A1-F6EECF244321}">
                <p14:modId xmlns:p14="http://schemas.microsoft.com/office/powerpoint/2010/main" val="2535883147"/>
              </p:ext>
            </p:extLst>
          </p:nvPr>
        </p:nvGraphicFramePr>
        <p:xfrm>
          <a:off x="1850106" y="1933574"/>
          <a:ext cx="6858000" cy="1484735"/>
        </p:xfrm>
        <a:graphic>
          <a:graphicData uri="http://schemas.openxmlformats.org/drawingml/2006/chart">
            <c:chart xmlns:c="http://schemas.openxmlformats.org/drawingml/2006/chart" xmlns:r="http://schemas.openxmlformats.org/officeDocument/2006/relationships" r:id="rId9"/>
          </a:graphicData>
        </a:graphic>
      </p:graphicFrame>
      <p:grpSp>
        <p:nvGrpSpPr>
          <p:cNvPr id="19" name="Group 18"/>
          <p:cNvGrpSpPr/>
          <p:nvPr/>
        </p:nvGrpSpPr>
        <p:grpSpPr>
          <a:xfrm>
            <a:off x="2483826" y="5180434"/>
            <a:ext cx="6365631" cy="347663"/>
            <a:chOff x="2483827" y="1611312"/>
            <a:chExt cx="6365631" cy="347663"/>
          </a:xfrm>
        </p:grpSpPr>
        <p:sp>
          <p:nvSpPr>
            <p:cNvPr id="20" name="SPO_PHTITLE_12"/>
            <p:cNvSpPr txBox="1"/>
            <p:nvPr>
              <p:custDataLst>
                <p:tags r:id="rId1"/>
              </p:custDataLst>
            </p:nvPr>
          </p:nvSpPr>
          <p:spPr>
            <a:xfrm>
              <a:off x="2483827" y="1611312"/>
              <a:ext cx="6365631" cy="328612"/>
            </a:xfrm>
            <a:prstGeom prst="rect">
              <a:avLst/>
            </a:prstGeom>
            <a:noFill/>
          </p:spPr>
          <p:txBody>
            <a:bodyPr vert="horz" wrap="square" lIns="0" tIns="0" rIns="0" bIns="0" rtlCol="0" anchor="t" anchorCtr="0">
              <a:no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GB" sz="1000" b="1" i="0" u="none" strike="noStrike" kern="0" cap="none" spc="0" normalizeH="0" baseline="0" noProof="0" dirty="0" smtClean="0">
                  <a:ln>
                    <a:noFill/>
                  </a:ln>
                  <a:solidFill>
                    <a:prstClr val="black"/>
                  </a:solidFill>
                  <a:effectLst/>
                  <a:uLnTx/>
                  <a:uFillTx/>
                  <a:latin typeface="Arial"/>
                </a:rPr>
                <a:t>Cash Cost Breakdown</a:t>
              </a:r>
            </a:p>
            <a:p>
              <a:pPr marL="0" marR="0" lvl="0" indent="0" defTabSz="914400" eaLnBrk="1" fontAlgn="auto" latinLnBrk="0" hangingPunct="1">
                <a:lnSpc>
                  <a:spcPct val="100000"/>
                </a:lnSpc>
                <a:spcBef>
                  <a:spcPct val="20000"/>
                </a:spcBef>
                <a:spcAft>
                  <a:spcPts val="0"/>
                </a:spcAft>
                <a:buClrTx/>
                <a:buSzTx/>
                <a:buFontTx/>
                <a:buNone/>
                <a:tabLst/>
                <a:defRPr/>
              </a:pPr>
              <a:r>
                <a:rPr kumimoji="0" lang="en-GB" sz="900" b="0" i="0" u="none" strike="noStrike" kern="0" cap="none" spc="0" normalizeH="0" baseline="0" noProof="0" dirty="0" smtClean="0">
                  <a:ln>
                    <a:noFill/>
                  </a:ln>
                  <a:solidFill>
                    <a:prstClr val="black"/>
                  </a:solidFill>
                  <a:effectLst/>
                  <a:uLnTx/>
                  <a:uFillTx/>
                  <a:latin typeface="Arial"/>
                </a:rPr>
                <a:t>LTM June 2014</a:t>
              </a:r>
            </a:p>
          </p:txBody>
        </p:sp>
        <p:cxnSp>
          <p:nvCxnSpPr>
            <p:cNvPr id="22" name="Straight Connector Straight Connector 12"/>
            <p:cNvCxnSpPr/>
            <p:nvPr>
              <p:custDataLst>
                <p:tags r:id="rId2"/>
              </p:custDataLst>
            </p:nvPr>
          </p:nvCxnSpPr>
          <p:spPr>
            <a:xfrm>
              <a:off x="2483827" y="1958975"/>
              <a:ext cx="6365631" cy="0"/>
            </a:xfrm>
            <a:prstGeom prst="line">
              <a:avLst/>
            </a:prstGeom>
            <a:noFill/>
            <a:ln w="6350" cap="flat" cmpd="sng" algn="ctr">
              <a:solidFill>
                <a:srgbClr val="6C6C6C"/>
              </a:solidFill>
              <a:prstDash val="solid"/>
            </a:ln>
            <a:effectLst/>
          </p:spPr>
        </p:cxnSp>
      </p:grpSp>
      <p:graphicFrame>
        <p:nvGraphicFramePr>
          <p:cNvPr id="29" name="Chart 28"/>
          <p:cNvGraphicFramePr/>
          <p:nvPr>
            <p:extLst>
              <p:ext uri="{D42A27DB-BD31-4B8C-83A1-F6EECF244321}">
                <p14:modId xmlns:p14="http://schemas.microsoft.com/office/powerpoint/2010/main" val="4199795620"/>
              </p:ext>
            </p:extLst>
          </p:nvPr>
        </p:nvGraphicFramePr>
        <p:xfrm>
          <a:off x="-1134207" y="3450505"/>
          <a:ext cx="10202007" cy="2664195"/>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68272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barberton</a:t>
            </a:r>
            <a:r>
              <a:rPr lang="en-ZA" dirty="0" smtClean="0"/>
              <a:t> mines</a:t>
            </a:r>
            <a:endParaRPr lang="en-ZA" dirty="0">
              <a:latin typeface="+mn-l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29677550"/>
              </p:ext>
            </p:extLst>
          </p:nvPr>
        </p:nvGraphicFramePr>
        <p:xfrm>
          <a:off x="250825" y="1704975"/>
          <a:ext cx="8188325" cy="4781550"/>
        </p:xfrm>
        <a:graphic>
          <a:graphicData uri="http://schemas.openxmlformats.org/presentationml/2006/ole">
            <mc:AlternateContent xmlns:mc="http://schemas.openxmlformats.org/markup-compatibility/2006">
              <mc:Choice xmlns:v="urn:schemas-microsoft-com:vml" Requires="v">
                <p:oleObj spid="_x0000_s3132" name="Document" r:id="rId4" imgW="9536466" imgH="5783542" progId="Word.Document.12">
                  <p:embed/>
                </p:oleObj>
              </mc:Choice>
              <mc:Fallback>
                <p:oleObj name="Document" r:id="rId4" imgW="9536466" imgH="5783542" progId="Word.Document.12">
                  <p:embed/>
                  <p:pic>
                    <p:nvPicPr>
                      <p:cNvPr id="0" name="Object 5"/>
                      <p:cNvPicPr>
                        <a:picLocks noChangeAspect="1" noChangeArrowheads="1"/>
                      </p:cNvPicPr>
                      <p:nvPr/>
                    </p:nvPicPr>
                    <p:blipFill>
                      <a:blip r:embed="rId5"/>
                      <a:srcRect/>
                      <a:stretch>
                        <a:fillRect/>
                      </a:stretch>
                    </p:blipFill>
                    <p:spPr bwMode="auto">
                      <a:xfrm>
                        <a:off x="250825" y="1704975"/>
                        <a:ext cx="8188325" cy="478155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7416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mtClean="0"/>
              <a:t>Disclaimer</a:t>
            </a:r>
            <a:endParaRPr lang="en-ZA" dirty="0"/>
          </a:p>
        </p:txBody>
      </p:sp>
      <p:sp>
        <p:nvSpPr>
          <p:cNvPr id="3" name="Content Placeholder 2"/>
          <p:cNvSpPr>
            <a:spLocks noGrp="1"/>
          </p:cNvSpPr>
          <p:nvPr>
            <p:ph idx="1"/>
          </p:nvPr>
        </p:nvSpPr>
        <p:spPr>
          <a:xfrm>
            <a:off x="250825" y="1844824"/>
            <a:ext cx="8642349" cy="4680520"/>
          </a:xfrm>
        </p:spPr>
        <p:txBody>
          <a:bodyPr>
            <a:noAutofit/>
          </a:bodyPr>
          <a:lstStyle/>
          <a:p>
            <a:pPr marL="0" lvl="1" indent="0">
              <a:spcBef>
                <a:spcPts val="200"/>
              </a:spcBef>
              <a:buNone/>
            </a:pPr>
            <a:r>
              <a:rPr lang="en-ZA" sz="900" dirty="0" smtClean="0"/>
              <a:t>This presentation is provided on a confidential basis. </a:t>
            </a:r>
          </a:p>
          <a:p>
            <a:pPr marL="0" lvl="1" indent="0">
              <a:spcBef>
                <a:spcPts val="200"/>
              </a:spcBef>
              <a:buNone/>
            </a:pPr>
            <a:r>
              <a:rPr lang="en-ZA" sz="900" dirty="0" smtClean="0"/>
              <a:t>The name 'Presenter' refers to Pan African Resources PLC and its advisors, subsidiaries or affiliated companies. </a:t>
            </a:r>
          </a:p>
          <a:p>
            <a:pPr marL="0" lvl="1" indent="0">
              <a:spcBef>
                <a:spcPts val="200"/>
              </a:spcBef>
              <a:buNone/>
            </a:pPr>
            <a:r>
              <a:rPr lang="en-ZA" sz="900" dirty="0" smtClean="0"/>
              <a:t>This presentation has not been filed, lodged, registered or approved in any jurisdiction and recipients of this document should keep themselves informed of and comply with and observe all applicable legal and regulatory requirements. </a:t>
            </a:r>
          </a:p>
          <a:p>
            <a:pPr marL="0" lvl="1" indent="0">
              <a:spcBef>
                <a:spcPts val="200"/>
              </a:spcBef>
              <a:buNone/>
            </a:pPr>
            <a:r>
              <a:rPr lang="en-ZA" sz="900" dirty="0" smtClean="0"/>
              <a:t>Statements or assumptions in this presentation as to future matters may prove to be incorrect. The Presenter makes no representation or warranty as to the accuracy of such statements or assumptions. Circumstances may change and the contents of this presentation may become outdated as a result, and the Presenter has no obligation to update the presentation or correct any inaccuracies or omissions in this presentation. </a:t>
            </a:r>
          </a:p>
          <a:p>
            <a:pPr marL="0" lvl="1" indent="0">
              <a:spcBef>
                <a:spcPts val="200"/>
              </a:spcBef>
              <a:buNone/>
            </a:pPr>
            <a:r>
              <a:rPr lang="en-ZA" sz="900" dirty="0" smtClean="0"/>
              <a:t>Recipients should not treat this presentation as advice relating to legal, taxation or investment matters and are advised to consult their own professional advisers. </a:t>
            </a:r>
          </a:p>
          <a:p>
            <a:pPr marL="0" lvl="1" indent="0">
              <a:spcBef>
                <a:spcPts val="200"/>
              </a:spcBef>
              <a:buNone/>
            </a:pPr>
            <a:r>
              <a:rPr lang="en-ZA" sz="900" dirty="0" smtClean="0"/>
              <a:t>This presentation may not be reproduced in whole or in part, nor may any of its contents be divulged to any third party without the prior consent in writing of the Presenter. </a:t>
            </a:r>
          </a:p>
          <a:p>
            <a:pPr marL="0" lvl="1" indent="0">
              <a:spcBef>
                <a:spcPts val="200"/>
              </a:spcBef>
              <a:buNone/>
            </a:pPr>
            <a:r>
              <a:rPr lang="en-ZA" sz="900" dirty="0" smtClean="0"/>
              <a:t>The recipient acknowledges that neither it nor the Presenter intends that the Presenter act or be responsible as a fiduciary to the recipient, its management, stockholders, creditors or any other person. Each of the recipient and the Presenter, by accepting and providing this presentation respectively, expressly disclaims any fiduciary relationship and agrees that the recipient is responsible for making its own independent judgments with respect to any transaction and any other matters regarding this presentation.</a:t>
            </a:r>
          </a:p>
          <a:p>
            <a:pPr marL="0" lvl="1" indent="0">
              <a:spcBef>
                <a:spcPts val="200"/>
              </a:spcBef>
              <a:buNone/>
            </a:pPr>
            <a:r>
              <a:rPr lang="en-ZA" sz="900" dirty="0" smtClean="0"/>
              <a:t>Furthermore, the information contained in this presentation may also qualify as “inside information” as defined in the Securities Services Act, 36 of 2004 (“SSA”). In terms of the SSA, it is a criminal offence for a person who knows that he or she has inside information to –</a:t>
            </a:r>
          </a:p>
          <a:p>
            <a:pPr marL="271463" lvl="1" indent="-141288">
              <a:spcBef>
                <a:spcPts val="100"/>
              </a:spcBef>
              <a:spcAft>
                <a:spcPts val="200"/>
              </a:spcAft>
            </a:pPr>
            <a:r>
              <a:rPr lang="en-ZA" sz="900" dirty="0" smtClean="0"/>
              <a:t>deal directly or indirectly or through an agent for his or her own account, or for the account of another person, in listed securities to which the inside information relates;</a:t>
            </a:r>
          </a:p>
          <a:p>
            <a:pPr marL="271463" lvl="1" indent="-141288">
              <a:spcBef>
                <a:spcPts val="100"/>
              </a:spcBef>
              <a:spcAft>
                <a:spcPts val="200"/>
              </a:spcAft>
            </a:pPr>
            <a:r>
              <a:rPr lang="en-ZA" sz="900" dirty="0" smtClean="0"/>
              <a:t>disclose the inside information to another other than in the proper course of a person’s employment, profession or duties; and</a:t>
            </a:r>
          </a:p>
          <a:p>
            <a:pPr marL="271463" lvl="1" indent="-141288">
              <a:spcBef>
                <a:spcPts val="100"/>
              </a:spcBef>
              <a:spcAft>
                <a:spcPts val="200"/>
              </a:spcAft>
            </a:pPr>
            <a:r>
              <a:rPr lang="en-ZA" sz="900" dirty="0" smtClean="0"/>
              <a:t>encourage or cause another person to deal or discourage or stop another person from dealing in the listed securities to which the inside information relates.</a:t>
            </a:r>
          </a:p>
          <a:p>
            <a:pPr marL="0" lvl="1" indent="0">
              <a:spcBef>
                <a:spcPts val="200"/>
              </a:spcBef>
              <a:buNone/>
            </a:pPr>
            <a:r>
              <a:rPr lang="en-ZA" sz="900" dirty="0" smtClean="0"/>
              <a:t>The Presenter makes no representations as to the actual value which may be received in connection with a transaction nor the legal, tax or accounting effects of consummating a transaction. Unless the expressly contemplated hereby, the information in this presentation does not take into account the effects of a possible transaction or transactions involving an actual or potential change of control, which may have significant valuation and other effects. The Presenter shall not have any liability for any loss suffered due to reliance being placed on this presentation, the information contained herein or the oral presentations referred to.</a:t>
            </a:r>
          </a:p>
          <a:p>
            <a:pPr marL="0" lvl="1" indent="0">
              <a:spcBef>
                <a:spcPts val="200"/>
              </a:spcBef>
              <a:buNone/>
            </a:pPr>
            <a:r>
              <a:rPr lang="en-ZA" sz="900" dirty="0" smtClean="0"/>
              <a:t>This presentation is for information purposes only and does not constitute an offer or invitation to subscribe for or purchase any securities, and neither this presentation nor anything contained therein nor the fact of its distribution shall form the basis or be relied on in connection with or act as any inducement to enter into any contract or commitment whatsoever.</a:t>
            </a:r>
            <a:endParaRPr lang="en-US" sz="900" dirty="0"/>
          </a:p>
        </p:txBody>
      </p:sp>
    </p:spTree>
    <p:extLst>
      <p:ext uri="{BB962C8B-B14F-4D97-AF65-F5344CB8AC3E}">
        <p14:creationId xmlns:p14="http://schemas.microsoft.com/office/powerpoint/2010/main" val="46355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evander</a:t>
            </a:r>
            <a:r>
              <a:rPr lang="en-ZA" dirty="0" smtClean="0"/>
              <a:t> mines</a:t>
            </a:r>
            <a:endParaRPr lang="en-ZA" dirty="0">
              <a:latin typeface="+mn-lt"/>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816"/>
          <a:stretch/>
        </p:blipFill>
        <p:spPr bwMode="auto">
          <a:xfrm>
            <a:off x="-3175" y="1556766"/>
            <a:ext cx="9150350" cy="545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38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evander</a:t>
            </a:r>
            <a:r>
              <a:rPr lang="en-ZA" dirty="0" smtClean="0"/>
              <a:t> mines</a:t>
            </a:r>
            <a:endParaRPr lang="en-ZA" dirty="0">
              <a:latin typeface="+mn-lt"/>
            </a:endParaRPr>
          </a:p>
        </p:txBody>
      </p:sp>
      <p:sp>
        <p:nvSpPr>
          <p:cNvPr id="4" name="Rectangle 3"/>
          <p:cNvSpPr/>
          <p:nvPr/>
        </p:nvSpPr>
        <p:spPr>
          <a:xfrm>
            <a:off x="225297" y="1616075"/>
            <a:ext cx="8633280" cy="2462213"/>
          </a:xfrm>
          <a:prstGeom prst="rect">
            <a:avLst/>
          </a:prstGeom>
        </p:spPr>
        <p:txBody>
          <a:bodyPr wrap="square" lIns="45720" tIns="45720" rIns="45720" bIns="45720">
            <a:spAutoFit/>
          </a:bodyPr>
          <a:lstStyle/>
          <a:p>
            <a:pPr marL="228600" lvl="0" indent="-228600">
              <a:buFont typeface="Arial"/>
              <a:buChar char="•"/>
            </a:pPr>
            <a:r>
              <a:rPr lang="en-US" sz="1400" dirty="0" smtClean="0"/>
              <a:t>Evander was first developed in 1955 by The Union Corporation and consisted of 8 independent shafts</a:t>
            </a:r>
          </a:p>
          <a:p>
            <a:pPr marL="228600" lvl="0" indent="-228600">
              <a:buFont typeface="Arial"/>
              <a:buChar char="•"/>
            </a:pPr>
            <a:r>
              <a:rPr lang="en-US" sz="1400" dirty="0" smtClean="0"/>
              <a:t>Currently only No. 7 Shaft and No. 8 Shaft are operational, with the rest on care and maintenance</a:t>
            </a:r>
          </a:p>
          <a:p>
            <a:pPr marL="228600" lvl="0" indent="-228600">
              <a:buFont typeface="Arial"/>
              <a:buChar char="•"/>
            </a:pPr>
            <a:r>
              <a:rPr lang="en-US" sz="1400" dirty="0" smtClean="0"/>
              <a:t>Located approximately 120km south-east of Johannesburg in Mpumalanga</a:t>
            </a:r>
          </a:p>
          <a:p>
            <a:pPr marL="228600" lvl="0" indent="-228600">
              <a:buFont typeface="Arial"/>
              <a:buChar char="•"/>
            </a:pPr>
            <a:r>
              <a:rPr lang="en-US" sz="1400" dirty="0" smtClean="0"/>
              <a:t>Evander’s mineral assets comprise a set of mineral resources that range from prefeasibility studies to a producing mine</a:t>
            </a:r>
          </a:p>
          <a:p>
            <a:pPr marL="228600" lvl="0" indent="-228600">
              <a:buFont typeface="Arial"/>
              <a:buChar char="•"/>
            </a:pPr>
            <a:r>
              <a:rPr lang="en-US" sz="1400" dirty="0" smtClean="0"/>
              <a:t>Evander No. 8 Shaft and surface operations are currently generating strong </a:t>
            </a:r>
            <a:r>
              <a:rPr lang="en-US" sz="1400" dirty="0" err="1" smtClean="0"/>
              <a:t>cashflows</a:t>
            </a:r>
            <a:endParaRPr lang="en-US" sz="1400" dirty="0" smtClean="0"/>
          </a:p>
          <a:p>
            <a:pPr marL="228600" lvl="0" indent="-228600">
              <a:buFont typeface="Arial"/>
              <a:buChar char="•"/>
            </a:pPr>
            <a:r>
              <a:rPr lang="en-US" sz="1400" dirty="0" smtClean="0"/>
              <a:t>The principal economical  horizon mined at Evander Mines is the Kimberley Reef, an offshoot of the Witwatersrand basin</a:t>
            </a:r>
          </a:p>
          <a:p>
            <a:pPr marL="228600" lvl="0" indent="-228600">
              <a:buFont typeface="Arial"/>
              <a:buChar char="•"/>
            </a:pPr>
            <a:r>
              <a:rPr lang="en-US" sz="1400" dirty="0" smtClean="0"/>
              <a:t>Total production capacity of 95koz (105koz </a:t>
            </a:r>
            <a:r>
              <a:rPr lang="en-US" sz="1400" dirty="0" err="1" smtClean="0"/>
              <a:t>incl</a:t>
            </a:r>
            <a:r>
              <a:rPr lang="en-US" sz="1400" dirty="0" smtClean="0"/>
              <a:t> ETRP) all produced 76,6koz of gold in the 12 months ending 30 June 2014</a:t>
            </a:r>
          </a:p>
          <a:p>
            <a:pPr marL="228600" lvl="0" indent="-228600">
              <a:buFont typeface="Arial"/>
              <a:buChar char="•"/>
            </a:pPr>
            <a:r>
              <a:rPr lang="en-US" sz="1400" dirty="0" smtClean="0"/>
              <a:t>Evander Mines has a LOM of 17 years</a:t>
            </a:r>
          </a:p>
        </p:txBody>
      </p:sp>
      <p:sp>
        <p:nvSpPr>
          <p:cNvPr id="5" name="SPO_PHTITLE_16"/>
          <p:cNvSpPr txBox="1"/>
          <p:nvPr>
            <p:custDataLst>
              <p:tags r:id="rId1"/>
            </p:custDataLst>
          </p:nvPr>
        </p:nvSpPr>
        <p:spPr>
          <a:xfrm>
            <a:off x="130047" y="4194175"/>
            <a:ext cx="8633280" cy="328612"/>
          </a:xfrm>
          <a:prstGeom prst="rect">
            <a:avLst/>
          </a:prstGeom>
          <a:noFill/>
        </p:spPr>
        <p:txBody>
          <a:bodyPr vert="horz" wrap="square" lIns="0" tIns="0" rIns="0" bIns="0" rtlCol="0" anchor="t" anchorCtr="0">
            <a:noAutofit/>
          </a:bodyPr>
          <a:lstStyle/>
          <a:p>
            <a:pPr>
              <a:spcBef>
                <a:spcPct val="20000"/>
              </a:spcBef>
            </a:pPr>
            <a:r>
              <a:rPr lang="en-US" sz="1000" b="1" dirty="0" smtClean="0">
                <a:latin typeface="Arial"/>
              </a:rPr>
              <a:t>Resources and reserves</a:t>
            </a:r>
          </a:p>
          <a:p>
            <a:pPr>
              <a:spcBef>
                <a:spcPct val="20000"/>
              </a:spcBef>
            </a:pPr>
            <a:r>
              <a:rPr lang="en-US" sz="1000" dirty="0" smtClean="0">
                <a:latin typeface="Arial"/>
              </a:rPr>
              <a:t>30-Jun-14 (</a:t>
            </a:r>
            <a:r>
              <a:rPr lang="en-US" sz="1000" dirty="0" err="1" smtClean="0">
                <a:latin typeface="Arial"/>
              </a:rPr>
              <a:t>Moz</a:t>
            </a:r>
            <a:r>
              <a:rPr lang="en-US" sz="1000" dirty="0" smtClean="0">
                <a:latin typeface="Arial"/>
              </a:rPr>
              <a:t>)</a:t>
            </a:r>
            <a:endParaRPr lang="en-GB" sz="900" dirty="0">
              <a:latin typeface="Arial"/>
            </a:endParaRPr>
          </a:p>
        </p:txBody>
      </p:sp>
      <p:cxnSp>
        <p:nvCxnSpPr>
          <p:cNvPr id="6" name="Straight Connector Straight Connector 16"/>
          <p:cNvCxnSpPr/>
          <p:nvPr>
            <p:custDataLst>
              <p:tags r:id="rId2"/>
            </p:custDataLst>
          </p:nvPr>
        </p:nvCxnSpPr>
        <p:spPr>
          <a:xfrm>
            <a:off x="130047" y="4560887"/>
            <a:ext cx="8633280" cy="0"/>
          </a:xfrm>
          <a:prstGeom prst="line">
            <a:avLst/>
          </a:prstGeom>
          <a:ln w="6350">
            <a:solidFill>
              <a:srgbClr val="6C6C6C"/>
            </a:solidFill>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p:nvPr>
            <p:extLst>
              <p:ext uri="{D42A27DB-BD31-4B8C-83A1-F6EECF244321}">
                <p14:modId xmlns:p14="http://schemas.microsoft.com/office/powerpoint/2010/main" val="3352268379"/>
              </p:ext>
            </p:extLst>
          </p:nvPr>
        </p:nvGraphicFramePr>
        <p:xfrm>
          <a:off x="493267" y="4194175"/>
          <a:ext cx="6007546" cy="30524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3674320165"/>
              </p:ext>
            </p:extLst>
          </p:nvPr>
        </p:nvGraphicFramePr>
        <p:xfrm>
          <a:off x="4599087" y="4194175"/>
          <a:ext cx="5829301" cy="300643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2093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6355"/>
            <a:ext cx="9144000" cy="44041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evander</a:t>
            </a:r>
            <a:r>
              <a:rPr lang="en-ZA" dirty="0" smtClean="0"/>
              <a:t> mines</a:t>
            </a:r>
            <a:endParaRPr lang="en-ZA" dirty="0">
              <a:latin typeface="+mn-lt"/>
            </a:endParaRPr>
          </a:p>
        </p:txBody>
      </p:sp>
      <p:sp>
        <p:nvSpPr>
          <p:cNvPr id="9" name="SPO_SIDEBAR_8"/>
          <p:cNvSpPr txBox="1"/>
          <p:nvPr>
            <p:custDataLst>
              <p:tags r:id="rId1"/>
            </p:custDataLst>
          </p:nvPr>
        </p:nvSpPr>
        <p:spPr>
          <a:xfrm>
            <a:off x="5448205" y="1116355"/>
            <a:ext cx="2588059" cy="430887"/>
          </a:xfrm>
          <a:prstGeom prst="rect">
            <a:avLst/>
          </a:prstGeom>
          <a:noFill/>
        </p:spPr>
        <p:txBody>
          <a:bodyPr vert="horz" wrap="square" lIns="0" tIns="0" rIns="0" bIns="0" rtlCol="0" anchor="t" anchorCtr="0">
            <a:spAutoFit/>
          </a:bodyPr>
          <a:lstStyle/>
          <a:p>
            <a:pPr marL="0" lvl="1">
              <a:spcBef>
                <a:spcPts val="0"/>
              </a:spcBef>
              <a:spcAft>
                <a:spcPts val="0"/>
              </a:spcAft>
              <a:buClr>
                <a:schemeClr val="accent2"/>
              </a:buClr>
              <a:buSzPct val="100000"/>
            </a:pPr>
            <a:r>
              <a:rPr lang="en-US" sz="1000" b="0" dirty="0" smtClean="0">
                <a:solidFill>
                  <a:schemeClr val="bg1"/>
                </a:solidFill>
                <a:latin typeface="Arial"/>
              </a:rPr>
              <a:t>Estimated proven and probable reserves of</a:t>
            </a:r>
            <a:br>
              <a:rPr lang="en-US" sz="1000" b="0" dirty="0" smtClean="0">
                <a:solidFill>
                  <a:schemeClr val="bg1"/>
                </a:solidFill>
                <a:latin typeface="Arial"/>
              </a:rPr>
            </a:br>
            <a:r>
              <a:rPr lang="en-US" dirty="0" smtClean="0">
                <a:solidFill>
                  <a:schemeClr val="bg1"/>
                </a:solidFill>
                <a:latin typeface="Arial"/>
              </a:rPr>
              <a:t>7.8Moz </a:t>
            </a:r>
            <a:r>
              <a:rPr lang="en-US" sz="1000" b="0" dirty="0" smtClean="0">
                <a:solidFill>
                  <a:schemeClr val="bg1"/>
                </a:solidFill>
                <a:latin typeface="Arial"/>
              </a:rPr>
              <a:t>(grade at </a:t>
            </a:r>
            <a:r>
              <a:rPr lang="en-US" dirty="0" smtClean="0">
                <a:solidFill>
                  <a:schemeClr val="bg1"/>
                </a:solidFill>
                <a:latin typeface="Arial"/>
              </a:rPr>
              <a:t>8.3g/t</a:t>
            </a:r>
            <a:r>
              <a:rPr lang="en-US" b="0" baseline="30000" dirty="0" smtClean="0">
                <a:solidFill>
                  <a:schemeClr val="bg1"/>
                </a:solidFill>
                <a:latin typeface="Arial"/>
              </a:rPr>
              <a:t> </a:t>
            </a:r>
            <a:r>
              <a:rPr lang="en-US" sz="1000" b="0" dirty="0" smtClean="0">
                <a:solidFill>
                  <a:schemeClr val="bg1"/>
                </a:solidFill>
                <a:latin typeface="Arial"/>
              </a:rPr>
              <a:t>)</a:t>
            </a:r>
          </a:p>
        </p:txBody>
      </p:sp>
      <p:sp>
        <p:nvSpPr>
          <p:cNvPr id="10" name="Freeform 9"/>
          <p:cNvSpPr/>
          <p:nvPr/>
        </p:nvSpPr>
        <p:spPr>
          <a:xfrm>
            <a:off x="6056435" y="3892551"/>
            <a:ext cx="561975" cy="1139031"/>
          </a:xfrm>
          <a:custGeom>
            <a:avLst/>
            <a:gdLst>
              <a:gd name="connsiteX0" fmla="*/ 38100 w 488950"/>
              <a:gd name="connsiteY0" fmla="*/ 0 h 1054100"/>
              <a:gd name="connsiteX1" fmla="*/ 0 w 488950"/>
              <a:gd name="connsiteY1" fmla="*/ 107950 h 1054100"/>
              <a:gd name="connsiteX2" fmla="*/ 38100 w 488950"/>
              <a:gd name="connsiteY2" fmla="*/ 247650 h 1054100"/>
              <a:gd name="connsiteX3" fmla="*/ 82550 w 488950"/>
              <a:gd name="connsiteY3" fmla="*/ 355600 h 1054100"/>
              <a:gd name="connsiteX4" fmla="*/ 152400 w 488950"/>
              <a:gd name="connsiteY4" fmla="*/ 463550 h 1054100"/>
              <a:gd name="connsiteX5" fmla="*/ 177800 w 488950"/>
              <a:gd name="connsiteY5" fmla="*/ 514350 h 1054100"/>
              <a:gd name="connsiteX6" fmla="*/ 139700 w 488950"/>
              <a:gd name="connsiteY6" fmla="*/ 609600 h 1054100"/>
              <a:gd name="connsiteX7" fmla="*/ 107950 w 488950"/>
              <a:gd name="connsiteY7" fmla="*/ 654050 h 1054100"/>
              <a:gd name="connsiteX8" fmla="*/ 69850 w 488950"/>
              <a:gd name="connsiteY8" fmla="*/ 698500 h 1054100"/>
              <a:gd name="connsiteX9" fmla="*/ 82550 w 488950"/>
              <a:gd name="connsiteY9" fmla="*/ 819150 h 1054100"/>
              <a:gd name="connsiteX10" fmla="*/ 133350 w 488950"/>
              <a:gd name="connsiteY10" fmla="*/ 914400 h 1054100"/>
              <a:gd name="connsiteX11" fmla="*/ 234950 w 488950"/>
              <a:gd name="connsiteY11" fmla="*/ 920750 h 1054100"/>
              <a:gd name="connsiteX12" fmla="*/ 342900 w 488950"/>
              <a:gd name="connsiteY12" fmla="*/ 971550 h 1054100"/>
              <a:gd name="connsiteX13" fmla="*/ 488950 w 488950"/>
              <a:gd name="connsiteY13" fmla="*/ 1054100 h 1054100"/>
              <a:gd name="connsiteX0" fmla="*/ 38100 w 588962"/>
              <a:gd name="connsiteY0" fmla="*/ 0 h 1125537"/>
              <a:gd name="connsiteX1" fmla="*/ 0 w 588962"/>
              <a:gd name="connsiteY1" fmla="*/ 107950 h 1125537"/>
              <a:gd name="connsiteX2" fmla="*/ 38100 w 588962"/>
              <a:gd name="connsiteY2" fmla="*/ 247650 h 1125537"/>
              <a:gd name="connsiteX3" fmla="*/ 82550 w 588962"/>
              <a:gd name="connsiteY3" fmla="*/ 355600 h 1125537"/>
              <a:gd name="connsiteX4" fmla="*/ 152400 w 588962"/>
              <a:gd name="connsiteY4" fmla="*/ 463550 h 1125537"/>
              <a:gd name="connsiteX5" fmla="*/ 177800 w 588962"/>
              <a:gd name="connsiteY5" fmla="*/ 514350 h 1125537"/>
              <a:gd name="connsiteX6" fmla="*/ 139700 w 588962"/>
              <a:gd name="connsiteY6" fmla="*/ 609600 h 1125537"/>
              <a:gd name="connsiteX7" fmla="*/ 107950 w 588962"/>
              <a:gd name="connsiteY7" fmla="*/ 654050 h 1125537"/>
              <a:gd name="connsiteX8" fmla="*/ 69850 w 588962"/>
              <a:gd name="connsiteY8" fmla="*/ 698500 h 1125537"/>
              <a:gd name="connsiteX9" fmla="*/ 82550 w 588962"/>
              <a:gd name="connsiteY9" fmla="*/ 819150 h 1125537"/>
              <a:gd name="connsiteX10" fmla="*/ 133350 w 588962"/>
              <a:gd name="connsiteY10" fmla="*/ 914400 h 1125537"/>
              <a:gd name="connsiteX11" fmla="*/ 234950 w 588962"/>
              <a:gd name="connsiteY11" fmla="*/ 920750 h 1125537"/>
              <a:gd name="connsiteX12" fmla="*/ 342900 w 588962"/>
              <a:gd name="connsiteY12" fmla="*/ 971550 h 1125537"/>
              <a:gd name="connsiteX13" fmla="*/ 588962 w 588962"/>
              <a:gd name="connsiteY13" fmla="*/ 1125537 h 1125537"/>
              <a:gd name="connsiteX0" fmla="*/ 38100 w 598323"/>
              <a:gd name="connsiteY0" fmla="*/ 0 h 1130262"/>
              <a:gd name="connsiteX1" fmla="*/ 0 w 598323"/>
              <a:gd name="connsiteY1" fmla="*/ 107950 h 1130262"/>
              <a:gd name="connsiteX2" fmla="*/ 38100 w 598323"/>
              <a:gd name="connsiteY2" fmla="*/ 247650 h 1130262"/>
              <a:gd name="connsiteX3" fmla="*/ 82550 w 598323"/>
              <a:gd name="connsiteY3" fmla="*/ 355600 h 1130262"/>
              <a:gd name="connsiteX4" fmla="*/ 152400 w 598323"/>
              <a:gd name="connsiteY4" fmla="*/ 463550 h 1130262"/>
              <a:gd name="connsiteX5" fmla="*/ 177800 w 598323"/>
              <a:gd name="connsiteY5" fmla="*/ 514350 h 1130262"/>
              <a:gd name="connsiteX6" fmla="*/ 139700 w 598323"/>
              <a:gd name="connsiteY6" fmla="*/ 609600 h 1130262"/>
              <a:gd name="connsiteX7" fmla="*/ 107950 w 598323"/>
              <a:gd name="connsiteY7" fmla="*/ 654050 h 1130262"/>
              <a:gd name="connsiteX8" fmla="*/ 69850 w 598323"/>
              <a:gd name="connsiteY8" fmla="*/ 698500 h 1130262"/>
              <a:gd name="connsiteX9" fmla="*/ 82550 w 598323"/>
              <a:gd name="connsiteY9" fmla="*/ 819150 h 1130262"/>
              <a:gd name="connsiteX10" fmla="*/ 133350 w 598323"/>
              <a:gd name="connsiteY10" fmla="*/ 914400 h 1130262"/>
              <a:gd name="connsiteX11" fmla="*/ 234950 w 598323"/>
              <a:gd name="connsiteY11" fmla="*/ 920750 h 1130262"/>
              <a:gd name="connsiteX12" fmla="*/ 342900 w 598323"/>
              <a:gd name="connsiteY12" fmla="*/ 971550 h 1130262"/>
              <a:gd name="connsiteX13" fmla="*/ 598323 w 598323"/>
              <a:gd name="connsiteY13" fmla="*/ 1130262 h 11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323" h="1130262">
                <a:moveTo>
                  <a:pt x="38100" y="0"/>
                </a:moveTo>
                <a:lnTo>
                  <a:pt x="0" y="107950"/>
                </a:lnTo>
                <a:lnTo>
                  <a:pt x="38100" y="247650"/>
                </a:lnTo>
                <a:lnTo>
                  <a:pt x="82550" y="355600"/>
                </a:lnTo>
                <a:lnTo>
                  <a:pt x="152400" y="463550"/>
                </a:lnTo>
                <a:lnTo>
                  <a:pt x="177800" y="514350"/>
                </a:lnTo>
                <a:lnTo>
                  <a:pt x="139700" y="609600"/>
                </a:lnTo>
                <a:lnTo>
                  <a:pt x="107950" y="654050"/>
                </a:lnTo>
                <a:lnTo>
                  <a:pt x="69850" y="698500"/>
                </a:lnTo>
                <a:lnTo>
                  <a:pt x="82550" y="819150"/>
                </a:lnTo>
                <a:lnTo>
                  <a:pt x="133350" y="914400"/>
                </a:lnTo>
                <a:lnTo>
                  <a:pt x="234950" y="920750"/>
                </a:lnTo>
                <a:lnTo>
                  <a:pt x="342900" y="971550"/>
                </a:lnTo>
                <a:lnTo>
                  <a:pt x="598323" y="1130262"/>
                </a:lnTo>
              </a:path>
            </a:pathLst>
          </a:custGeom>
          <a:ln w="9525">
            <a:solidFill>
              <a:srgbClr val="6C6C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1" name="Picture 2"/>
          <p:cNvPicPr>
            <a:picLocks noChangeAspect="1" noChangeArrowheads="1"/>
          </p:cNvPicPr>
          <p:nvPr/>
        </p:nvPicPr>
        <p:blipFill>
          <a:blip r:embed="rId3"/>
          <a:srcRect/>
          <a:stretch>
            <a:fillRect/>
          </a:stretch>
        </p:blipFill>
        <p:spPr bwMode="auto">
          <a:xfrm>
            <a:off x="414337" y="1590675"/>
            <a:ext cx="6610500" cy="4898883"/>
          </a:xfrm>
          <a:prstGeom prst="rect">
            <a:avLst/>
          </a:prstGeom>
          <a:noFill/>
          <a:ln w="9525">
            <a:noFill/>
            <a:miter lim="800000"/>
            <a:headEnd/>
            <a:tailEnd/>
          </a:ln>
          <a:effectLst/>
        </p:spPr>
      </p:pic>
      <p:pic>
        <p:nvPicPr>
          <p:cNvPr id="12" name="Picture 11"/>
          <p:cNvPicPr>
            <a:picLocks noChangeAspect="1" noChangeArrowheads="1"/>
          </p:cNvPicPr>
          <p:nvPr/>
        </p:nvPicPr>
        <p:blipFill>
          <a:blip r:embed="rId4"/>
          <a:srcRect/>
          <a:stretch>
            <a:fillRect/>
          </a:stretch>
        </p:blipFill>
        <p:spPr bwMode="auto">
          <a:xfrm>
            <a:off x="7350464" y="4324350"/>
            <a:ext cx="1508116" cy="1676400"/>
          </a:xfrm>
          <a:prstGeom prst="rect">
            <a:avLst/>
          </a:prstGeom>
          <a:noFill/>
          <a:ln w="9525">
            <a:noFill/>
            <a:miter lim="800000"/>
            <a:headEnd/>
            <a:tailEnd/>
          </a:ln>
          <a:effectLst/>
        </p:spPr>
      </p:pic>
    </p:spTree>
    <p:extLst>
      <p:ext uri="{BB962C8B-B14F-4D97-AF65-F5344CB8AC3E}">
        <p14:creationId xmlns:p14="http://schemas.microsoft.com/office/powerpoint/2010/main" val="391027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6355"/>
            <a:ext cx="9144000" cy="44041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evander</a:t>
            </a:r>
            <a:r>
              <a:rPr lang="en-ZA" dirty="0" smtClean="0"/>
              <a:t> mines</a:t>
            </a:r>
            <a:endParaRPr lang="en-ZA" dirty="0">
              <a:latin typeface="+mn-lt"/>
            </a:endParaRPr>
          </a:p>
        </p:txBody>
      </p:sp>
      <p:sp>
        <p:nvSpPr>
          <p:cNvPr id="9" name="SPO_SIDEBAR_8"/>
          <p:cNvSpPr txBox="1"/>
          <p:nvPr>
            <p:custDataLst>
              <p:tags r:id="rId1"/>
            </p:custDataLst>
          </p:nvPr>
        </p:nvSpPr>
        <p:spPr>
          <a:xfrm>
            <a:off x="5448205" y="1116355"/>
            <a:ext cx="2588059" cy="430887"/>
          </a:xfrm>
          <a:prstGeom prst="rect">
            <a:avLst/>
          </a:prstGeom>
          <a:noFill/>
        </p:spPr>
        <p:txBody>
          <a:bodyPr vert="horz" wrap="square" lIns="0" tIns="0" rIns="0" bIns="0" rtlCol="0" anchor="t" anchorCtr="0">
            <a:spAutoFit/>
          </a:bodyPr>
          <a:lstStyle/>
          <a:p>
            <a:pPr marL="0" lvl="1">
              <a:spcBef>
                <a:spcPts val="0"/>
              </a:spcBef>
              <a:spcAft>
                <a:spcPts val="0"/>
              </a:spcAft>
              <a:buClr>
                <a:schemeClr val="accent2"/>
              </a:buClr>
              <a:buSzPct val="100000"/>
            </a:pPr>
            <a:r>
              <a:rPr lang="en-US" sz="1000" b="0" dirty="0" smtClean="0">
                <a:solidFill>
                  <a:schemeClr val="bg1"/>
                </a:solidFill>
                <a:latin typeface="Arial"/>
              </a:rPr>
              <a:t>Estimated proven and probable reserves of</a:t>
            </a:r>
            <a:br>
              <a:rPr lang="en-US" sz="1000" b="0" dirty="0" smtClean="0">
                <a:solidFill>
                  <a:schemeClr val="bg1"/>
                </a:solidFill>
                <a:latin typeface="Arial"/>
              </a:rPr>
            </a:br>
            <a:r>
              <a:rPr lang="en-US" dirty="0" smtClean="0">
                <a:solidFill>
                  <a:schemeClr val="bg1"/>
                </a:solidFill>
                <a:latin typeface="Arial"/>
              </a:rPr>
              <a:t>1.4Moz </a:t>
            </a:r>
            <a:r>
              <a:rPr lang="en-US" sz="1000" b="0" dirty="0" smtClean="0">
                <a:solidFill>
                  <a:schemeClr val="bg1"/>
                </a:solidFill>
                <a:latin typeface="Arial"/>
              </a:rPr>
              <a:t>(grade at </a:t>
            </a:r>
            <a:r>
              <a:rPr lang="en-US" dirty="0" smtClean="0">
                <a:solidFill>
                  <a:schemeClr val="bg1"/>
                </a:solidFill>
                <a:latin typeface="Arial"/>
              </a:rPr>
              <a:t>7.66g/t</a:t>
            </a:r>
            <a:r>
              <a:rPr lang="en-US" b="0" baseline="30000" dirty="0" smtClean="0">
                <a:solidFill>
                  <a:schemeClr val="bg1"/>
                </a:solidFill>
                <a:latin typeface="Arial"/>
              </a:rPr>
              <a:t> </a:t>
            </a:r>
            <a:r>
              <a:rPr lang="en-US" sz="1000" b="0" dirty="0" smtClean="0">
                <a:solidFill>
                  <a:schemeClr val="bg1"/>
                </a:solidFill>
                <a:latin typeface="Arial"/>
              </a:rPr>
              <a:t>)</a:t>
            </a:r>
          </a:p>
        </p:txBody>
      </p:sp>
      <p:graphicFrame>
        <p:nvGraphicFramePr>
          <p:cNvPr id="8" name="Table 7"/>
          <p:cNvGraphicFramePr>
            <a:graphicFrameLocks noGrp="1"/>
          </p:cNvGraphicFramePr>
          <p:nvPr>
            <p:extLst>
              <p:ext uri="{D42A27DB-BD31-4B8C-83A1-F6EECF244321}">
                <p14:modId xmlns:p14="http://schemas.microsoft.com/office/powerpoint/2010/main" val="2542975746"/>
              </p:ext>
            </p:extLst>
          </p:nvPr>
        </p:nvGraphicFramePr>
        <p:xfrm>
          <a:off x="224903" y="1574185"/>
          <a:ext cx="2112264" cy="1792728"/>
        </p:xfrm>
        <a:graphic>
          <a:graphicData uri="http://schemas.openxmlformats.org/drawingml/2006/table">
            <a:tbl>
              <a:tblPr firstRow="1" bandRow="1">
                <a:tableStyleId>{5C22544A-7EE6-4342-B048-85BDC9FD1C3A}</a:tableStyleId>
              </a:tblPr>
              <a:tblGrid>
                <a:gridCol w="1107720"/>
                <a:gridCol w="1004544"/>
              </a:tblGrid>
              <a:tr h="152347">
                <a:tc gridSpan="2">
                  <a:txBody>
                    <a:bodyPr/>
                    <a:lstStyle/>
                    <a:p>
                      <a:pPr algn="ctr"/>
                      <a:r>
                        <a:rPr lang="en-GB" sz="900" dirty="0" smtClean="0">
                          <a:solidFill>
                            <a:schemeClr val="bg1"/>
                          </a:solidFill>
                        </a:rPr>
                        <a:t>Evander 8 Shaft</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69DB7"/>
                    </a:solidFill>
                  </a:tcPr>
                </a:tc>
                <a:tc hMerge="1">
                  <a:txBody>
                    <a:bodyPr/>
                    <a:lstStyle/>
                    <a:p>
                      <a:endParaRPr lang="en-GB" dirty="0"/>
                    </a:p>
                  </a:txBody>
                  <a:tcPr/>
                </a:tc>
              </a:tr>
              <a:tr h="309377">
                <a:tc>
                  <a:txBody>
                    <a:bodyPr/>
                    <a:lstStyle/>
                    <a:p>
                      <a:r>
                        <a:rPr lang="en-US" sz="900" b="1" dirty="0" smtClean="0">
                          <a:solidFill>
                            <a:schemeClr val="tx1"/>
                          </a:solidFill>
                        </a:rPr>
                        <a:t>Location</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kern="1200" baseline="0" dirty="0" smtClean="0">
                          <a:solidFill>
                            <a:schemeClr val="dk1"/>
                          </a:solidFill>
                          <a:latin typeface="+mn-lt"/>
                          <a:ea typeface="+mn-ea"/>
                          <a:cs typeface="+mn-cs"/>
                        </a:rPr>
                        <a:t>5 km north-west of the town of Evander</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p>
                      <a:r>
                        <a:rPr lang="en-GB" sz="900" b="1" dirty="0" smtClean="0">
                          <a:solidFill>
                            <a:schemeClr val="tx1"/>
                          </a:solidFill>
                        </a:rPr>
                        <a:t>Resources (</a:t>
                      </a:r>
                      <a:r>
                        <a:rPr lang="en-GB" sz="900" b="1" dirty="0" err="1" smtClean="0">
                          <a:solidFill>
                            <a:schemeClr val="tx1"/>
                          </a:solidFill>
                        </a:rPr>
                        <a:t>Moz</a:t>
                      </a:r>
                      <a:r>
                        <a:rPr lang="en-GB"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8.4</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p>
                      <a:r>
                        <a:rPr lang="en-GB" sz="900" b="1" dirty="0" smtClean="0">
                          <a:solidFill>
                            <a:schemeClr val="tx1"/>
                          </a:solidFill>
                        </a:rPr>
                        <a:t>Grade </a:t>
                      </a:r>
                      <a:r>
                        <a:rPr lang="en-GB" sz="900" b="1" smtClean="0">
                          <a:solidFill>
                            <a:schemeClr val="tx1"/>
                          </a:solidFill>
                        </a:rPr>
                        <a:t>(g/t</a:t>
                      </a:r>
                      <a:r>
                        <a:rPr lang="en-GB"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11.49</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83384">
                <a:tc>
                  <a:txBody>
                    <a:bodyPr/>
                    <a:lstStyle/>
                    <a:p>
                      <a:r>
                        <a:rPr lang="en-GB" sz="900" b="1" dirty="0" smtClean="0">
                          <a:solidFill>
                            <a:schemeClr val="tx1"/>
                          </a:solidFill>
                        </a:rPr>
                        <a:t>Reserves (</a:t>
                      </a:r>
                      <a:r>
                        <a:rPr lang="en-GB" sz="900" b="1" dirty="0" err="1" smtClean="0">
                          <a:solidFill>
                            <a:schemeClr val="tx1"/>
                          </a:solidFill>
                        </a:rPr>
                        <a:t>Moz</a:t>
                      </a:r>
                      <a:r>
                        <a:rPr lang="en-GB"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kern="1200" dirty="0" smtClean="0">
                          <a:solidFill>
                            <a:schemeClr val="tx1"/>
                          </a:solidFill>
                          <a:latin typeface="+mn-lt"/>
                          <a:ea typeface="+mn-ea"/>
                          <a:cs typeface="+mn-cs"/>
                        </a:rPr>
                        <a:t>1.4</a:t>
                      </a: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65253">
                <a:tc>
                  <a:txBody>
                    <a:bodyPr/>
                    <a:lstStyle/>
                    <a:p>
                      <a:r>
                        <a:rPr lang="en-GB" sz="900" b="1" dirty="0" smtClean="0">
                          <a:solidFill>
                            <a:schemeClr val="tx1"/>
                          </a:solidFill>
                        </a:rPr>
                        <a:t>Grade (g</a:t>
                      </a:r>
                      <a:r>
                        <a:rPr lang="en-GB" sz="900" b="1" baseline="0" dirty="0" smtClean="0">
                          <a:solidFill>
                            <a:schemeClr val="tx1"/>
                          </a:solidFill>
                        </a:rPr>
                        <a:t>/t)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7.66</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65253">
                <a:tc>
                  <a:txBody>
                    <a:bodyPr/>
                    <a:lstStyle/>
                    <a:p>
                      <a:r>
                        <a:rPr lang="en-GB" sz="900" b="1" dirty="0" smtClean="0">
                          <a:solidFill>
                            <a:schemeClr val="tx1"/>
                          </a:solidFill>
                        </a:rPr>
                        <a:t>LOM (years)</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17</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65253">
                <a:tc>
                  <a:txBody>
                    <a:bodyPr/>
                    <a:lstStyle/>
                    <a:p>
                      <a:r>
                        <a:rPr lang="en-GB" sz="900" b="1" dirty="0" smtClean="0">
                          <a:solidFill>
                            <a:schemeClr val="tx1"/>
                          </a:solidFill>
                        </a:rPr>
                        <a:t>Au Production capacity (</a:t>
                      </a:r>
                      <a:r>
                        <a:rPr lang="en-GB" sz="900" b="1" dirty="0" err="1" smtClean="0">
                          <a:solidFill>
                            <a:schemeClr val="tx1"/>
                          </a:solidFill>
                        </a:rPr>
                        <a:t>koz</a:t>
                      </a:r>
                      <a:r>
                        <a:rPr lang="en-GB" sz="900" b="1" dirty="0" smtClean="0">
                          <a:solidFill>
                            <a:schemeClr val="tx1"/>
                          </a:solidFill>
                        </a:rPr>
                        <a:t> p.a.)</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100</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3" name="Rounded Rectangle 12"/>
          <p:cNvSpPr/>
          <p:nvPr/>
        </p:nvSpPr>
        <p:spPr>
          <a:xfrm>
            <a:off x="6739799" y="4734942"/>
            <a:ext cx="2110154" cy="214484"/>
          </a:xfrm>
          <a:prstGeom prst="roundRect">
            <a:avLst/>
          </a:prstGeom>
          <a:noFill/>
          <a:ln w="6350" cap="flat" cmpd="sng" algn="ctr">
            <a:solidFill>
              <a:schemeClr val="bg1">
                <a:lumMod val="5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GB" sz="900" b="1" dirty="0" smtClean="0">
                <a:solidFill>
                  <a:schemeClr val="tx1"/>
                </a:solidFill>
              </a:rPr>
              <a:t>1H14 Cash cost breakdown</a:t>
            </a:r>
          </a:p>
        </p:txBody>
      </p:sp>
      <p:grpSp>
        <p:nvGrpSpPr>
          <p:cNvPr id="14" name="Group 58"/>
          <p:cNvGrpSpPr/>
          <p:nvPr/>
        </p:nvGrpSpPr>
        <p:grpSpPr>
          <a:xfrm>
            <a:off x="6744974" y="1574186"/>
            <a:ext cx="2111424" cy="1030658"/>
            <a:chOff x="295275" y="3656217"/>
            <a:chExt cx="2020888" cy="511372"/>
          </a:xfrm>
        </p:grpSpPr>
        <p:sp>
          <p:nvSpPr>
            <p:cNvPr id="15" name="Rectangle 57"/>
            <p:cNvSpPr/>
            <p:nvPr/>
          </p:nvSpPr>
          <p:spPr>
            <a:xfrm>
              <a:off x="295275" y="3755281"/>
              <a:ext cx="2020888" cy="412308"/>
            </a:xfrm>
            <a:prstGeom prst="rect">
              <a:avLst/>
            </a:prstGeom>
            <a:solidFill>
              <a:schemeClr val="bg1">
                <a:lumMod val="95000"/>
              </a:schemeClr>
            </a:solidFill>
          </p:spPr>
          <p:txBody>
            <a:bodyPr wrap="square" lIns="45720" tIns="45720" rIns="45720" bIns="45720">
              <a:spAutoFit/>
            </a:bodyPr>
            <a:lstStyle/>
            <a:p>
              <a:pPr marL="228600" indent="-228600">
                <a:spcBef>
                  <a:spcPct val="20000"/>
                </a:spcBef>
                <a:spcAft>
                  <a:spcPct val="20000"/>
                </a:spcAft>
                <a:buSzPct val="120000"/>
                <a:buFont typeface="Arial"/>
                <a:buChar char="•"/>
              </a:pPr>
              <a:r>
                <a:rPr lang="en-US" sz="1000" dirty="0" err="1" smtClean="0">
                  <a:solidFill>
                    <a:schemeClr val="tx1"/>
                  </a:solidFill>
                </a:rPr>
                <a:t>Orebody</a:t>
              </a:r>
              <a:r>
                <a:rPr lang="en-US" sz="1000" dirty="0" smtClean="0">
                  <a:solidFill>
                    <a:schemeClr val="tx1"/>
                  </a:solidFill>
                </a:rPr>
                <a:t>:  Kimberly Reef</a:t>
              </a:r>
            </a:p>
            <a:p>
              <a:pPr marL="228600" indent="-228600">
                <a:spcBef>
                  <a:spcPct val="20000"/>
                </a:spcBef>
                <a:spcAft>
                  <a:spcPct val="20000"/>
                </a:spcAft>
                <a:buSzPct val="120000"/>
                <a:buFont typeface="Arial"/>
                <a:buChar char="•"/>
              </a:pPr>
              <a:r>
                <a:rPr lang="en-US" sz="1000" dirty="0" smtClean="0">
                  <a:solidFill>
                    <a:schemeClr val="tx1"/>
                  </a:solidFill>
                </a:rPr>
                <a:t>Contains in-situ grades of up to c.12g/t – 18g/t</a:t>
              </a:r>
            </a:p>
            <a:p>
              <a:pPr marL="228600" indent="-228600">
                <a:spcBef>
                  <a:spcPct val="20000"/>
                </a:spcBef>
                <a:spcAft>
                  <a:spcPct val="20000"/>
                </a:spcAft>
                <a:buSzPct val="120000"/>
                <a:buFont typeface="Arial"/>
                <a:buChar char="•"/>
              </a:pPr>
              <a:r>
                <a:rPr lang="en-US" sz="1000" dirty="0" smtClean="0">
                  <a:solidFill>
                    <a:schemeClr val="tx1"/>
                  </a:solidFill>
                </a:rPr>
                <a:t>Depth: 2,100m to 2,500m</a:t>
              </a:r>
            </a:p>
          </p:txBody>
        </p:sp>
        <p:sp>
          <p:nvSpPr>
            <p:cNvPr id="16" name="Rectangle 49"/>
            <p:cNvSpPr/>
            <p:nvPr/>
          </p:nvSpPr>
          <p:spPr>
            <a:xfrm>
              <a:off x="295275" y="3656217"/>
              <a:ext cx="2020888" cy="96581"/>
            </a:xfrm>
            <a:prstGeom prst="rect">
              <a:avLst/>
            </a:prstGeom>
            <a:solidFill>
              <a:srgbClr val="669DB7"/>
            </a:solidFill>
            <a:ln w="12700">
              <a:solidFill>
                <a:srgbClr val="669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smtClean="0">
                  <a:solidFill>
                    <a:srgbClr val="FFFFFF"/>
                  </a:solidFill>
                </a:rPr>
                <a:t>Geology</a:t>
              </a:r>
              <a:endParaRPr lang="en-GB" sz="900" dirty="0">
                <a:solidFill>
                  <a:srgbClr val="FFFFFF"/>
                </a:solidFill>
              </a:endParaRPr>
            </a:p>
          </p:txBody>
        </p:sp>
      </p:grpSp>
      <p:graphicFrame>
        <p:nvGraphicFramePr>
          <p:cNvPr id="17" name="Chart 16"/>
          <p:cNvGraphicFramePr/>
          <p:nvPr/>
        </p:nvGraphicFramePr>
        <p:xfrm>
          <a:off x="6744973" y="3142538"/>
          <a:ext cx="2110153" cy="1604557"/>
        </p:xfrm>
        <a:graphic>
          <a:graphicData uri="http://schemas.openxmlformats.org/drawingml/2006/chart">
            <c:chart xmlns:c="http://schemas.openxmlformats.org/drawingml/2006/chart" xmlns:r="http://schemas.openxmlformats.org/officeDocument/2006/relationships" r:id="rId3"/>
          </a:graphicData>
        </a:graphic>
      </p:graphicFrame>
      <p:sp>
        <p:nvSpPr>
          <p:cNvPr id="18" name="Rounded Rectangle 17"/>
          <p:cNvSpPr/>
          <p:nvPr/>
        </p:nvSpPr>
        <p:spPr>
          <a:xfrm>
            <a:off x="6739799" y="2913996"/>
            <a:ext cx="2110086" cy="240694"/>
          </a:xfrm>
          <a:prstGeom prst="roundRect">
            <a:avLst/>
          </a:prstGeom>
          <a:noFill/>
          <a:ln w="6350" cap="flat" cmpd="sng" algn="ctr">
            <a:solidFill>
              <a:schemeClr val="bg1">
                <a:lumMod val="5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GB" sz="900" b="1" dirty="0" smtClean="0">
                <a:solidFill>
                  <a:schemeClr val="tx1"/>
                </a:solidFill>
              </a:rPr>
              <a:t>Production statistics</a:t>
            </a:r>
            <a:endParaRPr lang="en-GB" sz="900" b="1" dirty="0">
              <a:solidFill>
                <a:schemeClr val="tx1"/>
              </a:solidFill>
            </a:endParaRPr>
          </a:p>
        </p:txBody>
      </p:sp>
      <p:grpSp>
        <p:nvGrpSpPr>
          <p:cNvPr id="19" name="Group 58"/>
          <p:cNvGrpSpPr/>
          <p:nvPr/>
        </p:nvGrpSpPr>
        <p:grpSpPr>
          <a:xfrm>
            <a:off x="224903" y="3413833"/>
            <a:ext cx="2112264" cy="1029380"/>
            <a:chOff x="295275" y="3656217"/>
            <a:chExt cx="2020888" cy="510738"/>
          </a:xfrm>
        </p:grpSpPr>
        <p:sp>
          <p:nvSpPr>
            <p:cNvPr id="20" name="Rectangle 57"/>
            <p:cNvSpPr/>
            <p:nvPr/>
          </p:nvSpPr>
          <p:spPr>
            <a:xfrm>
              <a:off x="295275" y="3755281"/>
              <a:ext cx="2020888" cy="411674"/>
            </a:xfrm>
            <a:prstGeom prst="rect">
              <a:avLst/>
            </a:prstGeom>
            <a:solidFill>
              <a:srgbClr val="F2F2F2"/>
            </a:solidFill>
            <a:ln w="12700">
              <a:solidFill>
                <a:srgbClr val="669DB7"/>
              </a:solidFill>
            </a:ln>
          </p:spPr>
          <p:style>
            <a:lnRef idx="2">
              <a:schemeClr val="accent1">
                <a:shade val="50000"/>
              </a:schemeClr>
            </a:lnRef>
            <a:fillRef idx="1">
              <a:schemeClr val="accent1"/>
            </a:fillRef>
            <a:effectRef idx="0">
              <a:schemeClr val="accent1"/>
            </a:effectRef>
            <a:fontRef idx="minor">
              <a:schemeClr val="lt1"/>
            </a:fontRef>
          </p:style>
          <p:txBody>
            <a:bodyPr lIns="45720" tIns="18288" rIns="45720" bIns="18288" rtlCol="0" anchor="t" anchorCtr="0"/>
            <a:lstStyle/>
            <a:p>
              <a:pPr marL="0" lvl="1">
                <a:spcBef>
                  <a:spcPct val="20000"/>
                </a:spcBef>
                <a:spcAft>
                  <a:spcPct val="20000"/>
                </a:spcAft>
                <a:buClr>
                  <a:schemeClr val="accent2"/>
                </a:buClr>
                <a:buSzPct val="100000"/>
              </a:pPr>
              <a:r>
                <a:rPr lang="en-US" sz="1000" dirty="0" smtClean="0">
                  <a:solidFill>
                    <a:schemeClr val="tx1"/>
                  </a:solidFill>
                </a:rPr>
                <a:t>Maintain 100koz p.a. Au production over LOM through </a:t>
              </a:r>
              <a:r>
                <a:rPr lang="en-US" sz="1000" dirty="0" err="1" smtClean="0">
                  <a:solidFill>
                    <a:schemeClr val="tx1"/>
                  </a:solidFill>
                </a:rPr>
                <a:t>optimisation</a:t>
              </a:r>
              <a:r>
                <a:rPr lang="en-US" sz="1000" dirty="0" smtClean="0">
                  <a:solidFill>
                    <a:schemeClr val="tx1"/>
                  </a:solidFill>
                </a:rPr>
                <a:t> of resource inventory. Pipeline of organic projects which would sustain 8 shaft Au profile.</a:t>
              </a:r>
              <a:endParaRPr lang="en-GB" sz="1000" dirty="0" smtClean="0">
                <a:solidFill>
                  <a:schemeClr val="tx1"/>
                </a:solidFill>
              </a:endParaRPr>
            </a:p>
          </p:txBody>
        </p:sp>
        <p:sp>
          <p:nvSpPr>
            <p:cNvPr id="21" name="Rectangle 49"/>
            <p:cNvSpPr/>
            <p:nvPr/>
          </p:nvSpPr>
          <p:spPr>
            <a:xfrm>
              <a:off x="295275" y="3656217"/>
              <a:ext cx="2020888" cy="96581"/>
            </a:xfrm>
            <a:prstGeom prst="rect">
              <a:avLst/>
            </a:prstGeom>
            <a:solidFill>
              <a:srgbClr val="669DB7"/>
            </a:solidFill>
            <a:ln w="12700">
              <a:solidFill>
                <a:srgbClr val="669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smtClean="0">
                  <a:solidFill>
                    <a:srgbClr val="FFFFFF"/>
                  </a:solidFill>
                </a:rPr>
                <a:t>Strategy</a:t>
              </a:r>
              <a:endParaRPr lang="en-GB" sz="900" dirty="0">
                <a:solidFill>
                  <a:srgbClr val="FFFFFF"/>
                </a:solidFill>
              </a:endParaRPr>
            </a:p>
          </p:txBody>
        </p:sp>
      </p:grpSp>
      <p:graphicFrame>
        <p:nvGraphicFramePr>
          <p:cNvPr id="22" name="Table 21"/>
          <p:cNvGraphicFramePr>
            <a:graphicFrameLocks noGrp="1"/>
          </p:cNvGraphicFramePr>
          <p:nvPr>
            <p:extLst>
              <p:ext uri="{D42A27DB-BD31-4B8C-83A1-F6EECF244321}">
                <p14:modId xmlns:p14="http://schemas.microsoft.com/office/powerpoint/2010/main" val="2899326017"/>
              </p:ext>
            </p:extLst>
          </p:nvPr>
        </p:nvGraphicFramePr>
        <p:xfrm>
          <a:off x="224903" y="4497494"/>
          <a:ext cx="2112264" cy="1926850"/>
        </p:xfrm>
        <a:graphic>
          <a:graphicData uri="http://schemas.openxmlformats.org/drawingml/2006/table">
            <a:tbl>
              <a:tblPr firstRow="1" bandRow="1">
                <a:tableStyleId>{5C22544A-7EE6-4342-B048-85BDC9FD1C3A}</a:tableStyleId>
              </a:tblPr>
              <a:tblGrid>
                <a:gridCol w="1230711"/>
                <a:gridCol w="881553"/>
              </a:tblGrid>
              <a:tr h="152347">
                <a:tc gridSpan="2">
                  <a:txBody>
                    <a:bodyPr/>
                    <a:lstStyle/>
                    <a:p>
                      <a:pPr algn="ctr"/>
                      <a:r>
                        <a:rPr lang="en-GB" sz="900" dirty="0" smtClean="0">
                          <a:solidFill>
                            <a:schemeClr val="bg1"/>
                          </a:solidFill>
                        </a:rPr>
                        <a:t>Asset specifics</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69DB7"/>
                    </a:solidFill>
                  </a:tcPr>
                </a:tc>
                <a:tc hMerge="1">
                  <a:txBody>
                    <a:bodyPr/>
                    <a:lstStyle/>
                    <a:p>
                      <a:endParaRPr lang="en-GB" dirty="0"/>
                    </a:p>
                  </a:txBody>
                  <a:tcPr/>
                </a:tc>
              </a:tr>
              <a:tr h="309377">
                <a:tc>
                  <a:txBody>
                    <a:bodyPr/>
                    <a:lstStyle/>
                    <a:p>
                      <a:r>
                        <a:rPr lang="en-GB" sz="900" b="1" dirty="0" smtClean="0">
                          <a:solidFill>
                            <a:schemeClr val="tx1"/>
                          </a:solidFill>
                        </a:rPr>
                        <a:t>Annual tonnes milled</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0.4 Mt</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09377">
                <a:tc>
                  <a:txBody>
                    <a:bodyPr/>
                    <a:lstStyle/>
                    <a:p>
                      <a:r>
                        <a:rPr lang="en-US" sz="900" b="1" dirty="0" smtClean="0">
                          <a:solidFill>
                            <a:schemeClr val="tx1"/>
                          </a:solidFill>
                        </a:rPr>
                        <a:t>Operating costs </a:t>
                      </a:r>
                      <a:r>
                        <a:rPr lang="en-US" sz="900" b="1" smtClean="0">
                          <a:solidFill>
                            <a:schemeClr val="tx1"/>
                          </a:solidFill>
                        </a:rPr>
                        <a:t>(USD/oz</a:t>
                      </a:r>
                      <a:r>
                        <a:rPr lang="en-US"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1,003.7</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p>
                      <a:r>
                        <a:rPr lang="en-GB" sz="900" b="1" dirty="0" smtClean="0">
                          <a:solidFill>
                            <a:schemeClr val="tx1"/>
                          </a:solidFill>
                        </a:rPr>
                        <a:t>LOM </a:t>
                      </a:r>
                      <a:r>
                        <a:rPr lang="en-GB" sz="900" b="1" dirty="0" err="1" smtClean="0">
                          <a:solidFill>
                            <a:schemeClr val="tx1"/>
                          </a:solidFill>
                        </a:rPr>
                        <a:t>Capex</a:t>
                      </a:r>
                      <a:r>
                        <a:rPr lang="en-GB" sz="900" b="1" baseline="0" dirty="0" smtClean="0">
                          <a:solidFill>
                            <a:schemeClr val="tx1"/>
                          </a:solidFill>
                        </a:rPr>
                        <a:t> (</a:t>
                      </a:r>
                      <a:r>
                        <a:rPr lang="en-GB" sz="900" b="1" baseline="0" dirty="0" err="1" smtClean="0">
                          <a:solidFill>
                            <a:schemeClr val="tx1"/>
                          </a:solidFill>
                        </a:rPr>
                        <a:t>USDm</a:t>
                      </a:r>
                      <a:r>
                        <a:rPr lang="en-GB" sz="900" b="1" baseline="0"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86.4</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p>
                      <a:r>
                        <a:rPr lang="en-GB" sz="900" b="1" dirty="0" smtClean="0">
                          <a:solidFill>
                            <a:schemeClr val="tx1"/>
                          </a:solidFill>
                        </a:rPr>
                        <a:t>Head grade </a:t>
                      </a:r>
                      <a:r>
                        <a:rPr lang="en-GB" sz="900" b="1" smtClean="0">
                          <a:solidFill>
                            <a:schemeClr val="tx1"/>
                          </a:solidFill>
                        </a:rPr>
                        <a:t>(g/t</a:t>
                      </a:r>
                      <a:r>
                        <a:rPr lang="en-GB"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7.78</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p>
                      <a:r>
                        <a:rPr lang="en-GB" sz="900" b="1" dirty="0" smtClean="0">
                          <a:solidFill>
                            <a:schemeClr val="tx1"/>
                          </a:solidFill>
                        </a:rPr>
                        <a:t>Average production LOM (</a:t>
                      </a:r>
                      <a:r>
                        <a:rPr lang="en-GB" sz="900" b="1" dirty="0" err="1" smtClean="0">
                          <a:solidFill>
                            <a:schemeClr val="tx1"/>
                          </a:solidFill>
                        </a:rPr>
                        <a:t>koz</a:t>
                      </a:r>
                      <a:r>
                        <a:rPr lang="en-GB" sz="900" b="1" dirty="0" smtClean="0">
                          <a:solidFill>
                            <a:schemeClr val="tx1"/>
                          </a:solidFill>
                        </a:rPr>
                        <a:t> p.a.)</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80.7</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83384">
                <a:tc>
                  <a:txBody>
                    <a:bodyPr/>
                    <a:lstStyle/>
                    <a:p>
                      <a:r>
                        <a:rPr lang="en-GB" sz="900" b="1" dirty="0" smtClean="0">
                          <a:solidFill>
                            <a:schemeClr val="tx1"/>
                          </a:solidFill>
                        </a:rPr>
                        <a:t>Stage of development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kern="1200" dirty="0" smtClean="0">
                          <a:solidFill>
                            <a:schemeClr val="tx1"/>
                          </a:solidFill>
                          <a:latin typeface="+mn-lt"/>
                          <a:ea typeface="+mn-ea"/>
                          <a:cs typeface="+mn-cs"/>
                        </a:rPr>
                        <a:t>Producing</a:t>
                      </a: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65253">
                <a:tc>
                  <a:txBody>
                    <a:bodyPr/>
                    <a:lstStyle/>
                    <a:p>
                      <a:r>
                        <a:rPr lang="en-GB" sz="900" b="1" dirty="0" smtClean="0">
                          <a:solidFill>
                            <a:schemeClr val="tx1"/>
                          </a:solidFill>
                        </a:rPr>
                        <a:t>Technical documents</a:t>
                      </a:r>
                      <a:r>
                        <a:rPr lang="en-GB" sz="900" b="1" baseline="0" dirty="0" smtClean="0">
                          <a:solidFill>
                            <a:schemeClr val="tx1"/>
                          </a:solidFill>
                        </a:rPr>
                        <a:t> available</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smtClean="0">
                          <a:solidFill>
                            <a:schemeClr val="tx1"/>
                          </a:solidFill>
                        </a:rPr>
                        <a:t>CPR – </a:t>
                      </a:r>
                      <a:r>
                        <a:rPr lang="en-GB" sz="900" dirty="0" err="1" smtClean="0">
                          <a:solidFill>
                            <a:schemeClr val="tx1"/>
                          </a:solidFill>
                        </a:rPr>
                        <a:t>Venmyn</a:t>
                      </a:r>
                      <a:r>
                        <a:rPr lang="en-GB" sz="900" baseline="0" dirty="0" smtClean="0">
                          <a:solidFill>
                            <a:schemeClr val="tx1"/>
                          </a:solidFill>
                        </a:rPr>
                        <a:t> (2012)</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23" name="Group 22"/>
          <p:cNvGrpSpPr/>
          <p:nvPr/>
        </p:nvGrpSpPr>
        <p:grpSpPr>
          <a:xfrm>
            <a:off x="2480045" y="2113340"/>
            <a:ext cx="4079446" cy="3299052"/>
            <a:chOff x="2272305" y="1223384"/>
            <a:chExt cx="4587144" cy="3709628"/>
          </a:xfrm>
        </p:grpSpPr>
        <p:grpSp>
          <p:nvGrpSpPr>
            <p:cNvPr id="24" name="Group 103"/>
            <p:cNvGrpSpPr/>
            <p:nvPr/>
          </p:nvGrpSpPr>
          <p:grpSpPr>
            <a:xfrm>
              <a:off x="2272305" y="1223384"/>
              <a:ext cx="4587144" cy="3709628"/>
              <a:chOff x="2756939" y="1553413"/>
              <a:chExt cx="4969406" cy="3709628"/>
            </a:xfrm>
          </p:grpSpPr>
          <p:grpSp>
            <p:nvGrpSpPr>
              <p:cNvPr id="33" name="Group 60"/>
              <p:cNvGrpSpPr/>
              <p:nvPr/>
            </p:nvGrpSpPr>
            <p:grpSpPr>
              <a:xfrm>
                <a:off x="2892287" y="1553413"/>
                <a:ext cx="4834058" cy="3709628"/>
                <a:chOff x="2057400" y="1228725"/>
                <a:chExt cx="6125345" cy="4471963"/>
              </a:xfrm>
            </p:grpSpPr>
            <p:grpSp>
              <p:nvGrpSpPr>
                <p:cNvPr id="36" name="Group 49"/>
                <p:cNvGrpSpPr/>
                <p:nvPr/>
              </p:nvGrpSpPr>
              <p:grpSpPr>
                <a:xfrm>
                  <a:off x="2057400" y="1228725"/>
                  <a:ext cx="6010274" cy="4343401"/>
                  <a:chOff x="2057400" y="1228725"/>
                  <a:chExt cx="6010274" cy="4343401"/>
                </a:xfrm>
              </p:grpSpPr>
              <p:grpSp>
                <p:nvGrpSpPr>
                  <p:cNvPr id="50" name="Group 45"/>
                  <p:cNvGrpSpPr/>
                  <p:nvPr/>
                </p:nvGrpSpPr>
                <p:grpSpPr>
                  <a:xfrm>
                    <a:off x="2057400" y="1228725"/>
                    <a:ext cx="6010274" cy="4343401"/>
                    <a:chOff x="2057400" y="1228725"/>
                    <a:chExt cx="6010274" cy="4343401"/>
                  </a:xfrm>
                </p:grpSpPr>
                <p:sp>
                  <p:nvSpPr>
                    <p:cNvPr id="64" name="Rectangle 63"/>
                    <p:cNvSpPr/>
                    <p:nvPr/>
                  </p:nvSpPr>
                  <p:spPr>
                    <a:xfrm>
                      <a:off x="2057400" y="1228726"/>
                      <a:ext cx="5991225" cy="4343400"/>
                    </a:xfrm>
                    <a:prstGeom prst="rect">
                      <a:avLst/>
                    </a:prstGeom>
                    <a:noFill/>
                    <a:ln w="3175">
                      <a:solidFill>
                        <a:schemeClr val="tx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5" name="Group 37"/>
                    <p:cNvGrpSpPr/>
                    <p:nvPr/>
                  </p:nvGrpSpPr>
                  <p:grpSpPr>
                    <a:xfrm>
                      <a:off x="3314700" y="1228725"/>
                      <a:ext cx="3590925" cy="4338000"/>
                      <a:chOff x="3314700" y="1228725"/>
                      <a:chExt cx="3590925" cy="4728143"/>
                    </a:xfrm>
                  </p:grpSpPr>
                  <p:cxnSp>
                    <p:nvCxnSpPr>
                      <p:cNvPr id="71" name="Straight Connector 70"/>
                      <p:cNvCxnSpPr/>
                      <p:nvPr/>
                    </p:nvCxnSpPr>
                    <p:spPr>
                      <a:xfrm>
                        <a:off x="3314700" y="1228725"/>
                        <a:ext cx="0" cy="4728143"/>
                      </a:xfrm>
                      <a:prstGeom prst="line">
                        <a:avLst/>
                      </a:prstGeom>
                      <a:ln w="3175">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34"/>
                      <p:cNvCxnSpPr/>
                      <p:nvPr/>
                    </p:nvCxnSpPr>
                    <p:spPr>
                      <a:xfrm>
                        <a:off x="4511675" y="1228725"/>
                        <a:ext cx="0" cy="4728143"/>
                      </a:xfrm>
                      <a:prstGeom prst="line">
                        <a:avLst/>
                      </a:prstGeom>
                      <a:ln w="3175">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35"/>
                      <p:cNvCxnSpPr/>
                      <p:nvPr/>
                    </p:nvCxnSpPr>
                    <p:spPr>
                      <a:xfrm>
                        <a:off x="5708650" y="1228725"/>
                        <a:ext cx="0" cy="4728143"/>
                      </a:xfrm>
                      <a:prstGeom prst="line">
                        <a:avLst/>
                      </a:prstGeom>
                      <a:ln w="3175">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36"/>
                      <p:cNvCxnSpPr/>
                      <p:nvPr/>
                    </p:nvCxnSpPr>
                    <p:spPr>
                      <a:xfrm>
                        <a:off x="6905625" y="1228725"/>
                        <a:ext cx="0" cy="4728143"/>
                      </a:xfrm>
                      <a:prstGeom prst="line">
                        <a:avLst/>
                      </a:prstGeom>
                      <a:ln w="3175">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Group 44"/>
                    <p:cNvGrpSpPr/>
                    <p:nvPr/>
                  </p:nvGrpSpPr>
                  <p:grpSpPr>
                    <a:xfrm>
                      <a:off x="2068512" y="1609726"/>
                      <a:ext cx="5999162" cy="3505200"/>
                      <a:chOff x="2068512" y="1609726"/>
                      <a:chExt cx="5999162" cy="3505200"/>
                    </a:xfrm>
                  </p:grpSpPr>
                  <p:cxnSp>
                    <p:nvCxnSpPr>
                      <p:cNvPr id="67" name="Straight Connector 66"/>
                      <p:cNvCxnSpPr/>
                      <p:nvPr/>
                    </p:nvCxnSpPr>
                    <p:spPr>
                      <a:xfrm rot="5400000">
                        <a:off x="5068093" y="-1389855"/>
                        <a:ext cx="0" cy="5999162"/>
                      </a:xfrm>
                      <a:prstGeom prst="line">
                        <a:avLst/>
                      </a:prstGeom>
                      <a:ln w="3175">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5068093" y="-221455"/>
                        <a:ext cx="0" cy="5999162"/>
                      </a:xfrm>
                      <a:prstGeom prst="line">
                        <a:avLst/>
                      </a:prstGeom>
                      <a:ln w="3175">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5068093" y="946945"/>
                        <a:ext cx="0" cy="5999162"/>
                      </a:xfrm>
                      <a:prstGeom prst="line">
                        <a:avLst/>
                      </a:prstGeom>
                      <a:ln w="3175">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5068093" y="2115345"/>
                        <a:ext cx="0" cy="5999162"/>
                      </a:xfrm>
                      <a:prstGeom prst="line">
                        <a:avLst/>
                      </a:prstGeom>
                      <a:ln w="3175">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1" name="Group 48"/>
                  <p:cNvGrpSpPr/>
                  <p:nvPr/>
                </p:nvGrpSpPr>
                <p:grpSpPr>
                  <a:xfrm>
                    <a:off x="2149475" y="1414463"/>
                    <a:ext cx="5605463" cy="4027487"/>
                    <a:chOff x="2149475" y="1414463"/>
                    <a:chExt cx="5605463" cy="4027487"/>
                  </a:xfrm>
                </p:grpSpPr>
                <p:sp>
                  <p:nvSpPr>
                    <p:cNvPr id="56" name="Freeform 6"/>
                    <p:cNvSpPr>
                      <a:spLocks noEditPoints="1"/>
                    </p:cNvSpPr>
                    <p:nvPr/>
                  </p:nvSpPr>
                  <p:spPr bwMode="auto">
                    <a:xfrm>
                      <a:off x="2441575" y="1414463"/>
                      <a:ext cx="5313363" cy="3600450"/>
                    </a:xfrm>
                    <a:custGeom>
                      <a:avLst/>
                      <a:gdLst/>
                      <a:ahLst/>
                      <a:cxnLst>
                        <a:cxn ang="0">
                          <a:pos x="397" y="316"/>
                        </a:cxn>
                        <a:cxn ang="0">
                          <a:pos x="518" y="427"/>
                        </a:cxn>
                        <a:cxn ang="0">
                          <a:pos x="500" y="468"/>
                        </a:cxn>
                        <a:cxn ang="0">
                          <a:pos x="513" y="498"/>
                        </a:cxn>
                        <a:cxn ang="0">
                          <a:pos x="414" y="589"/>
                        </a:cxn>
                        <a:cxn ang="0">
                          <a:pos x="334" y="608"/>
                        </a:cxn>
                        <a:cxn ang="0">
                          <a:pos x="266" y="486"/>
                        </a:cxn>
                        <a:cxn ang="0">
                          <a:pos x="310" y="372"/>
                        </a:cxn>
                        <a:cxn ang="0">
                          <a:pos x="49" y="50"/>
                        </a:cxn>
                        <a:cxn ang="0">
                          <a:pos x="71" y="52"/>
                        </a:cxn>
                        <a:cxn ang="0">
                          <a:pos x="167" y="67"/>
                        </a:cxn>
                        <a:cxn ang="0">
                          <a:pos x="144" y="93"/>
                        </a:cxn>
                        <a:cxn ang="0">
                          <a:pos x="139" y="190"/>
                        </a:cxn>
                        <a:cxn ang="0">
                          <a:pos x="199" y="211"/>
                        </a:cxn>
                        <a:cxn ang="0">
                          <a:pos x="195" y="246"/>
                        </a:cxn>
                        <a:cxn ang="0">
                          <a:pos x="307" y="267"/>
                        </a:cxn>
                        <a:cxn ang="0">
                          <a:pos x="477" y="226"/>
                        </a:cxn>
                        <a:cxn ang="0">
                          <a:pos x="532" y="171"/>
                        </a:cxn>
                        <a:cxn ang="0">
                          <a:pos x="814" y="329"/>
                        </a:cxn>
                        <a:cxn ang="0">
                          <a:pos x="883" y="359"/>
                        </a:cxn>
                        <a:cxn ang="0">
                          <a:pos x="893" y="352"/>
                        </a:cxn>
                        <a:cxn ang="0">
                          <a:pos x="911" y="361"/>
                        </a:cxn>
                        <a:cxn ang="0">
                          <a:pos x="895" y="363"/>
                        </a:cxn>
                        <a:cxn ang="0">
                          <a:pos x="895" y="380"/>
                        </a:cxn>
                        <a:cxn ang="0">
                          <a:pos x="902" y="375"/>
                        </a:cxn>
                        <a:cxn ang="0">
                          <a:pos x="934" y="377"/>
                        </a:cxn>
                        <a:cxn ang="0">
                          <a:pos x="1016" y="422"/>
                        </a:cxn>
                        <a:cxn ang="0">
                          <a:pos x="1141" y="516"/>
                        </a:cxn>
                        <a:cxn ang="0">
                          <a:pos x="1262" y="527"/>
                        </a:cxn>
                        <a:cxn ang="0">
                          <a:pos x="1393" y="645"/>
                        </a:cxn>
                        <a:cxn ang="0">
                          <a:pos x="1280" y="685"/>
                        </a:cxn>
                        <a:cxn ang="0">
                          <a:pos x="1324" y="723"/>
                        </a:cxn>
                        <a:cxn ang="0">
                          <a:pos x="1417" y="859"/>
                        </a:cxn>
                        <a:cxn ang="0">
                          <a:pos x="1360" y="847"/>
                        </a:cxn>
                        <a:cxn ang="0">
                          <a:pos x="1341" y="815"/>
                        </a:cxn>
                        <a:cxn ang="0">
                          <a:pos x="1272" y="882"/>
                        </a:cxn>
                        <a:cxn ang="0">
                          <a:pos x="1164" y="893"/>
                        </a:cxn>
                        <a:cxn ang="0">
                          <a:pos x="1105" y="862"/>
                        </a:cxn>
                        <a:cxn ang="0">
                          <a:pos x="948" y="817"/>
                        </a:cxn>
                        <a:cxn ang="0">
                          <a:pos x="781" y="828"/>
                        </a:cxn>
                        <a:cxn ang="0">
                          <a:pos x="699" y="827"/>
                        </a:cxn>
                        <a:cxn ang="0">
                          <a:pos x="678" y="791"/>
                        </a:cxn>
                        <a:cxn ang="0">
                          <a:pos x="666" y="783"/>
                        </a:cxn>
                        <a:cxn ang="0">
                          <a:pos x="564" y="761"/>
                        </a:cxn>
                        <a:cxn ang="0">
                          <a:pos x="463" y="712"/>
                        </a:cxn>
                        <a:cxn ang="0">
                          <a:pos x="325" y="697"/>
                        </a:cxn>
                        <a:cxn ang="0">
                          <a:pos x="219" y="553"/>
                        </a:cxn>
                        <a:cxn ang="0">
                          <a:pos x="136" y="554"/>
                        </a:cxn>
                        <a:cxn ang="0">
                          <a:pos x="130" y="478"/>
                        </a:cxn>
                        <a:cxn ang="0">
                          <a:pos x="218" y="395"/>
                        </a:cxn>
                        <a:cxn ang="0">
                          <a:pos x="89" y="366"/>
                        </a:cxn>
                        <a:cxn ang="0">
                          <a:pos x="154" y="325"/>
                        </a:cxn>
                        <a:cxn ang="0">
                          <a:pos x="100" y="313"/>
                        </a:cxn>
                        <a:cxn ang="0">
                          <a:pos x="72" y="258"/>
                        </a:cxn>
                        <a:cxn ang="0">
                          <a:pos x="46" y="193"/>
                        </a:cxn>
                      </a:cxnLst>
                      <a:rect l="0" t="0" r="r" b="b"/>
                      <a:pathLst>
                        <a:path w="1417" h="960">
                          <a:moveTo>
                            <a:pt x="356" y="370"/>
                          </a:moveTo>
                          <a:cubicBezTo>
                            <a:pt x="359" y="316"/>
                            <a:pt x="359" y="316"/>
                            <a:pt x="359" y="316"/>
                          </a:cubicBezTo>
                          <a:cubicBezTo>
                            <a:pt x="397" y="316"/>
                            <a:pt x="397" y="316"/>
                            <a:pt x="397" y="316"/>
                          </a:cubicBezTo>
                          <a:cubicBezTo>
                            <a:pt x="405" y="328"/>
                            <a:pt x="405" y="328"/>
                            <a:pt x="405" y="328"/>
                          </a:cubicBezTo>
                          <a:cubicBezTo>
                            <a:pt x="434" y="340"/>
                            <a:pt x="434" y="340"/>
                            <a:pt x="434" y="340"/>
                          </a:cubicBezTo>
                          <a:cubicBezTo>
                            <a:pt x="518" y="427"/>
                            <a:pt x="518" y="427"/>
                            <a:pt x="518" y="427"/>
                          </a:cubicBezTo>
                          <a:cubicBezTo>
                            <a:pt x="504" y="447"/>
                            <a:pt x="504" y="447"/>
                            <a:pt x="504" y="447"/>
                          </a:cubicBezTo>
                          <a:cubicBezTo>
                            <a:pt x="504" y="453"/>
                            <a:pt x="504" y="453"/>
                            <a:pt x="504" y="453"/>
                          </a:cubicBezTo>
                          <a:cubicBezTo>
                            <a:pt x="500" y="468"/>
                            <a:pt x="500" y="468"/>
                            <a:pt x="500" y="468"/>
                          </a:cubicBezTo>
                          <a:cubicBezTo>
                            <a:pt x="506" y="478"/>
                            <a:pt x="506" y="478"/>
                            <a:pt x="506" y="478"/>
                          </a:cubicBezTo>
                          <a:cubicBezTo>
                            <a:pt x="507" y="492"/>
                            <a:pt x="507" y="492"/>
                            <a:pt x="507" y="492"/>
                          </a:cubicBezTo>
                          <a:cubicBezTo>
                            <a:pt x="513" y="498"/>
                            <a:pt x="513" y="498"/>
                            <a:pt x="513" y="498"/>
                          </a:cubicBezTo>
                          <a:cubicBezTo>
                            <a:pt x="518" y="500"/>
                            <a:pt x="518" y="500"/>
                            <a:pt x="518" y="500"/>
                          </a:cubicBezTo>
                          <a:cubicBezTo>
                            <a:pt x="517" y="514"/>
                            <a:pt x="517" y="514"/>
                            <a:pt x="517" y="514"/>
                          </a:cubicBezTo>
                          <a:cubicBezTo>
                            <a:pt x="414" y="589"/>
                            <a:pt x="414" y="589"/>
                            <a:pt x="414" y="589"/>
                          </a:cubicBezTo>
                          <a:cubicBezTo>
                            <a:pt x="406" y="584"/>
                            <a:pt x="406" y="584"/>
                            <a:pt x="406" y="584"/>
                          </a:cubicBezTo>
                          <a:cubicBezTo>
                            <a:pt x="367" y="615"/>
                            <a:pt x="367" y="615"/>
                            <a:pt x="367" y="615"/>
                          </a:cubicBezTo>
                          <a:cubicBezTo>
                            <a:pt x="334" y="608"/>
                            <a:pt x="334" y="608"/>
                            <a:pt x="334" y="608"/>
                          </a:cubicBezTo>
                          <a:cubicBezTo>
                            <a:pt x="334" y="600"/>
                            <a:pt x="334" y="600"/>
                            <a:pt x="334" y="600"/>
                          </a:cubicBezTo>
                          <a:cubicBezTo>
                            <a:pt x="293" y="581"/>
                            <a:pt x="293" y="581"/>
                            <a:pt x="293" y="581"/>
                          </a:cubicBezTo>
                          <a:cubicBezTo>
                            <a:pt x="266" y="486"/>
                            <a:pt x="266" y="486"/>
                            <a:pt x="266" y="486"/>
                          </a:cubicBezTo>
                          <a:cubicBezTo>
                            <a:pt x="285" y="429"/>
                            <a:pt x="285" y="429"/>
                            <a:pt x="285" y="429"/>
                          </a:cubicBezTo>
                          <a:cubicBezTo>
                            <a:pt x="314" y="420"/>
                            <a:pt x="314" y="420"/>
                            <a:pt x="314" y="420"/>
                          </a:cubicBezTo>
                          <a:cubicBezTo>
                            <a:pt x="310" y="372"/>
                            <a:pt x="310" y="372"/>
                            <a:pt x="310" y="372"/>
                          </a:cubicBezTo>
                          <a:lnTo>
                            <a:pt x="356" y="370"/>
                          </a:lnTo>
                          <a:close/>
                          <a:moveTo>
                            <a:pt x="0" y="65"/>
                          </a:moveTo>
                          <a:cubicBezTo>
                            <a:pt x="49" y="50"/>
                            <a:pt x="49" y="50"/>
                            <a:pt x="49" y="50"/>
                          </a:cubicBezTo>
                          <a:cubicBezTo>
                            <a:pt x="25" y="8"/>
                            <a:pt x="25" y="8"/>
                            <a:pt x="25" y="8"/>
                          </a:cubicBezTo>
                          <a:cubicBezTo>
                            <a:pt x="41" y="0"/>
                            <a:pt x="41" y="0"/>
                            <a:pt x="41" y="0"/>
                          </a:cubicBezTo>
                          <a:cubicBezTo>
                            <a:pt x="71" y="52"/>
                            <a:pt x="71" y="52"/>
                            <a:pt x="71" y="52"/>
                          </a:cubicBezTo>
                          <a:cubicBezTo>
                            <a:pt x="128" y="14"/>
                            <a:pt x="128" y="14"/>
                            <a:pt x="128" y="14"/>
                          </a:cubicBezTo>
                          <a:cubicBezTo>
                            <a:pt x="166" y="14"/>
                            <a:pt x="166" y="14"/>
                            <a:pt x="166" y="14"/>
                          </a:cubicBezTo>
                          <a:cubicBezTo>
                            <a:pt x="167" y="67"/>
                            <a:pt x="167" y="67"/>
                            <a:pt x="167" y="67"/>
                          </a:cubicBezTo>
                          <a:cubicBezTo>
                            <a:pt x="172" y="77"/>
                            <a:pt x="172" y="77"/>
                            <a:pt x="172" y="77"/>
                          </a:cubicBezTo>
                          <a:cubicBezTo>
                            <a:pt x="179" y="98"/>
                            <a:pt x="179" y="98"/>
                            <a:pt x="179" y="98"/>
                          </a:cubicBezTo>
                          <a:cubicBezTo>
                            <a:pt x="144" y="93"/>
                            <a:pt x="144" y="93"/>
                            <a:pt x="144" y="93"/>
                          </a:cubicBezTo>
                          <a:cubicBezTo>
                            <a:pt x="137" y="116"/>
                            <a:pt x="137" y="116"/>
                            <a:pt x="137" y="116"/>
                          </a:cubicBezTo>
                          <a:cubicBezTo>
                            <a:pt x="145" y="143"/>
                            <a:pt x="145" y="143"/>
                            <a:pt x="145" y="143"/>
                          </a:cubicBezTo>
                          <a:cubicBezTo>
                            <a:pt x="139" y="190"/>
                            <a:pt x="139" y="190"/>
                            <a:pt x="139" y="190"/>
                          </a:cubicBezTo>
                          <a:cubicBezTo>
                            <a:pt x="152" y="210"/>
                            <a:pt x="152" y="210"/>
                            <a:pt x="152" y="210"/>
                          </a:cubicBezTo>
                          <a:cubicBezTo>
                            <a:pt x="161" y="208"/>
                            <a:pt x="161" y="208"/>
                            <a:pt x="161" y="208"/>
                          </a:cubicBezTo>
                          <a:cubicBezTo>
                            <a:pt x="199" y="211"/>
                            <a:pt x="199" y="211"/>
                            <a:pt x="199" y="211"/>
                          </a:cubicBezTo>
                          <a:cubicBezTo>
                            <a:pt x="204" y="209"/>
                            <a:pt x="204" y="209"/>
                            <a:pt x="204" y="209"/>
                          </a:cubicBezTo>
                          <a:cubicBezTo>
                            <a:pt x="206" y="213"/>
                            <a:pt x="206" y="213"/>
                            <a:pt x="206" y="213"/>
                          </a:cubicBezTo>
                          <a:cubicBezTo>
                            <a:pt x="195" y="246"/>
                            <a:pt x="195" y="246"/>
                            <a:pt x="195" y="246"/>
                          </a:cubicBezTo>
                          <a:cubicBezTo>
                            <a:pt x="252" y="236"/>
                            <a:pt x="252" y="236"/>
                            <a:pt x="252" y="236"/>
                          </a:cubicBezTo>
                          <a:cubicBezTo>
                            <a:pt x="303" y="226"/>
                            <a:pt x="303" y="226"/>
                            <a:pt x="303" y="226"/>
                          </a:cubicBezTo>
                          <a:cubicBezTo>
                            <a:pt x="307" y="267"/>
                            <a:pt x="307" y="267"/>
                            <a:pt x="307" y="267"/>
                          </a:cubicBezTo>
                          <a:cubicBezTo>
                            <a:pt x="360" y="265"/>
                            <a:pt x="360" y="265"/>
                            <a:pt x="360" y="265"/>
                          </a:cubicBezTo>
                          <a:cubicBezTo>
                            <a:pt x="477" y="265"/>
                            <a:pt x="477" y="265"/>
                            <a:pt x="477" y="265"/>
                          </a:cubicBezTo>
                          <a:cubicBezTo>
                            <a:pt x="477" y="226"/>
                            <a:pt x="477" y="226"/>
                            <a:pt x="477" y="226"/>
                          </a:cubicBezTo>
                          <a:cubicBezTo>
                            <a:pt x="472" y="165"/>
                            <a:pt x="472" y="165"/>
                            <a:pt x="472" y="165"/>
                          </a:cubicBezTo>
                          <a:cubicBezTo>
                            <a:pt x="497" y="168"/>
                            <a:pt x="497" y="168"/>
                            <a:pt x="497" y="168"/>
                          </a:cubicBezTo>
                          <a:cubicBezTo>
                            <a:pt x="532" y="171"/>
                            <a:pt x="532" y="171"/>
                            <a:pt x="532" y="171"/>
                          </a:cubicBezTo>
                          <a:cubicBezTo>
                            <a:pt x="530" y="196"/>
                            <a:pt x="530" y="196"/>
                            <a:pt x="530" y="196"/>
                          </a:cubicBezTo>
                          <a:cubicBezTo>
                            <a:pt x="742" y="308"/>
                            <a:pt x="742" y="308"/>
                            <a:pt x="742" y="308"/>
                          </a:cubicBezTo>
                          <a:cubicBezTo>
                            <a:pt x="814" y="329"/>
                            <a:pt x="814" y="329"/>
                            <a:pt x="814" y="329"/>
                          </a:cubicBezTo>
                          <a:cubicBezTo>
                            <a:pt x="822" y="342"/>
                            <a:pt x="822" y="342"/>
                            <a:pt x="822" y="342"/>
                          </a:cubicBezTo>
                          <a:cubicBezTo>
                            <a:pt x="832" y="342"/>
                            <a:pt x="838" y="350"/>
                            <a:pt x="849" y="352"/>
                          </a:cubicBezTo>
                          <a:cubicBezTo>
                            <a:pt x="860" y="355"/>
                            <a:pt x="869" y="352"/>
                            <a:pt x="883" y="359"/>
                          </a:cubicBezTo>
                          <a:cubicBezTo>
                            <a:pt x="886" y="358"/>
                            <a:pt x="886" y="358"/>
                            <a:pt x="886" y="358"/>
                          </a:cubicBezTo>
                          <a:cubicBezTo>
                            <a:pt x="883" y="350"/>
                            <a:pt x="883" y="350"/>
                            <a:pt x="883" y="350"/>
                          </a:cubicBezTo>
                          <a:cubicBezTo>
                            <a:pt x="893" y="352"/>
                            <a:pt x="893" y="352"/>
                            <a:pt x="893" y="352"/>
                          </a:cubicBezTo>
                          <a:cubicBezTo>
                            <a:pt x="903" y="357"/>
                            <a:pt x="903" y="357"/>
                            <a:pt x="903" y="357"/>
                          </a:cubicBezTo>
                          <a:cubicBezTo>
                            <a:pt x="905" y="360"/>
                            <a:pt x="905" y="360"/>
                            <a:pt x="905" y="360"/>
                          </a:cubicBezTo>
                          <a:cubicBezTo>
                            <a:pt x="911" y="361"/>
                            <a:pt x="911" y="361"/>
                            <a:pt x="911" y="361"/>
                          </a:cubicBezTo>
                          <a:cubicBezTo>
                            <a:pt x="927" y="369"/>
                            <a:pt x="927" y="369"/>
                            <a:pt x="927" y="369"/>
                          </a:cubicBezTo>
                          <a:cubicBezTo>
                            <a:pt x="904" y="366"/>
                            <a:pt x="904" y="366"/>
                            <a:pt x="904" y="366"/>
                          </a:cubicBezTo>
                          <a:cubicBezTo>
                            <a:pt x="895" y="363"/>
                            <a:pt x="895" y="363"/>
                            <a:pt x="895" y="363"/>
                          </a:cubicBezTo>
                          <a:cubicBezTo>
                            <a:pt x="893" y="367"/>
                            <a:pt x="893" y="367"/>
                            <a:pt x="893" y="367"/>
                          </a:cubicBezTo>
                          <a:cubicBezTo>
                            <a:pt x="889" y="370"/>
                            <a:pt x="889" y="370"/>
                            <a:pt x="889" y="370"/>
                          </a:cubicBezTo>
                          <a:cubicBezTo>
                            <a:pt x="895" y="380"/>
                            <a:pt x="895" y="380"/>
                            <a:pt x="895" y="380"/>
                          </a:cubicBezTo>
                          <a:cubicBezTo>
                            <a:pt x="897" y="379"/>
                            <a:pt x="897" y="379"/>
                            <a:pt x="897" y="379"/>
                          </a:cubicBezTo>
                          <a:cubicBezTo>
                            <a:pt x="897" y="374"/>
                            <a:pt x="897" y="374"/>
                            <a:pt x="897" y="374"/>
                          </a:cubicBezTo>
                          <a:cubicBezTo>
                            <a:pt x="902" y="375"/>
                            <a:pt x="902" y="375"/>
                            <a:pt x="902" y="375"/>
                          </a:cubicBezTo>
                          <a:cubicBezTo>
                            <a:pt x="903" y="371"/>
                            <a:pt x="903" y="371"/>
                            <a:pt x="903" y="371"/>
                          </a:cubicBezTo>
                          <a:cubicBezTo>
                            <a:pt x="926" y="373"/>
                            <a:pt x="926" y="373"/>
                            <a:pt x="926" y="373"/>
                          </a:cubicBezTo>
                          <a:cubicBezTo>
                            <a:pt x="934" y="377"/>
                            <a:pt x="934" y="377"/>
                            <a:pt x="934" y="377"/>
                          </a:cubicBezTo>
                          <a:cubicBezTo>
                            <a:pt x="959" y="399"/>
                            <a:pt x="959" y="399"/>
                            <a:pt x="959" y="399"/>
                          </a:cubicBezTo>
                          <a:cubicBezTo>
                            <a:pt x="982" y="405"/>
                            <a:pt x="982" y="405"/>
                            <a:pt x="982" y="405"/>
                          </a:cubicBezTo>
                          <a:cubicBezTo>
                            <a:pt x="1004" y="396"/>
                            <a:pt x="1015" y="403"/>
                            <a:pt x="1016" y="422"/>
                          </a:cubicBezTo>
                          <a:cubicBezTo>
                            <a:pt x="1049" y="440"/>
                            <a:pt x="1035" y="432"/>
                            <a:pt x="1118" y="500"/>
                          </a:cubicBezTo>
                          <a:cubicBezTo>
                            <a:pt x="1138" y="519"/>
                            <a:pt x="1138" y="519"/>
                            <a:pt x="1138" y="519"/>
                          </a:cubicBezTo>
                          <a:cubicBezTo>
                            <a:pt x="1141" y="516"/>
                            <a:pt x="1141" y="516"/>
                            <a:pt x="1141" y="516"/>
                          </a:cubicBezTo>
                          <a:cubicBezTo>
                            <a:pt x="1157" y="528"/>
                            <a:pt x="1157" y="528"/>
                            <a:pt x="1157" y="528"/>
                          </a:cubicBezTo>
                          <a:cubicBezTo>
                            <a:pt x="1160" y="524"/>
                            <a:pt x="1160" y="524"/>
                            <a:pt x="1160" y="524"/>
                          </a:cubicBezTo>
                          <a:cubicBezTo>
                            <a:pt x="1262" y="527"/>
                            <a:pt x="1262" y="527"/>
                            <a:pt x="1262" y="527"/>
                          </a:cubicBezTo>
                          <a:cubicBezTo>
                            <a:pt x="1263" y="556"/>
                            <a:pt x="1263" y="556"/>
                            <a:pt x="1263" y="556"/>
                          </a:cubicBezTo>
                          <a:cubicBezTo>
                            <a:pt x="1335" y="590"/>
                            <a:pt x="1335" y="590"/>
                            <a:pt x="1335" y="590"/>
                          </a:cubicBezTo>
                          <a:cubicBezTo>
                            <a:pt x="1393" y="645"/>
                            <a:pt x="1393" y="645"/>
                            <a:pt x="1393" y="645"/>
                          </a:cubicBezTo>
                          <a:cubicBezTo>
                            <a:pt x="1374" y="678"/>
                            <a:pt x="1374" y="678"/>
                            <a:pt x="1374" y="678"/>
                          </a:cubicBezTo>
                          <a:cubicBezTo>
                            <a:pt x="1285" y="652"/>
                            <a:pt x="1285" y="652"/>
                            <a:pt x="1285" y="652"/>
                          </a:cubicBezTo>
                          <a:cubicBezTo>
                            <a:pt x="1280" y="685"/>
                            <a:pt x="1280" y="685"/>
                            <a:pt x="1280" y="685"/>
                          </a:cubicBezTo>
                          <a:cubicBezTo>
                            <a:pt x="1275" y="696"/>
                            <a:pt x="1283" y="693"/>
                            <a:pt x="1280" y="713"/>
                          </a:cubicBezTo>
                          <a:cubicBezTo>
                            <a:pt x="1323" y="715"/>
                            <a:pt x="1323" y="715"/>
                            <a:pt x="1323" y="715"/>
                          </a:cubicBezTo>
                          <a:cubicBezTo>
                            <a:pt x="1324" y="723"/>
                            <a:pt x="1324" y="723"/>
                            <a:pt x="1324" y="723"/>
                          </a:cubicBezTo>
                          <a:cubicBezTo>
                            <a:pt x="1365" y="765"/>
                            <a:pt x="1365" y="765"/>
                            <a:pt x="1365" y="765"/>
                          </a:cubicBezTo>
                          <a:cubicBezTo>
                            <a:pt x="1375" y="852"/>
                            <a:pt x="1375" y="852"/>
                            <a:pt x="1375" y="852"/>
                          </a:cubicBezTo>
                          <a:cubicBezTo>
                            <a:pt x="1417" y="859"/>
                            <a:pt x="1417" y="859"/>
                            <a:pt x="1417" y="859"/>
                          </a:cubicBezTo>
                          <a:cubicBezTo>
                            <a:pt x="1403" y="885"/>
                            <a:pt x="1403" y="885"/>
                            <a:pt x="1403" y="885"/>
                          </a:cubicBezTo>
                          <a:cubicBezTo>
                            <a:pt x="1376" y="872"/>
                            <a:pt x="1376" y="872"/>
                            <a:pt x="1376" y="872"/>
                          </a:cubicBezTo>
                          <a:cubicBezTo>
                            <a:pt x="1360" y="847"/>
                            <a:pt x="1360" y="847"/>
                            <a:pt x="1360" y="847"/>
                          </a:cubicBezTo>
                          <a:cubicBezTo>
                            <a:pt x="1353" y="855"/>
                            <a:pt x="1353" y="855"/>
                            <a:pt x="1353" y="855"/>
                          </a:cubicBezTo>
                          <a:cubicBezTo>
                            <a:pt x="1346" y="845"/>
                            <a:pt x="1346" y="845"/>
                            <a:pt x="1346" y="845"/>
                          </a:cubicBezTo>
                          <a:cubicBezTo>
                            <a:pt x="1341" y="815"/>
                            <a:pt x="1341" y="815"/>
                            <a:pt x="1341" y="815"/>
                          </a:cubicBezTo>
                          <a:cubicBezTo>
                            <a:pt x="1307" y="810"/>
                            <a:pt x="1307" y="810"/>
                            <a:pt x="1307" y="810"/>
                          </a:cubicBezTo>
                          <a:cubicBezTo>
                            <a:pt x="1306" y="838"/>
                            <a:pt x="1306" y="838"/>
                            <a:pt x="1306" y="838"/>
                          </a:cubicBezTo>
                          <a:cubicBezTo>
                            <a:pt x="1272" y="882"/>
                            <a:pt x="1272" y="882"/>
                            <a:pt x="1272" y="882"/>
                          </a:cubicBezTo>
                          <a:cubicBezTo>
                            <a:pt x="1293" y="960"/>
                            <a:pt x="1293" y="960"/>
                            <a:pt x="1293" y="960"/>
                          </a:cubicBezTo>
                          <a:cubicBezTo>
                            <a:pt x="1173" y="945"/>
                            <a:pt x="1173" y="945"/>
                            <a:pt x="1173" y="945"/>
                          </a:cubicBezTo>
                          <a:cubicBezTo>
                            <a:pt x="1164" y="893"/>
                            <a:pt x="1164" y="893"/>
                            <a:pt x="1164" y="893"/>
                          </a:cubicBezTo>
                          <a:cubicBezTo>
                            <a:pt x="1103" y="892"/>
                            <a:pt x="1103" y="892"/>
                            <a:pt x="1103" y="892"/>
                          </a:cubicBezTo>
                          <a:cubicBezTo>
                            <a:pt x="1094" y="880"/>
                            <a:pt x="1094" y="880"/>
                            <a:pt x="1094" y="880"/>
                          </a:cubicBezTo>
                          <a:cubicBezTo>
                            <a:pt x="1105" y="862"/>
                            <a:pt x="1105" y="862"/>
                            <a:pt x="1105" y="862"/>
                          </a:cubicBezTo>
                          <a:cubicBezTo>
                            <a:pt x="1056" y="870"/>
                            <a:pt x="1056" y="870"/>
                            <a:pt x="1056" y="870"/>
                          </a:cubicBezTo>
                          <a:cubicBezTo>
                            <a:pt x="1029" y="783"/>
                            <a:pt x="1029" y="783"/>
                            <a:pt x="1029" y="783"/>
                          </a:cubicBezTo>
                          <a:cubicBezTo>
                            <a:pt x="948" y="817"/>
                            <a:pt x="948" y="817"/>
                            <a:pt x="948" y="817"/>
                          </a:cubicBezTo>
                          <a:cubicBezTo>
                            <a:pt x="976" y="752"/>
                            <a:pt x="976" y="752"/>
                            <a:pt x="976" y="752"/>
                          </a:cubicBezTo>
                          <a:cubicBezTo>
                            <a:pt x="936" y="763"/>
                            <a:pt x="936" y="763"/>
                            <a:pt x="936" y="763"/>
                          </a:cubicBezTo>
                          <a:cubicBezTo>
                            <a:pt x="781" y="828"/>
                            <a:pt x="781" y="828"/>
                            <a:pt x="781" y="828"/>
                          </a:cubicBezTo>
                          <a:cubicBezTo>
                            <a:pt x="764" y="791"/>
                            <a:pt x="764" y="791"/>
                            <a:pt x="764" y="791"/>
                          </a:cubicBezTo>
                          <a:cubicBezTo>
                            <a:pt x="711" y="823"/>
                            <a:pt x="711" y="823"/>
                            <a:pt x="711" y="823"/>
                          </a:cubicBezTo>
                          <a:cubicBezTo>
                            <a:pt x="699" y="827"/>
                            <a:pt x="699" y="827"/>
                            <a:pt x="699" y="827"/>
                          </a:cubicBezTo>
                          <a:cubicBezTo>
                            <a:pt x="687" y="791"/>
                            <a:pt x="687" y="791"/>
                            <a:pt x="687" y="791"/>
                          </a:cubicBezTo>
                          <a:cubicBezTo>
                            <a:pt x="683" y="785"/>
                            <a:pt x="679" y="787"/>
                            <a:pt x="680" y="793"/>
                          </a:cubicBezTo>
                          <a:cubicBezTo>
                            <a:pt x="679" y="797"/>
                            <a:pt x="674" y="796"/>
                            <a:pt x="678" y="791"/>
                          </a:cubicBezTo>
                          <a:cubicBezTo>
                            <a:pt x="676" y="787"/>
                            <a:pt x="675" y="790"/>
                            <a:pt x="674" y="791"/>
                          </a:cubicBezTo>
                          <a:cubicBezTo>
                            <a:pt x="669" y="797"/>
                            <a:pt x="672" y="787"/>
                            <a:pt x="671" y="785"/>
                          </a:cubicBezTo>
                          <a:cubicBezTo>
                            <a:pt x="668" y="787"/>
                            <a:pt x="665" y="786"/>
                            <a:pt x="666" y="783"/>
                          </a:cubicBezTo>
                          <a:cubicBezTo>
                            <a:pt x="667" y="778"/>
                            <a:pt x="664" y="775"/>
                            <a:pt x="660" y="779"/>
                          </a:cubicBezTo>
                          <a:cubicBezTo>
                            <a:pt x="654" y="783"/>
                            <a:pt x="651" y="779"/>
                            <a:pt x="649" y="770"/>
                          </a:cubicBezTo>
                          <a:cubicBezTo>
                            <a:pt x="564" y="761"/>
                            <a:pt x="564" y="761"/>
                            <a:pt x="564" y="761"/>
                          </a:cubicBezTo>
                          <a:cubicBezTo>
                            <a:pt x="559" y="754"/>
                            <a:pt x="559" y="754"/>
                            <a:pt x="559" y="754"/>
                          </a:cubicBezTo>
                          <a:cubicBezTo>
                            <a:pt x="502" y="779"/>
                            <a:pt x="502" y="779"/>
                            <a:pt x="502" y="779"/>
                          </a:cubicBezTo>
                          <a:cubicBezTo>
                            <a:pt x="463" y="712"/>
                            <a:pt x="463" y="712"/>
                            <a:pt x="463" y="712"/>
                          </a:cubicBezTo>
                          <a:cubicBezTo>
                            <a:pt x="456" y="711"/>
                            <a:pt x="456" y="711"/>
                            <a:pt x="456" y="711"/>
                          </a:cubicBezTo>
                          <a:cubicBezTo>
                            <a:pt x="450" y="688"/>
                            <a:pt x="450" y="688"/>
                            <a:pt x="450" y="688"/>
                          </a:cubicBezTo>
                          <a:cubicBezTo>
                            <a:pt x="325" y="697"/>
                            <a:pt x="325" y="697"/>
                            <a:pt x="325" y="697"/>
                          </a:cubicBezTo>
                          <a:cubicBezTo>
                            <a:pt x="335" y="674"/>
                            <a:pt x="335" y="674"/>
                            <a:pt x="335" y="674"/>
                          </a:cubicBezTo>
                          <a:cubicBezTo>
                            <a:pt x="200" y="625"/>
                            <a:pt x="200" y="625"/>
                            <a:pt x="200" y="625"/>
                          </a:cubicBezTo>
                          <a:cubicBezTo>
                            <a:pt x="219" y="553"/>
                            <a:pt x="219" y="553"/>
                            <a:pt x="219" y="553"/>
                          </a:cubicBezTo>
                          <a:cubicBezTo>
                            <a:pt x="189" y="543"/>
                            <a:pt x="189" y="543"/>
                            <a:pt x="189" y="543"/>
                          </a:cubicBezTo>
                          <a:cubicBezTo>
                            <a:pt x="178" y="568"/>
                            <a:pt x="178" y="568"/>
                            <a:pt x="178" y="568"/>
                          </a:cubicBezTo>
                          <a:cubicBezTo>
                            <a:pt x="136" y="554"/>
                            <a:pt x="136" y="554"/>
                            <a:pt x="136" y="554"/>
                          </a:cubicBezTo>
                          <a:cubicBezTo>
                            <a:pt x="152" y="511"/>
                            <a:pt x="152" y="511"/>
                            <a:pt x="152" y="511"/>
                          </a:cubicBezTo>
                          <a:cubicBezTo>
                            <a:pt x="125" y="496"/>
                            <a:pt x="125" y="496"/>
                            <a:pt x="125" y="496"/>
                          </a:cubicBezTo>
                          <a:cubicBezTo>
                            <a:pt x="130" y="478"/>
                            <a:pt x="130" y="478"/>
                            <a:pt x="130" y="478"/>
                          </a:cubicBezTo>
                          <a:cubicBezTo>
                            <a:pt x="89" y="454"/>
                            <a:pt x="89" y="454"/>
                            <a:pt x="89" y="454"/>
                          </a:cubicBezTo>
                          <a:cubicBezTo>
                            <a:pt x="232" y="425"/>
                            <a:pt x="232" y="425"/>
                            <a:pt x="232" y="425"/>
                          </a:cubicBezTo>
                          <a:cubicBezTo>
                            <a:pt x="218" y="395"/>
                            <a:pt x="218" y="395"/>
                            <a:pt x="218" y="395"/>
                          </a:cubicBezTo>
                          <a:cubicBezTo>
                            <a:pt x="178" y="400"/>
                            <a:pt x="178" y="400"/>
                            <a:pt x="178" y="400"/>
                          </a:cubicBezTo>
                          <a:cubicBezTo>
                            <a:pt x="105" y="381"/>
                            <a:pt x="105" y="381"/>
                            <a:pt x="105" y="381"/>
                          </a:cubicBezTo>
                          <a:cubicBezTo>
                            <a:pt x="89" y="366"/>
                            <a:pt x="89" y="366"/>
                            <a:pt x="89" y="366"/>
                          </a:cubicBezTo>
                          <a:cubicBezTo>
                            <a:pt x="164" y="361"/>
                            <a:pt x="164" y="361"/>
                            <a:pt x="164" y="361"/>
                          </a:cubicBezTo>
                          <a:cubicBezTo>
                            <a:pt x="160" y="346"/>
                            <a:pt x="160" y="346"/>
                            <a:pt x="160" y="346"/>
                          </a:cubicBezTo>
                          <a:cubicBezTo>
                            <a:pt x="154" y="325"/>
                            <a:pt x="154" y="325"/>
                            <a:pt x="154" y="325"/>
                          </a:cubicBezTo>
                          <a:cubicBezTo>
                            <a:pt x="60" y="329"/>
                            <a:pt x="60" y="329"/>
                            <a:pt x="60" y="329"/>
                          </a:cubicBezTo>
                          <a:cubicBezTo>
                            <a:pt x="60" y="313"/>
                            <a:pt x="60" y="313"/>
                            <a:pt x="60" y="313"/>
                          </a:cubicBezTo>
                          <a:cubicBezTo>
                            <a:pt x="100" y="313"/>
                            <a:pt x="100" y="313"/>
                            <a:pt x="100" y="313"/>
                          </a:cubicBezTo>
                          <a:cubicBezTo>
                            <a:pt x="97" y="285"/>
                            <a:pt x="97" y="285"/>
                            <a:pt x="97" y="285"/>
                          </a:cubicBezTo>
                          <a:cubicBezTo>
                            <a:pt x="84" y="288"/>
                            <a:pt x="84" y="288"/>
                            <a:pt x="84" y="288"/>
                          </a:cubicBezTo>
                          <a:cubicBezTo>
                            <a:pt x="72" y="258"/>
                            <a:pt x="72" y="258"/>
                            <a:pt x="72" y="258"/>
                          </a:cubicBezTo>
                          <a:cubicBezTo>
                            <a:pt x="85" y="250"/>
                            <a:pt x="106" y="247"/>
                            <a:pt x="124" y="239"/>
                          </a:cubicBezTo>
                          <a:cubicBezTo>
                            <a:pt x="62" y="188"/>
                            <a:pt x="62" y="188"/>
                            <a:pt x="62" y="188"/>
                          </a:cubicBezTo>
                          <a:cubicBezTo>
                            <a:pt x="46" y="193"/>
                            <a:pt x="46" y="193"/>
                            <a:pt x="46" y="193"/>
                          </a:cubicBezTo>
                          <a:lnTo>
                            <a:pt x="0" y="65"/>
                          </a:lnTo>
                          <a:close/>
                        </a:path>
                      </a:pathLst>
                    </a:custGeom>
                    <a:solidFill>
                      <a:srgbClr val="DDDDDD"/>
                    </a:solidFill>
                    <a:ln w="3175">
                      <a:solidFill>
                        <a:schemeClr val="bg1"/>
                      </a:solidFill>
                      <a:round/>
                      <a:headEnd/>
                      <a:tailEnd/>
                    </a:ln>
                    <a:effectLst/>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57" name="Freeform 7"/>
                    <p:cNvSpPr>
                      <a:spLocks/>
                    </p:cNvSpPr>
                    <p:nvPr/>
                  </p:nvSpPr>
                  <p:spPr bwMode="auto">
                    <a:xfrm>
                      <a:off x="2149475" y="1670050"/>
                      <a:ext cx="757238" cy="839787"/>
                    </a:xfrm>
                    <a:custGeom>
                      <a:avLst/>
                      <a:gdLst/>
                      <a:ahLst/>
                      <a:cxnLst>
                        <a:cxn ang="0">
                          <a:pos x="0" y="52"/>
                        </a:cxn>
                        <a:cxn ang="0">
                          <a:pos x="186" y="529"/>
                        </a:cxn>
                        <a:cxn ang="0">
                          <a:pos x="368" y="510"/>
                        </a:cxn>
                        <a:cxn ang="0">
                          <a:pos x="349" y="451"/>
                        </a:cxn>
                        <a:cxn ang="0">
                          <a:pos x="477" y="408"/>
                        </a:cxn>
                        <a:cxn ang="0">
                          <a:pos x="333" y="290"/>
                        </a:cxn>
                        <a:cxn ang="0">
                          <a:pos x="297" y="304"/>
                        </a:cxn>
                        <a:cxn ang="0">
                          <a:pos x="177" y="0"/>
                        </a:cxn>
                        <a:cxn ang="0">
                          <a:pos x="0" y="52"/>
                        </a:cxn>
                      </a:cxnLst>
                      <a:rect l="0" t="0" r="r" b="b"/>
                      <a:pathLst>
                        <a:path w="477" h="529">
                          <a:moveTo>
                            <a:pt x="0" y="52"/>
                          </a:moveTo>
                          <a:lnTo>
                            <a:pt x="186" y="529"/>
                          </a:lnTo>
                          <a:lnTo>
                            <a:pt x="368" y="510"/>
                          </a:lnTo>
                          <a:lnTo>
                            <a:pt x="349" y="451"/>
                          </a:lnTo>
                          <a:lnTo>
                            <a:pt x="477" y="408"/>
                          </a:lnTo>
                          <a:lnTo>
                            <a:pt x="333" y="290"/>
                          </a:lnTo>
                          <a:lnTo>
                            <a:pt x="297" y="304"/>
                          </a:lnTo>
                          <a:lnTo>
                            <a:pt x="177" y="0"/>
                          </a:lnTo>
                          <a:lnTo>
                            <a:pt x="0" y="52"/>
                          </a:lnTo>
                          <a:close/>
                        </a:path>
                      </a:pathLst>
                    </a:custGeom>
                    <a:solidFill>
                      <a:srgbClr val="7FBBD4"/>
                    </a:solidFill>
                    <a:ln w="3175">
                      <a:solidFill>
                        <a:schemeClr val="bg1"/>
                      </a:solidFill>
                      <a:round/>
                      <a:headEnd/>
                      <a:tailEnd/>
                    </a:ln>
                    <a:effectLst/>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58" name="Freeform 8"/>
                    <p:cNvSpPr>
                      <a:spLocks/>
                    </p:cNvSpPr>
                    <p:nvPr/>
                  </p:nvSpPr>
                  <p:spPr bwMode="auto">
                    <a:xfrm>
                      <a:off x="2438400" y="1422400"/>
                      <a:ext cx="1346200" cy="1624012"/>
                    </a:xfrm>
                    <a:custGeom>
                      <a:avLst/>
                      <a:gdLst/>
                      <a:ahLst/>
                      <a:cxnLst>
                        <a:cxn ang="0">
                          <a:pos x="848" y="751"/>
                        </a:cxn>
                        <a:cxn ang="0">
                          <a:pos x="843" y="881"/>
                        </a:cxn>
                        <a:cxn ang="0">
                          <a:pos x="734" y="888"/>
                        </a:cxn>
                        <a:cxn ang="0">
                          <a:pos x="744" y="999"/>
                        </a:cxn>
                        <a:cxn ang="0">
                          <a:pos x="673" y="1023"/>
                        </a:cxn>
                        <a:cxn ang="0">
                          <a:pos x="548" y="1011"/>
                        </a:cxn>
                        <a:cxn ang="0">
                          <a:pos x="512" y="942"/>
                        </a:cxn>
                        <a:cxn ang="0">
                          <a:pos x="420" y="942"/>
                        </a:cxn>
                        <a:cxn ang="0">
                          <a:pos x="252" y="904"/>
                        </a:cxn>
                        <a:cxn ang="0">
                          <a:pos x="214" y="867"/>
                        </a:cxn>
                        <a:cxn ang="0">
                          <a:pos x="392" y="855"/>
                        </a:cxn>
                        <a:cxn ang="0">
                          <a:pos x="361" y="772"/>
                        </a:cxn>
                        <a:cxn ang="0">
                          <a:pos x="139" y="784"/>
                        </a:cxn>
                        <a:cxn ang="0">
                          <a:pos x="139" y="744"/>
                        </a:cxn>
                        <a:cxn ang="0">
                          <a:pos x="233" y="744"/>
                        </a:cxn>
                        <a:cxn ang="0">
                          <a:pos x="226" y="678"/>
                        </a:cxn>
                        <a:cxn ang="0">
                          <a:pos x="198" y="682"/>
                        </a:cxn>
                        <a:cxn ang="0">
                          <a:pos x="174" y="616"/>
                        </a:cxn>
                        <a:cxn ang="0">
                          <a:pos x="290" y="564"/>
                        </a:cxn>
                        <a:cxn ang="0">
                          <a:pos x="146" y="444"/>
                        </a:cxn>
                        <a:cxn ang="0">
                          <a:pos x="111" y="458"/>
                        </a:cxn>
                        <a:cxn ang="0">
                          <a:pos x="0" y="156"/>
                        </a:cxn>
                        <a:cxn ang="0">
                          <a:pos x="115" y="123"/>
                        </a:cxn>
                        <a:cxn ang="0">
                          <a:pos x="63" y="21"/>
                        </a:cxn>
                        <a:cxn ang="0">
                          <a:pos x="101" y="0"/>
                        </a:cxn>
                        <a:cxn ang="0">
                          <a:pos x="172" y="127"/>
                        </a:cxn>
                        <a:cxn ang="0">
                          <a:pos x="304" y="40"/>
                        </a:cxn>
                        <a:cxn ang="0">
                          <a:pos x="394" y="35"/>
                        </a:cxn>
                        <a:cxn ang="0">
                          <a:pos x="396" y="156"/>
                        </a:cxn>
                        <a:cxn ang="0">
                          <a:pos x="429" y="236"/>
                        </a:cxn>
                        <a:cxn ang="0">
                          <a:pos x="344" y="226"/>
                        </a:cxn>
                        <a:cxn ang="0">
                          <a:pos x="321" y="274"/>
                        </a:cxn>
                        <a:cxn ang="0">
                          <a:pos x="347" y="337"/>
                        </a:cxn>
                        <a:cxn ang="0">
                          <a:pos x="330" y="453"/>
                        </a:cxn>
                        <a:cxn ang="0">
                          <a:pos x="359" y="496"/>
                        </a:cxn>
                        <a:cxn ang="0">
                          <a:pos x="380" y="491"/>
                        </a:cxn>
                        <a:cxn ang="0">
                          <a:pos x="470" y="498"/>
                        </a:cxn>
                        <a:cxn ang="0">
                          <a:pos x="481" y="491"/>
                        </a:cxn>
                        <a:cxn ang="0">
                          <a:pos x="491" y="505"/>
                        </a:cxn>
                        <a:cxn ang="0">
                          <a:pos x="462" y="581"/>
                        </a:cxn>
                        <a:cxn ang="0">
                          <a:pos x="722" y="531"/>
                        </a:cxn>
                        <a:cxn ang="0">
                          <a:pos x="725" y="680"/>
                        </a:cxn>
                        <a:cxn ang="0">
                          <a:pos x="727" y="741"/>
                        </a:cxn>
                        <a:cxn ang="0">
                          <a:pos x="848" y="751"/>
                        </a:cxn>
                      </a:cxnLst>
                      <a:rect l="0" t="0" r="r" b="b"/>
                      <a:pathLst>
                        <a:path w="848" h="1023">
                          <a:moveTo>
                            <a:pt x="848" y="751"/>
                          </a:moveTo>
                          <a:lnTo>
                            <a:pt x="843" y="881"/>
                          </a:lnTo>
                          <a:lnTo>
                            <a:pt x="734" y="888"/>
                          </a:lnTo>
                          <a:lnTo>
                            <a:pt x="744" y="999"/>
                          </a:lnTo>
                          <a:lnTo>
                            <a:pt x="673" y="1023"/>
                          </a:lnTo>
                          <a:lnTo>
                            <a:pt x="548" y="1011"/>
                          </a:lnTo>
                          <a:lnTo>
                            <a:pt x="512" y="942"/>
                          </a:lnTo>
                          <a:lnTo>
                            <a:pt x="420" y="942"/>
                          </a:lnTo>
                          <a:lnTo>
                            <a:pt x="252" y="904"/>
                          </a:lnTo>
                          <a:lnTo>
                            <a:pt x="214" y="867"/>
                          </a:lnTo>
                          <a:lnTo>
                            <a:pt x="392" y="855"/>
                          </a:lnTo>
                          <a:lnTo>
                            <a:pt x="361" y="772"/>
                          </a:lnTo>
                          <a:lnTo>
                            <a:pt x="139" y="784"/>
                          </a:lnTo>
                          <a:lnTo>
                            <a:pt x="139" y="744"/>
                          </a:lnTo>
                          <a:lnTo>
                            <a:pt x="233" y="744"/>
                          </a:lnTo>
                          <a:lnTo>
                            <a:pt x="226" y="678"/>
                          </a:lnTo>
                          <a:lnTo>
                            <a:pt x="198" y="682"/>
                          </a:lnTo>
                          <a:lnTo>
                            <a:pt x="174" y="616"/>
                          </a:lnTo>
                          <a:lnTo>
                            <a:pt x="290" y="564"/>
                          </a:lnTo>
                          <a:lnTo>
                            <a:pt x="146" y="444"/>
                          </a:lnTo>
                          <a:lnTo>
                            <a:pt x="111" y="458"/>
                          </a:lnTo>
                          <a:lnTo>
                            <a:pt x="0" y="156"/>
                          </a:lnTo>
                          <a:lnTo>
                            <a:pt x="115" y="123"/>
                          </a:lnTo>
                          <a:lnTo>
                            <a:pt x="63" y="21"/>
                          </a:lnTo>
                          <a:lnTo>
                            <a:pt x="101" y="0"/>
                          </a:lnTo>
                          <a:lnTo>
                            <a:pt x="172" y="127"/>
                          </a:lnTo>
                          <a:lnTo>
                            <a:pt x="304" y="40"/>
                          </a:lnTo>
                          <a:lnTo>
                            <a:pt x="394" y="35"/>
                          </a:lnTo>
                          <a:lnTo>
                            <a:pt x="396" y="156"/>
                          </a:lnTo>
                          <a:lnTo>
                            <a:pt x="429" y="236"/>
                          </a:lnTo>
                          <a:lnTo>
                            <a:pt x="344" y="226"/>
                          </a:lnTo>
                          <a:lnTo>
                            <a:pt x="321" y="274"/>
                          </a:lnTo>
                          <a:lnTo>
                            <a:pt x="347" y="337"/>
                          </a:lnTo>
                          <a:lnTo>
                            <a:pt x="330" y="453"/>
                          </a:lnTo>
                          <a:lnTo>
                            <a:pt x="359" y="496"/>
                          </a:lnTo>
                          <a:lnTo>
                            <a:pt x="380" y="491"/>
                          </a:lnTo>
                          <a:lnTo>
                            <a:pt x="470" y="498"/>
                          </a:lnTo>
                          <a:lnTo>
                            <a:pt x="481" y="491"/>
                          </a:lnTo>
                          <a:lnTo>
                            <a:pt x="491" y="505"/>
                          </a:lnTo>
                          <a:lnTo>
                            <a:pt x="462" y="581"/>
                          </a:lnTo>
                          <a:lnTo>
                            <a:pt x="722" y="531"/>
                          </a:lnTo>
                          <a:lnTo>
                            <a:pt x="725" y="680"/>
                          </a:lnTo>
                          <a:lnTo>
                            <a:pt x="727" y="741"/>
                          </a:lnTo>
                          <a:lnTo>
                            <a:pt x="848" y="751"/>
                          </a:lnTo>
                          <a:close/>
                        </a:path>
                      </a:pathLst>
                    </a:custGeom>
                    <a:solidFill>
                      <a:srgbClr val="7FBBD4"/>
                    </a:solidFill>
                    <a:ln w="3175">
                      <a:solidFill>
                        <a:schemeClr val="bg1"/>
                      </a:solidFill>
                      <a:round/>
                      <a:headEnd/>
                      <a:tailEnd/>
                    </a:ln>
                    <a:effectLst/>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59" name="Freeform 9"/>
                    <p:cNvSpPr>
                      <a:spLocks/>
                    </p:cNvSpPr>
                    <p:nvPr/>
                  </p:nvSpPr>
                  <p:spPr bwMode="auto">
                    <a:xfrm>
                      <a:off x="2370138" y="3046413"/>
                      <a:ext cx="2422525" cy="2395537"/>
                    </a:xfrm>
                    <a:custGeom>
                      <a:avLst/>
                      <a:gdLst/>
                      <a:ahLst/>
                      <a:cxnLst>
                        <a:cxn ang="0">
                          <a:pos x="371" y="292"/>
                        </a:cxn>
                        <a:cxn ang="0">
                          <a:pos x="402" y="179"/>
                        </a:cxn>
                        <a:cxn ang="0">
                          <a:pos x="347" y="151"/>
                        </a:cxn>
                        <a:cxn ang="0">
                          <a:pos x="352" y="111"/>
                        </a:cxn>
                        <a:cxn ang="0">
                          <a:pos x="257" y="52"/>
                        </a:cxn>
                        <a:cxn ang="0">
                          <a:pos x="239" y="0"/>
                        </a:cxn>
                        <a:cxn ang="0">
                          <a:pos x="0" y="165"/>
                        </a:cxn>
                        <a:cxn ang="0">
                          <a:pos x="215" y="479"/>
                        </a:cxn>
                        <a:cxn ang="0">
                          <a:pos x="281" y="283"/>
                        </a:cxn>
                        <a:cxn ang="0">
                          <a:pos x="364" y="333"/>
                        </a:cxn>
                        <a:cxn ang="0">
                          <a:pos x="418" y="347"/>
                        </a:cxn>
                        <a:cxn ang="0">
                          <a:pos x="281" y="569"/>
                        </a:cxn>
                        <a:cxn ang="0">
                          <a:pos x="331" y="640"/>
                        </a:cxn>
                        <a:cxn ang="0">
                          <a:pos x="345" y="1344"/>
                        </a:cxn>
                        <a:cxn ang="0">
                          <a:pos x="680" y="1223"/>
                        </a:cxn>
                        <a:cxn ang="0">
                          <a:pos x="1150" y="1502"/>
                        </a:cxn>
                        <a:cxn ang="0">
                          <a:pos x="1287" y="1509"/>
                        </a:cxn>
                        <a:cxn ang="0">
                          <a:pos x="1526" y="1098"/>
                        </a:cxn>
                        <a:cxn ang="0">
                          <a:pos x="1363" y="763"/>
                        </a:cxn>
                        <a:cxn ang="0">
                          <a:pos x="1231" y="817"/>
                        </a:cxn>
                        <a:cxn ang="0">
                          <a:pos x="1127" y="656"/>
                        </a:cxn>
                        <a:cxn ang="0">
                          <a:pos x="1110" y="600"/>
                        </a:cxn>
                        <a:cxn ang="0">
                          <a:pos x="817" y="621"/>
                        </a:cxn>
                        <a:cxn ang="0">
                          <a:pos x="836" y="569"/>
                        </a:cxn>
                        <a:cxn ang="0">
                          <a:pos x="517" y="448"/>
                        </a:cxn>
                        <a:cxn ang="0">
                          <a:pos x="560" y="288"/>
                        </a:cxn>
                        <a:cxn ang="0">
                          <a:pos x="487" y="259"/>
                        </a:cxn>
                        <a:cxn ang="0">
                          <a:pos x="463" y="321"/>
                        </a:cxn>
                        <a:cxn ang="0">
                          <a:pos x="371" y="292"/>
                        </a:cxn>
                      </a:cxnLst>
                      <a:rect l="0" t="0" r="r" b="b"/>
                      <a:pathLst>
                        <a:path w="1526" h="1509">
                          <a:moveTo>
                            <a:pt x="371" y="292"/>
                          </a:moveTo>
                          <a:lnTo>
                            <a:pt x="402" y="179"/>
                          </a:lnTo>
                          <a:lnTo>
                            <a:pt x="347" y="151"/>
                          </a:lnTo>
                          <a:lnTo>
                            <a:pt x="352" y="111"/>
                          </a:lnTo>
                          <a:lnTo>
                            <a:pt x="257" y="52"/>
                          </a:lnTo>
                          <a:lnTo>
                            <a:pt x="239" y="0"/>
                          </a:lnTo>
                          <a:lnTo>
                            <a:pt x="0" y="165"/>
                          </a:lnTo>
                          <a:lnTo>
                            <a:pt x="215" y="479"/>
                          </a:lnTo>
                          <a:lnTo>
                            <a:pt x="281" y="283"/>
                          </a:lnTo>
                          <a:lnTo>
                            <a:pt x="364" y="333"/>
                          </a:lnTo>
                          <a:lnTo>
                            <a:pt x="418" y="347"/>
                          </a:lnTo>
                          <a:lnTo>
                            <a:pt x="281" y="569"/>
                          </a:lnTo>
                          <a:lnTo>
                            <a:pt x="331" y="640"/>
                          </a:lnTo>
                          <a:lnTo>
                            <a:pt x="345" y="1344"/>
                          </a:lnTo>
                          <a:lnTo>
                            <a:pt x="680" y="1223"/>
                          </a:lnTo>
                          <a:lnTo>
                            <a:pt x="1150" y="1502"/>
                          </a:lnTo>
                          <a:lnTo>
                            <a:pt x="1287" y="1509"/>
                          </a:lnTo>
                          <a:lnTo>
                            <a:pt x="1526" y="1098"/>
                          </a:lnTo>
                          <a:lnTo>
                            <a:pt x="1363" y="763"/>
                          </a:lnTo>
                          <a:lnTo>
                            <a:pt x="1231" y="817"/>
                          </a:lnTo>
                          <a:lnTo>
                            <a:pt x="1127" y="656"/>
                          </a:lnTo>
                          <a:lnTo>
                            <a:pt x="1110" y="600"/>
                          </a:lnTo>
                          <a:lnTo>
                            <a:pt x="817" y="621"/>
                          </a:lnTo>
                          <a:lnTo>
                            <a:pt x="836" y="569"/>
                          </a:lnTo>
                          <a:lnTo>
                            <a:pt x="517" y="448"/>
                          </a:lnTo>
                          <a:lnTo>
                            <a:pt x="560" y="288"/>
                          </a:lnTo>
                          <a:lnTo>
                            <a:pt x="487" y="259"/>
                          </a:lnTo>
                          <a:lnTo>
                            <a:pt x="463" y="321"/>
                          </a:lnTo>
                          <a:lnTo>
                            <a:pt x="371" y="292"/>
                          </a:lnTo>
                          <a:close/>
                        </a:path>
                      </a:pathLst>
                    </a:custGeom>
                    <a:solidFill>
                      <a:srgbClr val="7FBBD4"/>
                    </a:solidFill>
                    <a:ln w="3175">
                      <a:solidFill>
                        <a:schemeClr val="bg1"/>
                      </a:solidFill>
                      <a:round/>
                      <a:headEnd/>
                      <a:tailEnd/>
                    </a:ln>
                    <a:effectLst/>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60" name="Freeform 10"/>
                    <p:cNvSpPr>
                      <a:spLocks/>
                    </p:cNvSpPr>
                    <p:nvPr/>
                  </p:nvSpPr>
                  <p:spPr bwMode="auto">
                    <a:xfrm>
                      <a:off x="3589338" y="2044700"/>
                      <a:ext cx="1905000" cy="989012"/>
                    </a:xfrm>
                    <a:custGeom>
                      <a:avLst/>
                      <a:gdLst/>
                      <a:ahLst/>
                      <a:cxnLst>
                        <a:cxn ang="0">
                          <a:pos x="1200" y="387"/>
                        </a:cxn>
                        <a:cxn ang="0">
                          <a:pos x="1032" y="338"/>
                        </a:cxn>
                        <a:cxn ang="0">
                          <a:pos x="531" y="75"/>
                        </a:cxn>
                        <a:cxn ang="0">
                          <a:pos x="531" y="16"/>
                        </a:cxn>
                        <a:cxn ang="0">
                          <a:pos x="394" y="0"/>
                        </a:cxn>
                        <a:cxn ang="0">
                          <a:pos x="404" y="134"/>
                        </a:cxn>
                        <a:cxn ang="0">
                          <a:pos x="404" y="238"/>
                        </a:cxn>
                        <a:cxn ang="0">
                          <a:pos x="0" y="238"/>
                        </a:cxn>
                        <a:cxn ang="0">
                          <a:pos x="7" y="357"/>
                        </a:cxn>
                        <a:cxn ang="0">
                          <a:pos x="217" y="354"/>
                        </a:cxn>
                        <a:cxn ang="0">
                          <a:pos x="231" y="385"/>
                        </a:cxn>
                        <a:cxn ang="0">
                          <a:pos x="302" y="416"/>
                        </a:cxn>
                        <a:cxn ang="0">
                          <a:pos x="503" y="619"/>
                        </a:cxn>
                        <a:cxn ang="0">
                          <a:pos x="654" y="623"/>
                        </a:cxn>
                        <a:cxn ang="0">
                          <a:pos x="808" y="614"/>
                        </a:cxn>
                        <a:cxn ang="0">
                          <a:pos x="940" y="583"/>
                        </a:cxn>
                        <a:cxn ang="0">
                          <a:pos x="1063" y="515"/>
                        </a:cxn>
                        <a:cxn ang="0">
                          <a:pos x="1155" y="442"/>
                        </a:cxn>
                        <a:cxn ang="0">
                          <a:pos x="1200" y="387"/>
                        </a:cxn>
                      </a:cxnLst>
                      <a:rect l="0" t="0" r="r" b="b"/>
                      <a:pathLst>
                        <a:path w="1200" h="623">
                          <a:moveTo>
                            <a:pt x="1200" y="387"/>
                          </a:moveTo>
                          <a:lnTo>
                            <a:pt x="1032" y="338"/>
                          </a:lnTo>
                          <a:lnTo>
                            <a:pt x="531" y="75"/>
                          </a:lnTo>
                          <a:lnTo>
                            <a:pt x="531" y="16"/>
                          </a:lnTo>
                          <a:lnTo>
                            <a:pt x="394" y="0"/>
                          </a:lnTo>
                          <a:lnTo>
                            <a:pt x="404" y="134"/>
                          </a:lnTo>
                          <a:lnTo>
                            <a:pt x="404" y="238"/>
                          </a:lnTo>
                          <a:lnTo>
                            <a:pt x="0" y="238"/>
                          </a:lnTo>
                          <a:lnTo>
                            <a:pt x="7" y="357"/>
                          </a:lnTo>
                          <a:lnTo>
                            <a:pt x="217" y="354"/>
                          </a:lnTo>
                          <a:lnTo>
                            <a:pt x="231" y="385"/>
                          </a:lnTo>
                          <a:lnTo>
                            <a:pt x="302" y="416"/>
                          </a:lnTo>
                          <a:lnTo>
                            <a:pt x="503" y="619"/>
                          </a:lnTo>
                          <a:lnTo>
                            <a:pt x="654" y="623"/>
                          </a:lnTo>
                          <a:lnTo>
                            <a:pt x="808" y="614"/>
                          </a:lnTo>
                          <a:lnTo>
                            <a:pt x="940" y="583"/>
                          </a:lnTo>
                          <a:lnTo>
                            <a:pt x="1063" y="515"/>
                          </a:lnTo>
                          <a:lnTo>
                            <a:pt x="1155" y="442"/>
                          </a:lnTo>
                          <a:lnTo>
                            <a:pt x="1200" y="387"/>
                          </a:lnTo>
                          <a:close/>
                        </a:path>
                      </a:pathLst>
                    </a:custGeom>
                    <a:solidFill>
                      <a:srgbClr val="7FBBD4"/>
                    </a:solidFill>
                    <a:ln w="3175">
                      <a:solidFill>
                        <a:schemeClr val="bg1"/>
                      </a:solidFill>
                      <a:round/>
                      <a:headEnd/>
                      <a:tailEnd/>
                    </a:ln>
                    <a:effectLst/>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61" name="Freeform 11"/>
                    <p:cNvSpPr>
                      <a:spLocks/>
                    </p:cNvSpPr>
                    <p:nvPr/>
                  </p:nvSpPr>
                  <p:spPr bwMode="auto">
                    <a:xfrm>
                      <a:off x="4383088" y="2644775"/>
                      <a:ext cx="2182813" cy="1495425"/>
                    </a:xfrm>
                    <a:custGeom>
                      <a:avLst/>
                      <a:gdLst/>
                      <a:ahLst/>
                      <a:cxnLst>
                        <a:cxn ang="0">
                          <a:pos x="0" y="229"/>
                        </a:cxn>
                        <a:cxn ang="0">
                          <a:pos x="844" y="942"/>
                        </a:cxn>
                        <a:cxn ang="0">
                          <a:pos x="1375" y="371"/>
                        </a:cxn>
                        <a:cxn ang="0">
                          <a:pos x="1283" y="297"/>
                        </a:cxn>
                        <a:cxn ang="0">
                          <a:pos x="1226" y="245"/>
                        </a:cxn>
                        <a:cxn ang="0">
                          <a:pos x="1181" y="219"/>
                        </a:cxn>
                        <a:cxn ang="0">
                          <a:pos x="1170" y="198"/>
                        </a:cxn>
                        <a:cxn ang="0">
                          <a:pos x="1165" y="184"/>
                        </a:cxn>
                        <a:cxn ang="0">
                          <a:pos x="1153" y="172"/>
                        </a:cxn>
                        <a:cxn ang="0">
                          <a:pos x="1134" y="172"/>
                        </a:cxn>
                        <a:cxn ang="0">
                          <a:pos x="1099" y="177"/>
                        </a:cxn>
                        <a:cxn ang="0">
                          <a:pos x="1047" y="167"/>
                        </a:cxn>
                        <a:cxn ang="0">
                          <a:pos x="1002" y="132"/>
                        </a:cxn>
                        <a:cxn ang="0">
                          <a:pos x="969" y="106"/>
                        </a:cxn>
                        <a:cxn ang="0">
                          <a:pos x="907" y="101"/>
                        </a:cxn>
                        <a:cxn ang="0">
                          <a:pos x="773" y="52"/>
                        </a:cxn>
                        <a:cxn ang="0">
                          <a:pos x="740" y="35"/>
                        </a:cxn>
                        <a:cxn ang="0">
                          <a:pos x="718" y="28"/>
                        </a:cxn>
                        <a:cxn ang="0">
                          <a:pos x="700" y="0"/>
                        </a:cxn>
                        <a:cxn ang="0">
                          <a:pos x="664" y="42"/>
                        </a:cxn>
                        <a:cxn ang="0">
                          <a:pos x="641" y="68"/>
                        </a:cxn>
                        <a:cxn ang="0">
                          <a:pos x="603" y="104"/>
                        </a:cxn>
                        <a:cxn ang="0">
                          <a:pos x="532" y="146"/>
                        </a:cxn>
                        <a:cxn ang="0">
                          <a:pos x="482" y="172"/>
                        </a:cxn>
                        <a:cxn ang="0">
                          <a:pos x="426" y="203"/>
                        </a:cxn>
                        <a:cxn ang="0">
                          <a:pos x="348" y="219"/>
                        </a:cxn>
                        <a:cxn ang="0">
                          <a:pos x="258" y="229"/>
                        </a:cxn>
                        <a:cxn ang="0">
                          <a:pos x="180" y="236"/>
                        </a:cxn>
                        <a:cxn ang="0">
                          <a:pos x="104" y="234"/>
                        </a:cxn>
                        <a:cxn ang="0">
                          <a:pos x="0" y="229"/>
                        </a:cxn>
                        <a:cxn ang="0">
                          <a:pos x="0" y="229"/>
                        </a:cxn>
                      </a:cxnLst>
                      <a:rect l="0" t="0" r="r" b="b"/>
                      <a:pathLst>
                        <a:path w="1375" h="942">
                          <a:moveTo>
                            <a:pt x="0" y="229"/>
                          </a:moveTo>
                          <a:lnTo>
                            <a:pt x="844" y="942"/>
                          </a:lnTo>
                          <a:lnTo>
                            <a:pt x="1375" y="371"/>
                          </a:lnTo>
                          <a:lnTo>
                            <a:pt x="1283" y="297"/>
                          </a:lnTo>
                          <a:lnTo>
                            <a:pt x="1226" y="245"/>
                          </a:lnTo>
                          <a:lnTo>
                            <a:pt x="1181" y="219"/>
                          </a:lnTo>
                          <a:lnTo>
                            <a:pt x="1170" y="198"/>
                          </a:lnTo>
                          <a:lnTo>
                            <a:pt x="1165" y="184"/>
                          </a:lnTo>
                          <a:lnTo>
                            <a:pt x="1153" y="172"/>
                          </a:lnTo>
                          <a:lnTo>
                            <a:pt x="1134" y="172"/>
                          </a:lnTo>
                          <a:lnTo>
                            <a:pt x="1099" y="177"/>
                          </a:lnTo>
                          <a:lnTo>
                            <a:pt x="1047" y="167"/>
                          </a:lnTo>
                          <a:lnTo>
                            <a:pt x="1002" y="132"/>
                          </a:lnTo>
                          <a:lnTo>
                            <a:pt x="969" y="106"/>
                          </a:lnTo>
                          <a:lnTo>
                            <a:pt x="907" y="101"/>
                          </a:lnTo>
                          <a:lnTo>
                            <a:pt x="773" y="52"/>
                          </a:lnTo>
                          <a:lnTo>
                            <a:pt x="740" y="35"/>
                          </a:lnTo>
                          <a:lnTo>
                            <a:pt x="718" y="28"/>
                          </a:lnTo>
                          <a:lnTo>
                            <a:pt x="700" y="0"/>
                          </a:lnTo>
                          <a:lnTo>
                            <a:pt x="664" y="42"/>
                          </a:lnTo>
                          <a:lnTo>
                            <a:pt x="641" y="68"/>
                          </a:lnTo>
                          <a:lnTo>
                            <a:pt x="603" y="104"/>
                          </a:lnTo>
                          <a:lnTo>
                            <a:pt x="532" y="146"/>
                          </a:lnTo>
                          <a:lnTo>
                            <a:pt x="482" y="172"/>
                          </a:lnTo>
                          <a:lnTo>
                            <a:pt x="426" y="203"/>
                          </a:lnTo>
                          <a:lnTo>
                            <a:pt x="348" y="219"/>
                          </a:lnTo>
                          <a:lnTo>
                            <a:pt x="258" y="229"/>
                          </a:lnTo>
                          <a:lnTo>
                            <a:pt x="180" y="236"/>
                          </a:lnTo>
                          <a:lnTo>
                            <a:pt x="104" y="234"/>
                          </a:lnTo>
                          <a:lnTo>
                            <a:pt x="0" y="229"/>
                          </a:lnTo>
                          <a:lnTo>
                            <a:pt x="0" y="229"/>
                          </a:lnTo>
                          <a:close/>
                        </a:path>
                      </a:pathLst>
                    </a:custGeom>
                    <a:solidFill>
                      <a:srgbClr val="669DB7"/>
                    </a:solidFill>
                    <a:ln w="3175">
                      <a:solidFill>
                        <a:schemeClr val="bg1"/>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62" name="Freeform 23"/>
                    <p:cNvSpPr>
                      <a:spLocks/>
                    </p:cNvSpPr>
                    <p:nvPr/>
                  </p:nvSpPr>
                  <p:spPr bwMode="auto">
                    <a:xfrm>
                      <a:off x="2894495" y="4052888"/>
                      <a:ext cx="1905000" cy="1384300"/>
                    </a:xfrm>
                    <a:custGeom>
                      <a:avLst/>
                      <a:gdLst/>
                      <a:ahLst/>
                      <a:cxnLst>
                        <a:cxn ang="0">
                          <a:pos x="1200" y="456"/>
                        </a:cxn>
                        <a:cxn ang="0">
                          <a:pos x="954" y="872"/>
                        </a:cxn>
                        <a:cxn ang="0">
                          <a:pos x="820" y="862"/>
                        </a:cxn>
                        <a:cxn ang="0">
                          <a:pos x="352" y="586"/>
                        </a:cxn>
                        <a:cxn ang="0">
                          <a:pos x="12" y="704"/>
                        </a:cxn>
                        <a:cxn ang="0">
                          <a:pos x="0" y="0"/>
                        </a:cxn>
                        <a:cxn ang="0">
                          <a:pos x="394" y="87"/>
                        </a:cxn>
                        <a:cxn ang="0">
                          <a:pos x="340" y="212"/>
                        </a:cxn>
                        <a:cxn ang="0">
                          <a:pos x="456" y="212"/>
                        </a:cxn>
                        <a:cxn ang="0">
                          <a:pos x="465" y="274"/>
                        </a:cxn>
                        <a:cxn ang="0">
                          <a:pos x="515" y="250"/>
                        </a:cxn>
                        <a:cxn ang="0">
                          <a:pos x="496" y="196"/>
                        </a:cxn>
                        <a:cxn ang="0">
                          <a:pos x="732" y="160"/>
                        </a:cxn>
                        <a:cxn ang="0">
                          <a:pos x="822" y="31"/>
                        </a:cxn>
                        <a:cxn ang="0">
                          <a:pos x="902" y="177"/>
                        </a:cxn>
                        <a:cxn ang="0">
                          <a:pos x="1035" y="118"/>
                        </a:cxn>
                        <a:cxn ang="0">
                          <a:pos x="1200" y="456"/>
                        </a:cxn>
                      </a:cxnLst>
                      <a:rect l="0" t="0" r="r" b="b"/>
                      <a:pathLst>
                        <a:path w="1200" h="872">
                          <a:moveTo>
                            <a:pt x="1200" y="456"/>
                          </a:moveTo>
                          <a:lnTo>
                            <a:pt x="954" y="872"/>
                          </a:lnTo>
                          <a:lnTo>
                            <a:pt x="820" y="862"/>
                          </a:lnTo>
                          <a:lnTo>
                            <a:pt x="352" y="586"/>
                          </a:lnTo>
                          <a:lnTo>
                            <a:pt x="12" y="704"/>
                          </a:lnTo>
                          <a:lnTo>
                            <a:pt x="0" y="0"/>
                          </a:lnTo>
                          <a:lnTo>
                            <a:pt x="394" y="87"/>
                          </a:lnTo>
                          <a:lnTo>
                            <a:pt x="340" y="212"/>
                          </a:lnTo>
                          <a:lnTo>
                            <a:pt x="456" y="212"/>
                          </a:lnTo>
                          <a:lnTo>
                            <a:pt x="465" y="274"/>
                          </a:lnTo>
                          <a:lnTo>
                            <a:pt x="515" y="250"/>
                          </a:lnTo>
                          <a:lnTo>
                            <a:pt x="496" y="196"/>
                          </a:lnTo>
                          <a:lnTo>
                            <a:pt x="732" y="160"/>
                          </a:lnTo>
                          <a:lnTo>
                            <a:pt x="822" y="31"/>
                          </a:lnTo>
                          <a:lnTo>
                            <a:pt x="902" y="177"/>
                          </a:lnTo>
                          <a:lnTo>
                            <a:pt x="1035" y="118"/>
                          </a:lnTo>
                          <a:lnTo>
                            <a:pt x="1200" y="456"/>
                          </a:lnTo>
                          <a:close/>
                        </a:path>
                      </a:pathLst>
                    </a:custGeom>
                    <a:solidFill>
                      <a:srgbClr val="7FBBD4"/>
                    </a:solidFill>
                    <a:ln w="3175"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63" name="Freeform 24"/>
                    <p:cNvSpPr>
                      <a:spLocks/>
                    </p:cNvSpPr>
                    <p:nvPr/>
                  </p:nvSpPr>
                  <p:spPr bwMode="auto">
                    <a:xfrm>
                      <a:off x="2365858" y="3028951"/>
                      <a:ext cx="738188" cy="1023938"/>
                    </a:xfrm>
                    <a:custGeom>
                      <a:avLst/>
                      <a:gdLst/>
                      <a:ahLst/>
                      <a:cxnLst>
                        <a:cxn ang="0">
                          <a:pos x="465" y="323"/>
                        </a:cxn>
                        <a:cxn ang="0">
                          <a:pos x="333" y="645"/>
                        </a:cxn>
                        <a:cxn ang="0">
                          <a:pos x="286" y="579"/>
                        </a:cxn>
                        <a:cxn ang="0">
                          <a:pos x="425" y="347"/>
                        </a:cxn>
                        <a:cxn ang="0">
                          <a:pos x="366" y="335"/>
                        </a:cxn>
                        <a:cxn ang="0">
                          <a:pos x="288" y="283"/>
                        </a:cxn>
                        <a:cxn ang="0">
                          <a:pos x="215" y="477"/>
                        </a:cxn>
                        <a:cxn ang="0">
                          <a:pos x="0" y="165"/>
                        </a:cxn>
                        <a:cxn ang="0">
                          <a:pos x="245" y="0"/>
                        </a:cxn>
                        <a:cxn ang="0">
                          <a:pos x="262" y="57"/>
                        </a:cxn>
                        <a:cxn ang="0">
                          <a:pos x="359" y="111"/>
                        </a:cxn>
                        <a:cxn ang="0">
                          <a:pos x="347" y="153"/>
                        </a:cxn>
                        <a:cxn ang="0">
                          <a:pos x="408" y="191"/>
                        </a:cxn>
                        <a:cxn ang="0">
                          <a:pos x="373" y="288"/>
                        </a:cxn>
                        <a:cxn ang="0">
                          <a:pos x="465" y="323"/>
                        </a:cxn>
                      </a:cxnLst>
                      <a:rect l="0" t="0" r="r" b="b"/>
                      <a:pathLst>
                        <a:path w="465" h="645">
                          <a:moveTo>
                            <a:pt x="465" y="323"/>
                          </a:moveTo>
                          <a:lnTo>
                            <a:pt x="333" y="645"/>
                          </a:lnTo>
                          <a:lnTo>
                            <a:pt x="286" y="579"/>
                          </a:lnTo>
                          <a:lnTo>
                            <a:pt x="425" y="347"/>
                          </a:lnTo>
                          <a:lnTo>
                            <a:pt x="366" y="335"/>
                          </a:lnTo>
                          <a:lnTo>
                            <a:pt x="288" y="283"/>
                          </a:lnTo>
                          <a:lnTo>
                            <a:pt x="215" y="477"/>
                          </a:lnTo>
                          <a:lnTo>
                            <a:pt x="0" y="165"/>
                          </a:lnTo>
                          <a:lnTo>
                            <a:pt x="245" y="0"/>
                          </a:lnTo>
                          <a:lnTo>
                            <a:pt x="262" y="57"/>
                          </a:lnTo>
                          <a:lnTo>
                            <a:pt x="359" y="111"/>
                          </a:lnTo>
                          <a:lnTo>
                            <a:pt x="347" y="153"/>
                          </a:lnTo>
                          <a:lnTo>
                            <a:pt x="408" y="191"/>
                          </a:lnTo>
                          <a:lnTo>
                            <a:pt x="373" y="288"/>
                          </a:lnTo>
                          <a:lnTo>
                            <a:pt x="465" y="323"/>
                          </a:lnTo>
                          <a:close/>
                        </a:path>
                      </a:pathLst>
                    </a:custGeom>
                    <a:solidFill>
                      <a:srgbClr val="7FBBD4"/>
                    </a:solidFill>
                    <a:ln w="3175"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grpSp>
              <p:grpSp>
                <p:nvGrpSpPr>
                  <p:cNvPr id="52" name="Group 17"/>
                  <p:cNvGrpSpPr/>
                  <p:nvPr/>
                </p:nvGrpSpPr>
                <p:grpSpPr>
                  <a:xfrm>
                    <a:off x="4975225" y="3541713"/>
                    <a:ext cx="1271588" cy="866776"/>
                    <a:chOff x="4318000" y="2998788"/>
                    <a:chExt cx="1271588" cy="866776"/>
                  </a:xfrm>
                </p:grpSpPr>
                <p:sp>
                  <p:nvSpPr>
                    <p:cNvPr id="53" name="Freeform 16"/>
                    <p:cNvSpPr>
                      <a:spLocks/>
                    </p:cNvSpPr>
                    <p:nvPr/>
                  </p:nvSpPr>
                  <p:spPr bwMode="auto">
                    <a:xfrm>
                      <a:off x="4318000" y="3524251"/>
                      <a:ext cx="327025" cy="341313"/>
                    </a:xfrm>
                    <a:custGeom>
                      <a:avLst/>
                      <a:gdLst/>
                      <a:ahLst/>
                      <a:cxnLst>
                        <a:cxn ang="0">
                          <a:pos x="28" y="12"/>
                        </a:cxn>
                        <a:cxn ang="0">
                          <a:pos x="135" y="0"/>
                        </a:cxn>
                        <a:cxn ang="0">
                          <a:pos x="196" y="0"/>
                        </a:cxn>
                        <a:cxn ang="0">
                          <a:pos x="206" y="171"/>
                        </a:cxn>
                        <a:cxn ang="0">
                          <a:pos x="69" y="215"/>
                        </a:cxn>
                        <a:cxn ang="0">
                          <a:pos x="40" y="114"/>
                        </a:cxn>
                        <a:cxn ang="0">
                          <a:pos x="0" y="104"/>
                        </a:cxn>
                        <a:cxn ang="0">
                          <a:pos x="28" y="12"/>
                        </a:cxn>
                      </a:cxnLst>
                      <a:rect l="0" t="0" r="r" b="b"/>
                      <a:pathLst>
                        <a:path w="206" h="215">
                          <a:moveTo>
                            <a:pt x="28" y="12"/>
                          </a:moveTo>
                          <a:lnTo>
                            <a:pt x="135" y="0"/>
                          </a:lnTo>
                          <a:lnTo>
                            <a:pt x="196" y="0"/>
                          </a:lnTo>
                          <a:lnTo>
                            <a:pt x="206" y="171"/>
                          </a:lnTo>
                          <a:lnTo>
                            <a:pt x="69" y="215"/>
                          </a:lnTo>
                          <a:lnTo>
                            <a:pt x="40" y="114"/>
                          </a:lnTo>
                          <a:lnTo>
                            <a:pt x="0" y="104"/>
                          </a:lnTo>
                          <a:lnTo>
                            <a:pt x="28" y="12"/>
                          </a:lnTo>
                          <a:close/>
                        </a:path>
                      </a:pathLst>
                    </a:custGeom>
                    <a:solidFill>
                      <a:srgbClr val="E0BA1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54" name="Freeform 17"/>
                    <p:cNvSpPr>
                      <a:spLocks/>
                    </p:cNvSpPr>
                    <p:nvPr/>
                  </p:nvSpPr>
                  <p:spPr bwMode="auto">
                    <a:xfrm>
                      <a:off x="5353050" y="3370263"/>
                      <a:ext cx="236538" cy="360363"/>
                    </a:xfrm>
                    <a:custGeom>
                      <a:avLst/>
                      <a:gdLst/>
                      <a:ahLst/>
                      <a:cxnLst>
                        <a:cxn ang="0">
                          <a:pos x="78" y="0"/>
                        </a:cxn>
                        <a:cxn ang="0">
                          <a:pos x="140" y="50"/>
                        </a:cxn>
                        <a:cxn ang="0">
                          <a:pos x="133" y="67"/>
                        </a:cxn>
                        <a:cxn ang="0">
                          <a:pos x="149" y="88"/>
                        </a:cxn>
                        <a:cxn ang="0">
                          <a:pos x="149" y="123"/>
                        </a:cxn>
                        <a:cxn ang="0">
                          <a:pos x="123" y="185"/>
                        </a:cxn>
                        <a:cxn ang="0">
                          <a:pos x="116" y="178"/>
                        </a:cxn>
                        <a:cxn ang="0">
                          <a:pos x="81" y="220"/>
                        </a:cxn>
                        <a:cxn ang="0">
                          <a:pos x="0" y="227"/>
                        </a:cxn>
                        <a:cxn ang="0">
                          <a:pos x="3" y="142"/>
                        </a:cxn>
                        <a:cxn ang="0">
                          <a:pos x="14" y="90"/>
                        </a:cxn>
                        <a:cxn ang="0">
                          <a:pos x="78" y="0"/>
                        </a:cxn>
                      </a:cxnLst>
                      <a:rect l="0" t="0" r="r" b="b"/>
                      <a:pathLst>
                        <a:path w="149" h="227">
                          <a:moveTo>
                            <a:pt x="78" y="0"/>
                          </a:moveTo>
                          <a:lnTo>
                            <a:pt x="140" y="50"/>
                          </a:lnTo>
                          <a:lnTo>
                            <a:pt x="133" y="67"/>
                          </a:lnTo>
                          <a:lnTo>
                            <a:pt x="149" y="88"/>
                          </a:lnTo>
                          <a:lnTo>
                            <a:pt x="149" y="123"/>
                          </a:lnTo>
                          <a:lnTo>
                            <a:pt x="123" y="185"/>
                          </a:lnTo>
                          <a:lnTo>
                            <a:pt x="116" y="178"/>
                          </a:lnTo>
                          <a:lnTo>
                            <a:pt x="81" y="220"/>
                          </a:lnTo>
                          <a:lnTo>
                            <a:pt x="0" y="227"/>
                          </a:lnTo>
                          <a:lnTo>
                            <a:pt x="3" y="142"/>
                          </a:lnTo>
                          <a:lnTo>
                            <a:pt x="14" y="90"/>
                          </a:lnTo>
                          <a:lnTo>
                            <a:pt x="78" y="0"/>
                          </a:lnTo>
                          <a:close/>
                        </a:path>
                      </a:pathLst>
                    </a:custGeom>
                    <a:solidFill>
                      <a:srgbClr val="E0BA1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sp>
                  <p:nvSpPr>
                    <p:cNvPr id="55" name="Freeform 18"/>
                    <p:cNvSpPr>
                      <a:spLocks/>
                    </p:cNvSpPr>
                    <p:nvPr/>
                  </p:nvSpPr>
                  <p:spPr bwMode="auto">
                    <a:xfrm>
                      <a:off x="5016500" y="2998788"/>
                      <a:ext cx="328613" cy="184150"/>
                    </a:xfrm>
                    <a:custGeom>
                      <a:avLst/>
                      <a:gdLst/>
                      <a:ahLst/>
                      <a:cxnLst>
                        <a:cxn ang="0">
                          <a:pos x="205" y="17"/>
                        </a:cxn>
                        <a:cxn ang="0">
                          <a:pos x="207" y="76"/>
                        </a:cxn>
                        <a:cxn ang="0">
                          <a:pos x="61" y="116"/>
                        </a:cxn>
                        <a:cxn ang="0">
                          <a:pos x="26" y="116"/>
                        </a:cxn>
                        <a:cxn ang="0">
                          <a:pos x="0" y="74"/>
                        </a:cxn>
                        <a:cxn ang="0">
                          <a:pos x="47" y="0"/>
                        </a:cxn>
                        <a:cxn ang="0">
                          <a:pos x="111" y="41"/>
                        </a:cxn>
                        <a:cxn ang="0">
                          <a:pos x="196" y="19"/>
                        </a:cxn>
                        <a:cxn ang="0">
                          <a:pos x="205" y="17"/>
                        </a:cxn>
                      </a:cxnLst>
                      <a:rect l="0" t="0" r="r" b="b"/>
                      <a:pathLst>
                        <a:path w="207" h="116">
                          <a:moveTo>
                            <a:pt x="205" y="17"/>
                          </a:moveTo>
                          <a:lnTo>
                            <a:pt x="207" y="76"/>
                          </a:lnTo>
                          <a:lnTo>
                            <a:pt x="61" y="116"/>
                          </a:lnTo>
                          <a:lnTo>
                            <a:pt x="26" y="116"/>
                          </a:lnTo>
                          <a:lnTo>
                            <a:pt x="0" y="74"/>
                          </a:lnTo>
                          <a:lnTo>
                            <a:pt x="47" y="0"/>
                          </a:lnTo>
                          <a:lnTo>
                            <a:pt x="111" y="41"/>
                          </a:lnTo>
                          <a:lnTo>
                            <a:pt x="196" y="19"/>
                          </a:lnTo>
                          <a:lnTo>
                            <a:pt x="205" y="17"/>
                          </a:lnTo>
                          <a:close/>
                        </a:path>
                      </a:pathLst>
                    </a:custGeom>
                    <a:solidFill>
                      <a:srgbClr val="E0BA1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solidFill>
                          <a:srgbClr val="005C87"/>
                        </a:solidFill>
                      </a:endParaRPr>
                    </a:p>
                  </p:txBody>
                </p:sp>
              </p:grpSp>
            </p:grpSp>
            <p:grpSp>
              <p:nvGrpSpPr>
                <p:cNvPr id="37" name="Group 59"/>
                <p:cNvGrpSpPr/>
                <p:nvPr/>
              </p:nvGrpSpPr>
              <p:grpSpPr>
                <a:xfrm>
                  <a:off x="3178644" y="2634022"/>
                  <a:ext cx="5004101" cy="3066666"/>
                  <a:chOff x="3178644" y="2634022"/>
                  <a:chExt cx="5004101" cy="3066666"/>
                </a:xfrm>
              </p:grpSpPr>
              <p:grpSp>
                <p:nvGrpSpPr>
                  <p:cNvPr id="38" name="Group 58"/>
                  <p:cNvGrpSpPr/>
                  <p:nvPr/>
                </p:nvGrpSpPr>
                <p:grpSpPr>
                  <a:xfrm>
                    <a:off x="3178644" y="5335169"/>
                    <a:ext cx="4827660" cy="365519"/>
                    <a:chOff x="3178644" y="5335169"/>
                    <a:chExt cx="4827660" cy="365519"/>
                  </a:xfrm>
                </p:grpSpPr>
                <p:sp>
                  <p:nvSpPr>
                    <p:cNvPr id="43" name="TextBox 42"/>
                    <p:cNvSpPr txBox="1"/>
                    <p:nvPr/>
                  </p:nvSpPr>
                  <p:spPr>
                    <a:xfrm>
                      <a:off x="3178644" y="5589381"/>
                      <a:ext cx="334471" cy="111307"/>
                    </a:xfrm>
                    <a:prstGeom prst="rect">
                      <a:avLst/>
                    </a:prstGeom>
                    <a:noFill/>
                  </p:spPr>
                  <p:txBody>
                    <a:bodyPr wrap="none" lIns="0" tIns="0" rIns="0" bIns="0" rtlCol="0">
                      <a:spAutoFit/>
                    </a:bodyPr>
                    <a:lstStyle/>
                    <a:p>
                      <a:r>
                        <a:rPr lang="en-GB" sz="600" dirty="0" smtClean="0">
                          <a:solidFill>
                            <a:srgbClr val="5D5D60"/>
                          </a:solidFill>
                        </a:rPr>
                        <a:t>28</a:t>
                      </a:r>
                      <a:r>
                        <a:rPr lang="en-GB" sz="600" baseline="30000" dirty="0" smtClean="0">
                          <a:solidFill>
                            <a:srgbClr val="5D5D60"/>
                          </a:solidFill>
                        </a:rPr>
                        <a:t>O</a:t>
                      </a:r>
                      <a:r>
                        <a:rPr lang="en-GB" sz="600" dirty="0" smtClean="0">
                          <a:solidFill>
                            <a:srgbClr val="5D5D60"/>
                          </a:solidFill>
                        </a:rPr>
                        <a:t>55’E</a:t>
                      </a:r>
                      <a:endParaRPr lang="en-GB" sz="600" dirty="0">
                        <a:solidFill>
                          <a:srgbClr val="5D5D60"/>
                        </a:solidFill>
                      </a:endParaRPr>
                    </a:p>
                  </p:txBody>
                </p:sp>
                <p:sp>
                  <p:nvSpPr>
                    <p:cNvPr id="44" name="TextBox 43"/>
                    <p:cNvSpPr txBox="1"/>
                    <p:nvPr/>
                  </p:nvSpPr>
                  <p:spPr>
                    <a:xfrm>
                      <a:off x="4375831" y="5589380"/>
                      <a:ext cx="334471" cy="111308"/>
                    </a:xfrm>
                    <a:prstGeom prst="rect">
                      <a:avLst/>
                    </a:prstGeom>
                    <a:noFill/>
                  </p:spPr>
                  <p:txBody>
                    <a:bodyPr wrap="none" lIns="0" tIns="0" rIns="0" bIns="0" rtlCol="0">
                      <a:spAutoFit/>
                    </a:bodyPr>
                    <a:lstStyle/>
                    <a:p>
                      <a:r>
                        <a:rPr lang="en-GB" sz="600" dirty="0" smtClean="0">
                          <a:solidFill>
                            <a:srgbClr val="5D5D60"/>
                          </a:solidFill>
                        </a:rPr>
                        <a:t>29</a:t>
                      </a:r>
                      <a:r>
                        <a:rPr lang="en-GB" sz="600" baseline="30000" dirty="0" smtClean="0">
                          <a:solidFill>
                            <a:srgbClr val="5D5D60"/>
                          </a:solidFill>
                        </a:rPr>
                        <a:t>O</a:t>
                      </a:r>
                      <a:r>
                        <a:rPr lang="en-GB" sz="600" dirty="0" smtClean="0">
                          <a:solidFill>
                            <a:srgbClr val="5D5D60"/>
                          </a:solidFill>
                        </a:rPr>
                        <a:t>00’E</a:t>
                      </a:r>
                      <a:endParaRPr lang="en-GB" sz="600" dirty="0">
                        <a:solidFill>
                          <a:srgbClr val="5D5D60"/>
                        </a:solidFill>
                      </a:endParaRPr>
                    </a:p>
                  </p:txBody>
                </p:sp>
                <p:sp>
                  <p:nvSpPr>
                    <p:cNvPr id="45" name="TextBox 44"/>
                    <p:cNvSpPr txBox="1"/>
                    <p:nvPr/>
                  </p:nvSpPr>
                  <p:spPr>
                    <a:xfrm>
                      <a:off x="5573018" y="5589380"/>
                      <a:ext cx="334471" cy="111308"/>
                    </a:xfrm>
                    <a:prstGeom prst="rect">
                      <a:avLst/>
                    </a:prstGeom>
                    <a:noFill/>
                  </p:spPr>
                  <p:txBody>
                    <a:bodyPr wrap="none" lIns="0" tIns="0" rIns="0" bIns="0" rtlCol="0">
                      <a:spAutoFit/>
                    </a:bodyPr>
                    <a:lstStyle/>
                    <a:p>
                      <a:r>
                        <a:rPr lang="en-GB" sz="600" dirty="0" smtClean="0">
                          <a:solidFill>
                            <a:srgbClr val="5D5D60"/>
                          </a:solidFill>
                        </a:rPr>
                        <a:t>29</a:t>
                      </a:r>
                      <a:r>
                        <a:rPr lang="en-GB" sz="600" baseline="30000" dirty="0" smtClean="0">
                          <a:solidFill>
                            <a:srgbClr val="5D5D60"/>
                          </a:solidFill>
                        </a:rPr>
                        <a:t>O</a:t>
                      </a:r>
                      <a:r>
                        <a:rPr lang="en-GB" sz="600" dirty="0" smtClean="0">
                          <a:solidFill>
                            <a:srgbClr val="5D5D60"/>
                          </a:solidFill>
                        </a:rPr>
                        <a:t>05’E</a:t>
                      </a:r>
                      <a:endParaRPr lang="en-GB" sz="600" dirty="0">
                        <a:solidFill>
                          <a:srgbClr val="5D5D60"/>
                        </a:solidFill>
                      </a:endParaRPr>
                    </a:p>
                  </p:txBody>
                </p:sp>
                <p:sp>
                  <p:nvSpPr>
                    <p:cNvPr id="46" name="TextBox 45"/>
                    <p:cNvSpPr txBox="1"/>
                    <p:nvPr/>
                  </p:nvSpPr>
                  <p:spPr>
                    <a:xfrm>
                      <a:off x="6770204" y="5589380"/>
                      <a:ext cx="334471" cy="111308"/>
                    </a:xfrm>
                    <a:prstGeom prst="rect">
                      <a:avLst/>
                    </a:prstGeom>
                    <a:noFill/>
                  </p:spPr>
                  <p:txBody>
                    <a:bodyPr wrap="none" lIns="0" tIns="0" rIns="0" bIns="0" rtlCol="0">
                      <a:spAutoFit/>
                    </a:bodyPr>
                    <a:lstStyle/>
                    <a:p>
                      <a:r>
                        <a:rPr lang="en-GB" sz="600" dirty="0" smtClean="0">
                          <a:solidFill>
                            <a:srgbClr val="5D5D60"/>
                          </a:solidFill>
                        </a:rPr>
                        <a:t>29</a:t>
                      </a:r>
                      <a:r>
                        <a:rPr lang="en-GB" sz="600" baseline="30000" dirty="0" smtClean="0">
                          <a:solidFill>
                            <a:srgbClr val="5D5D60"/>
                          </a:solidFill>
                        </a:rPr>
                        <a:t>O</a:t>
                      </a:r>
                      <a:r>
                        <a:rPr lang="en-GB" sz="600" dirty="0" smtClean="0">
                          <a:solidFill>
                            <a:srgbClr val="5D5D60"/>
                          </a:solidFill>
                        </a:rPr>
                        <a:t>10’E</a:t>
                      </a:r>
                      <a:endParaRPr lang="en-GB" sz="600" dirty="0">
                        <a:solidFill>
                          <a:srgbClr val="5D5D60"/>
                        </a:solidFill>
                      </a:endParaRPr>
                    </a:p>
                  </p:txBody>
                </p:sp>
                <p:sp>
                  <p:nvSpPr>
                    <p:cNvPr id="47" name="TextBox 46"/>
                    <p:cNvSpPr txBox="1"/>
                    <p:nvPr/>
                  </p:nvSpPr>
                  <p:spPr>
                    <a:xfrm>
                      <a:off x="7163666" y="5335169"/>
                      <a:ext cx="54844" cy="111308"/>
                    </a:xfrm>
                    <a:prstGeom prst="rect">
                      <a:avLst/>
                    </a:prstGeom>
                    <a:noFill/>
                  </p:spPr>
                  <p:txBody>
                    <a:bodyPr wrap="none" lIns="0" tIns="0" rIns="0" bIns="0" rtlCol="0">
                      <a:spAutoFit/>
                    </a:bodyPr>
                    <a:lstStyle/>
                    <a:p>
                      <a:r>
                        <a:rPr lang="en-GB" sz="600" dirty="0" smtClean="0">
                          <a:solidFill>
                            <a:srgbClr val="5D5D60"/>
                          </a:solidFill>
                        </a:rPr>
                        <a:t>0</a:t>
                      </a:r>
                      <a:endParaRPr lang="en-GB" sz="600" dirty="0">
                        <a:solidFill>
                          <a:srgbClr val="5D5D60"/>
                        </a:solidFill>
                      </a:endParaRPr>
                    </a:p>
                  </p:txBody>
                </p:sp>
                <p:sp>
                  <p:nvSpPr>
                    <p:cNvPr id="48" name="TextBox 47"/>
                    <p:cNvSpPr txBox="1"/>
                    <p:nvPr/>
                  </p:nvSpPr>
                  <p:spPr>
                    <a:xfrm>
                      <a:off x="7821465" y="5335169"/>
                      <a:ext cx="184839" cy="111308"/>
                    </a:xfrm>
                    <a:prstGeom prst="rect">
                      <a:avLst/>
                    </a:prstGeom>
                    <a:noFill/>
                  </p:spPr>
                  <p:txBody>
                    <a:bodyPr wrap="none" lIns="0" tIns="0" rIns="0" bIns="0" rtlCol="0">
                      <a:spAutoFit/>
                    </a:bodyPr>
                    <a:lstStyle/>
                    <a:p>
                      <a:r>
                        <a:rPr lang="en-GB" sz="600" dirty="0" smtClean="0">
                          <a:solidFill>
                            <a:srgbClr val="5D5D60"/>
                          </a:solidFill>
                        </a:rPr>
                        <a:t>4km</a:t>
                      </a:r>
                      <a:endParaRPr lang="en-GB" sz="600" dirty="0">
                        <a:solidFill>
                          <a:srgbClr val="5D5D60"/>
                        </a:solidFill>
                      </a:endParaRPr>
                    </a:p>
                  </p:txBody>
                </p:sp>
                <p:sp>
                  <p:nvSpPr>
                    <p:cNvPr id="49" name="TextBox 48"/>
                    <p:cNvSpPr txBox="1"/>
                    <p:nvPr/>
                  </p:nvSpPr>
                  <p:spPr>
                    <a:xfrm>
                      <a:off x="7445284" y="5396410"/>
                      <a:ext cx="220046" cy="111308"/>
                    </a:xfrm>
                    <a:prstGeom prst="rect">
                      <a:avLst/>
                    </a:prstGeom>
                    <a:noFill/>
                  </p:spPr>
                  <p:txBody>
                    <a:bodyPr wrap="none" lIns="0" tIns="0" rIns="0" bIns="0" rtlCol="0">
                      <a:spAutoFit/>
                    </a:bodyPr>
                    <a:lstStyle/>
                    <a:p>
                      <a:r>
                        <a:rPr lang="en-GB" sz="600" dirty="0" smtClean="0">
                          <a:solidFill>
                            <a:srgbClr val="5D5D60"/>
                          </a:solidFill>
                        </a:rPr>
                        <a:t>Scale</a:t>
                      </a:r>
                      <a:endParaRPr lang="en-GB" sz="600" dirty="0">
                        <a:solidFill>
                          <a:srgbClr val="5D5D60"/>
                        </a:solidFill>
                      </a:endParaRPr>
                    </a:p>
                  </p:txBody>
                </p:sp>
              </p:grpSp>
              <p:grpSp>
                <p:nvGrpSpPr>
                  <p:cNvPr id="39" name="Group 57"/>
                  <p:cNvGrpSpPr/>
                  <p:nvPr/>
                </p:nvGrpSpPr>
                <p:grpSpPr>
                  <a:xfrm>
                    <a:off x="8055997" y="2634022"/>
                    <a:ext cx="126748" cy="2633073"/>
                    <a:chOff x="8055997" y="2634022"/>
                    <a:chExt cx="126748" cy="2633073"/>
                  </a:xfrm>
                </p:grpSpPr>
                <p:sp>
                  <p:nvSpPr>
                    <p:cNvPr id="40" name="TextBox 39"/>
                    <p:cNvSpPr txBox="1"/>
                    <p:nvPr/>
                  </p:nvSpPr>
                  <p:spPr>
                    <a:xfrm rot="16200000">
                      <a:off x="7973473" y="5057823"/>
                      <a:ext cx="291796" cy="126747"/>
                    </a:xfrm>
                    <a:prstGeom prst="rect">
                      <a:avLst/>
                    </a:prstGeom>
                    <a:noFill/>
                  </p:spPr>
                  <p:txBody>
                    <a:bodyPr wrap="none" lIns="0" tIns="0" rIns="0" bIns="0" rtlCol="0">
                      <a:spAutoFit/>
                    </a:bodyPr>
                    <a:lstStyle/>
                    <a:p>
                      <a:r>
                        <a:rPr lang="en-GB" sz="600" dirty="0" smtClean="0">
                          <a:solidFill>
                            <a:srgbClr val="5D5D60"/>
                          </a:solidFill>
                        </a:rPr>
                        <a:t>26</a:t>
                      </a:r>
                      <a:r>
                        <a:rPr lang="en-GB" sz="600" baseline="30000" dirty="0" smtClean="0">
                          <a:solidFill>
                            <a:srgbClr val="5D5D60"/>
                          </a:solidFill>
                        </a:rPr>
                        <a:t>O</a:t>
                      </a:r>
                      <a:r>
                        <a:rPr lang="en-GB" sz="600" dirty="0" smtClean="0">
                          <a:solidFill>
                            <a:srgbClr val="5D5D60"/>
                          </a:solidFill>
                        </a:rPr>
                        <a:t>35’S</a:t>
                      </a:r>
                      <a:endParaRPr lang="en-GB" sz="600" dirty="0">
                        <a:solidFill>
                          <a:srgbClr val="5D5D60"/>
                        </a:solidFill>
                      </a:endParaRPr>
                    </a:p>
                  </p:txBody>
                </p:sp>
                <p:sp>
                  <p:nvSpPr>
                    <p:cNvPr id="41" name="TextBox 40"/>
                    <p:cNvSpPr txBox="1"/>
                    <p:nvPr/>
                  </p:nvSpPr>
                  <p:spPr>
                    <a:xfrm rot="16200000">
                      <a:off x="7973473" y="3887186"/>
                      <a:ext cx="291797" cy="126747"/>
                    </a:xfrm>
                    <a:prstGeom prst="rect">
                      <a:avLst/>
                    </a:prstGeom>
                    <a:noFill/>
                  </p:spPr>
                  <p:txBody>
                    <a:bodyPr wrap="none" lIns="0" tIns="0" rIns="0" bIns="0" rtlCol="0">
                      <a:spAutoFit/>
                    </a:bodyPr>
                    <a:lstStyle/>
                    <a:p>
                      <a:r>
                        <a:rPr lang="en-GB" sz="600" dirty="0" smtClean="0">
                          <a:solidFill>
                            <a:srgbClr val="5D5D60"/>
                          </a:solidFill>
                        </a:rPr>
                        <a:t>26</a:t>
                      </a:r>
                      <a:r>
                        <a:rPr lang="en-GB" sz="600" baseline="30000" dirty="0" smtClean="0">
                          <a:solidFill>
                            <a:srgbClr val="5D5D60"/>
                          </a:solidFill>
                        </a:rPr>
                        <a:t>O</a:t>
                      </a:r>
                      <a:r>
                        <a:rPr lang="en-GB" sz="600" dirty="0" smtClean="0">
                          <a:solidFill>
                            <a:srgbClr val="5D5D60"/>
                          </a:solidFill>
                        </a:rPr>
                        <a:t>30’S</a:t>
                      </a:r>
                      <a:endParaRPr lang="en-GB" sz="600" dirty="0">
                        <a:solidFill>
                          <a:srgbClr val="5D5D60"/>
                        </a:solidFill>
                      </a:endParaRPr>
                    </a:p>
                  </p:txBody>
                </p:sp>
                <p:sp>
                  <p:nvSpPr>
                    <p:cNvPr id="42" name="TextBox 41"/>
                    <p:cNvSpPr txBox="1"/>
                    <p:nvPr/>
                  </p:nvSpPr>
                  <p:spPr>
                    <a:xfrm rot="16200000">
                      <a:off x="7973473" y="2716547"/>
                      <a:ext cx="291797" cy="126747"/>
                    </a:xfrm>
                    <a:prstGeom prst="rect">
                      <a:avLst/>
                    </a:prstGeom>
                    <a:noFill/>
                  </p:spPr>
                  <p:txBody>
                    <a:bodyPr wrap="none" lIns="0" tIns="0" rIns="0" bIns="0" rtlCol="0">
                      <a:spAutoFit/>
                    </a:bodyPr>
                    <a:lstStyle/>
                    <a:p>
                      <a:r>
                        <a:rPr lang="en-GB" sz="600" dirty="0" smtClean="0">
                          <a:solidFill>
                            <a:srgbClr val="5D5D60"/>
                          </a:solidFill>
                        </a:rPr>
                        <a:t>26</a:t>
                      </a:r>
                      <a:r>
                        <a:rPr lang="en-GB" sz="600" baseline="30000" dirty="0" smtClean="0">
                          <a:solidFill>
                            <a:srgbClr val="5D5D60"/>
                          </a:solidFill>
                        </a:rPr>
                        <a:t>O</a:t>
                      </a:r>
                      <a:r>
                        <a:rPr lang="en-GB" sz="600" dirty="0" smtClean="0">
                          <a:solidFill>
                            <a:srgbClr val="5D5D60"/>
                          </a:solidFill>
                        </a:rPr>
                        <a:t>25’S</a:t>
                      </a:r>
                      <a:endParaRPr lang="en-GB" sz="600" dirty="0">
                        <a:solidFill>
                          <a:srgbClr val="5D5D60"/>
                        </a:solidFill>
                      </a:endParaRPr>
                    </a:p>
                  </p:txBody>
                </p:sp>
              </p:grpSp>
            </p:grpSp>
          </p:grpSp>
          <p:pic>
            <p:nvPicPr>
              <p:cNvPr id="34" name="Picture 2"/>
              <p:cNvPicPr>
                <a:picLocks noChangeAspect="1" noChangeArrowheads="1"/>
              </p:cNvPicPr>
              <p:nvPr/>
            </p:nvPicPr>
            <p:blipFill>
              <a:blip r:embed="rId4" cstate="print"/>
              <a:srcRect/>
              <a:stretch>
                <a:fillRect/>
              </a:stretch>
            </p:blipFill>
            <p:spPr bwMode="auto">
              <a:xfrm>
                <a:off x="2756939" y="1574041"/>
                <a:ext cx="101600" cy="236537"/>
              </a:xfrm>
              <a:prstGeom prst="rect">
                <a:avLst/>
              </a:prstGeom>
              <a:noFill/>
              <a:ln w="9525">
                <a:noFill/>
                <a:miter lim="800000"/>
                <a:headEnd/>
                <a:tailEnd/>
              </a:ln>
              <a:effectLst/>
            </p:spPr>
          </p:pic>
          <p:cxnSp>
            <p:nvCxnSpPr>
              <p:cNvPr id="35" name="Elbow Connector 34"/>
              <p:cNvCxnSpPr>
                <a:stCxn id="47" idx="2"/>
                <a:endCxn id="48" idx="2"/>
              </p:cNvCxnSpPr>
              <p:nvPr/>
            </p:nvCxnSpPr>
            <p:spPr>
              <a:xfrm rot="16200000" flipH="1">
                <a:off x="7229481" y="4766954"/>
                <a:ext cx="12700" cy="570423"/>
              </a:xfrm>
              <a:prstGeom prst="bentConnector3">
                <a:avLst>
                  <a:gd name="adj1" fmla="val 1800000"/>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75"/>
            <p:cNvGrpSpPr/>
            <p:nvPr/>
          </p:nvGrpSpPr>
          <p:grpSpPr>
            <a:xfrm>
              <a:off x="4855457" y="2784234"/>
              <a:ext cx="356407" cy="389901"/>
              <a:chOff x="5555353" y="3114262"/>
              <a:chExt cx="386108" cy="389901"/>
            </a:xfrm>
          </p:grpSpPr>
          <p:sp>
            <p:nvSpPr>
              <p:cNvPr id="31" name="Oval 30"/>
              <p:cNvSpPr>
                <a:spLocks noChangeAspect="1"/>
              </p:cNvSpPr>
              <p:nvPr/>
            </p:nvSpPr>
            <p:spPr>
              <a:xfrm>
                <a:off x="5555353" y="3114262"/>
                <a:ext cx="108089" cy="108000"/>
              </a:xfrm>
              <a:prstGeom prst="ellipse">
                <a:avLst/>
              </a:prstGeom>
              <a:solidFill>
                <a:srgbClr val="CC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2" name="Oval 31"/>
              <p:cNvSpPr>
                <a:spLocks noChangeAspect="1"/>
              </p:cNvSpPr>
              <p:nvPr/>
            </p:nvSpPr>
            <p:spPr>
              <a:xfrm>
                <a:off x="5833372" y="3396163"/>
                <a:ext cx="108089" cy="108000"/>
              </a:xfrm>
              <a:prstGeom prst="ellipse">
                <a:avLst/>
              </a:prstGeom>
              <a:solidFill>
                <a:srgbClr val="CC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26" name="TextBox 25"/>
            <p:cNvSpPr txBox="1"/>
            <p:nvPr/>
          </p:nvSpPr>
          <p:spPr>
            <a:xfrm>
              <a:off x="4596090" y="2656280"/>
              <a:ext cx="631583" cy="92333"/>
            </a:xfrm>
            <a:prstGeom prst="rect">
              <a:avLst/>
            </a:prstGeom>
            <a:noFill/>
          </p:spPr>
          <p:txBody>
            <a:bodyPr wrap="none" lIns="0" tIns="0" rIns="0" bIns="0" rtlCol="0">
              <a:spAutoFit/>
            </a:bodyPr>
            <a:lstStyle/>
            <a:p>
              <a:r>
                <a:rPr lang="en-GB" sz="600" dirty="0" smtClean="0">
                  <a:solidFill>
                    <a:schemeClr val="bg1"/>
                  </a:solidFill>
                </a:rPr>
                <a:t>Evander 8 Shaft (E8)</a:t>
              </a:r>
              <a:endParaRPr lang="en-GB" sz="600" dirty="0">
                <a:solidFill>
                  <a:schemeClr val="bg1"/>
                </a:solidFill>
              </a:endParaRPr>
            </a:p>
          </p:txBody>
        </p:sp>
        <p:sp>
          <p:nvSpPr>
            <p:cNvPr id="27" name="TextBox 26"/>
            <p:cNvSpPr txBox="1"/>
            <p:nvPr/>
          </p:nvSpPr>
          <p:spPr>
            <a:xfrm>
              <a:off x="4830552" y="2948380"/>
              <a:ext cx="631583" cy="92333"/>
            </a:xfrm>
            <a:prstGeom prst="rect">
              <a:avLst/>
            </a:prstGeom>
            <a:noFill/>
          </p:spPr>
          <p:txBody>
            <a:bodyPr wrap="none" lIns="0" tIns="0" rIns="0" bIns="0" rtlCol="0">
              <a:spAutoFit/>
            </a:bodyPr>
            <a:lstStyle/>
            <a:p>
              <a:r>
                <a:rPr lang="en-GB" sz="600" dirty="0" smtClean="0">
                  <a:solidFill>
                    <a:schemeClr val="bg1"/>
                  </a:solidFill>
                </a:rPr>
                <a:t>Evander 7 Shaft (E7)</a:t>
              </a:r>
              <a:endParaRPr lang="en-GB" sz="600" dirty="0">
                <a:solidFill>
                  <a:schemeClr val="bg1"/>
                </a:solidFill>
              </a:endParaRPr>
            </a:p>
          </p:txBody>
        </p:sp>
        <p:sp>
          <p:nvSpPr>
            <p:cNvPr id="28" name="Rectangle 27"/>
            <p:cNvSpPr>
              <a:spLocks noChangeAspect="1"/>
            </p:cNvSpPr>
            <p:nvPr/>
          </p:nvSpPr>
          <p:spPr>
            <a:xfrm>
              <a:off x="4112935" y="2629606"/>
              <a:ext cx="1636778" cy="1247069"/>
            </a:xfrm>
            <a:prstGeom prst="rect">
              <a:avLst/>
            </a:prstGeom>
            <a:noFill/>
            <a:ln>
              <a:solidFill>
                <a:srgbClr val="00984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4411505" y="1884515"/>
              <a:ext cx="1093418" cy="174851"/>
            </a:xfrm>
            <a:prstGeom prst="rect">
              <a:avLst/>
            </a:prstGeom>
            <a:solidFill>
              <a:srgbClr val="009BD9"/>
            </a:solidFill>
          </p:spPr>
          <p:txBody>
            <a:bodyPr wrap="square" lIns="18288" tIns="18288" rIns="18288" bIns="18288" rtlCol="0">
              <a:spAutoFit/>
            </a:bodyPr>
            <a:lstStyle/>
            <a:p>
              <a:pPr algn="ctr"/>
              <a:r>
                <a:rPr lang="en-GB" sz="900" dirty="0" smtClean="0">
                  <a:solidFill>
                    <a:schemeClr val="bg1"/>
                  </a:solidFill>
                </a:rPr>
                <a:t>Evander 8 shaft</a:t>
              </a:r>
              <a:endParaRPr lang="en-GB" sz="900" dirty="0">
                <a:solidFill>
                  <a:schemeClr val="bg1"/>
                </a:solidFill>
              </a:endParaRPr>
            </a:p>
          </p:txBody>
        </p:sp>
        <p:cxnSp>
          <p:nvCxnSpPr>
            <p:cNvPr id="30" name="Straight Arrow Connector 29"/>
            <p:cNvCxnSpPr/>
            <p:nvPr/>
          </p:nvCxnSpPr>
          <p:spPr>
            <a:xfrm flipV="1">
              <a:off x="4923326" y="2070881"/>
              <a:ext cx="0" cy="502920"/>
            </a:xfrm>
            <a:prstGeom prst="straightConnector1">
              <a:avLst/>
            </a:prstGeom>
            <a:ln w="6350">
              <a:solidFill>
                <a:srgbClr val="6C6C6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85"/>
          <p:cNvGrpSpPr/>
          <p:nvPr/>
        </p:nvGrpSpPr>
        <p:grpSpPr>
          <a:xfrm>
            <a:off x="3719754" y="5593692"/>
            <a:ext cx="2141304" cy="810037"/>
            <a:chOff x="4929809" y="5615609"/>
            <a:chExt cx="2067339" cy="810037"/>
          </a:xfrm>
        </p:grpSpPr>
        <p:sp>
          <p:nvSpPr>
            <p:cNvPr id="76" name="TextBox 75"/>
            <p:cNvSpPr txBox="1"/>
            <p:nvPr/>
          </p:nvSpPr>
          <p:spPr>
            <a:xfrm>
              <a:off x="5009252" y="5659120"/>
              <a:ext cx="1184352" cy="123111"/>
            </a:xfrm>
            <a:prstGeom prst="rect">
              <a:avLst/>
            </a:prstGeom>
            <a:noFill/>
          </p:spPr>
          <p:txBody>
            <a:bodyPr wrap="none" lIns="0" tIns="0" rIns="0" bIns="0" rtlCol="0">
              <a:spAutoFit/>
            </a:bodyPr>
            <a:lstStyle/>
            <a:p>
              <a:r>
                <a:rPr lang="en-GB" sz="800" b="1" dirty="0" smtClean="0">
                  <a:solidFill>
                    <a:schemeClr val="accent1"/>
                  </a:solidFill>
                </a:rPr>
                <a:t>EGM Evander Gold Assets</a:t>
              </a:r>
              <a:endParaRPr lang="en-GB" sz="800" b="1" dirty="0">
                <a:solidFill>
                  <a:schemeClr val="accent1"/>
                </a:solidFill>
              </a:endParaRPr>
            </a:p>
          </p:txBody>
        </p:sp>
        <p:sp>
          <p:nvSpPr>
            <p:cNvPr id="77" name="TextBox 76"/>
            <p:cNvSpPr txBox="1"/>
            <p:nvPr/>
          </p:nvSpPr>
          <p:spPr>
            <a:xfrm>
              <a:off x="5264212" y="5810476"/>
              <a:ext cx="1628918" cy="569387"/>
            </a:xfrm>
            <a:prstGeom prst="rect">
              <a:avLst/>
            </a:prstGeom>
            <a:noFill/>
          </p:spPr>
          <p:txBody>
            <a:bodyPr wrap="none" lIns="0" tIns="0" rIns="0" bIns="0" rtlCol="0">
              <a:spAutoFit/>
            </a:bodyPr>
            <a:lstStyle/>
            <a:p>
              <a:pPr>
                <a:spcBef>
                  <a:spcPts val="100"/>
                </a:spcBef>
                <a:spcAft>
                  <a:spcPts val="100"/>
                </a:spcAft>
              </a:pPr>
              <a:r>
                <a:rPr lang="en-GB" sz="800" b="0" dirty="0" smtClean="0">
                  <a:solidFill>
                    <a:schemeClr val="tx1"/>
                  </a:solidFill>
                </a:rPr>
                <a:t>Evander Gold Mining Operation</a:t>
              </a:r>
            </a:p>
            <a:p>
              <a:pPr>
                <a:spcBef>
                  <a:spcPts val="100"/>
                </a:spcBef>
                <a:spcAft>
                  <a:spcPts val="100"/>
                </a:spcAft>
              </a:pPr>
              <a:r>
                <a:rPr lang="en-GB" sz="800" b="0" dirty="0" smtClean="0">
                  <a:solidFill>
                    <a:schemeClr val="tx1"/>
                  </a:solidFill>
                </a:rPr>
                <a:t>Evander Gold Underground Projects</a:t>
              </a:r>
            </a:p>
            <a:p>
              <a:pPr>
                <a:spcBef>
                  <a:spcPts val="100"/>
                </a:spcBef>
                <a:spcAft>
                  <a:spcPts val="100"/>
                </a:spcAft>
              </a:pPr>
              <a:r>
                <a:rPr lang="en-GB" sz="800" b="0" dirty="0" smtClean="0">
                  <a:solidFill>
                    <a:schemeClr val="tx1"/>
                  </a:solidFill>
                </a:rPr>
                <a:t>Evander Gold Tailings Projects</a:t>
              </a:r>
            </a:p>
            <a:p>
              <a:pPr>
                <a:spcBef>
                  <a:spcPts val="100"/>
                </a:spcBef>
                <a:spcAft>
                  <a:spcPts val="100"/>
                </a:spcAft>
              </a:pPr>
              <a:r>
                <a:rPr lang="en-GB" sz="800" b="0" dirty="0" smtClean="0">
                  <a:solidFill>
                    <a:schemeClr val="tx1"/>
                  </a:solidFill>
                </a:rPr>
                <a:t>Operational Shafts</a:t>
              </a:r>
            </a:p>
          </p:txBody>
        </p:sp>
        <p:sp>
          <p:nvSpPr>
            <p:cNvPr id="78" name="Oval 77"/>
            <p:cNvSpPr>
              <a:spLocks noChangeAspect="1"/>
            </p:cNvSpPr>
            <p:nvPr/>
          </p:nvSpPr>
          <p:spPr>
            <a:xfrm>
              <a:off x="5056858" y="6256294"/>
              <a:ext cx="108089" cy="108000"/>
            </a:xfrm>
            <a:prstGeom prst="ellipse">
              <a:avLst/>
            </a:prstGeom>
            <a:solidFill>
              <a:srgbClr val="CC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9" name="Rectangle 78"/>
            <p:cNvSpPr>
              <a:spLocks/>
            </p:cNvSpPr>
            <p:nvPr/>
          </p:nvSpPr>
          <p:spPr>
            <a:xfrm>
              <a:off x="5009252" y="5819724"/>
              <a:ext cx="216000" cy="108000"/>
            </a:xfrm>
            <a:prstGeom prst="rect">
              <a:avLst/>
            </a:prstGeom>
            <a:solidFill>
              <a:srgbClr val="669DB7"/>
            </a:solidFill>
            <a:ln w="3175">
              <a:solidFill>
                <a:srgbClr val="A2A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C87"/>
                </a:solidFill>
              </a:endParaRPr>
            </a:p>
          </p:txBody>
        </p:sp>
        <p:sp>
          <p:nvSpPr>
            <p:cNvPr id="80" name="Rectangle 79"/>
            <p:cNvSpPr>
              <a:spLocks/>
            </p:cNvSpPr>
            <p:nvPr/>
          </p:nvSpPr>
          <p:spPr>
            <a:xfrm>
              <a:off x="5009252" y="5968182"/>
              <a:ext cx="216000" cy="108000"/>
            </a:xfrm>
            <a:prstGeom prst="rect">
              <a:avLst/>
            </a:prstGeom>
            <a:solidFill>
              <a:srgbClr val="7FBBD4"/>
            </a:solidFill>
            <a:ln w="3175">
              <a:solidFill>
                <a:srgbClr val="A2A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C87"/>
                </a:solidFill>
              </a:endParaRPr>
            </a:p>
          </p:txBody>
        </p:sp>
        <p:sp>
          <p:nvSpPr>
            <p:cNvPr id="81" name="Rectangle 80"/>
            <p:cNvSpPr>
              <a:spLocks/>
            </p:cNvSpPr>
            <p:nvPr/>
          </p:nvSpPr>
          <p:spPr>
            <a:xfrm>
              <a:off x="5009252" y="6116639"/>
              <a:ext cx="216000" cy="108000"/>
            </a:xfrm>
            <a:prstGeom prst="rect">
              <a:avLst/>
            </a:prstGeom>
            <a:solidFill>
              <a:srgbClr val="E0BA10"/>
            </a:solidFill>
            <a:ln w="3175">
              <a:solidFill>
                <a:srgbClr val="A2A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C87"/>
                </a:solidFill>
              </a:endParaRPr>
            </a:p>
          </p:txBody>
        </p:sp>
        <p:sp>
          <p:nvSpPr>
            <p:cNvPr id="82" name="Round Diagonal Corner Rectangle 81"/>
            <p:cNvSpPr/>
            <p:nvPr/>
          </p:nvSpPr>
          <p:spPr>
            <a:xfrm>
              <a:off x="4929809" y="5615609"/>
              <a:ext cx="2067339" cy="810037"/>
            </a:xfrm>
            <a:prstGeom prst="round2DiagRect">
              <a:avLst>
                <a:gd name="adj1" fmla="val 8436"/>
                <a:gd name="adj2" fmla="val 0"/>
              </a:avLst>
            </a:prstGeom>
            <a:noFill/>
            <a:ln w="6350">
              <a:solidFill>
                <a:srgbClr val="005C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8912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6355"/>
            <a:ext cx="9144000" cy="44041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sp>
        <p:nvSpPr>
          <p:cNvPr id="3" name="Title 2"/>
          <p:cNvSpPr>
            <a:spLocks noGrp="1"/>
          </p:cNvSpPr>
          <p:nvPr>
            <p:ph type="title"/>
          </p:nvPr>
        </p:nvSpPr>
        <p:spPr>
          <a:xfrm>
            <a:off x="250825" y="1052736"/>
            <a:ext cx="8893175" cy="504031"/>
          </a:xfrm>
        </p:spPr>
        <p:txBody>
          <a:bodyPr/>
          <a:lstStyle/>
          <a:p>
            <a:r>
              <a:rPr lang="en-ZA" dirty="0" smtClean="0"/>
              <a:t>Overview of </a:t>
            </a:r>
            <a:r>
              <a:rPr lang="en-ZA" dirty="0" err="1" smtClean="0"/>
              <a:t>evander</a:t>
            </a:r>
            <a:r>
              <a:rPr lang="en-ZA" dirty="0" smtClean="0"/>
              <a:t> mines</a:t>
            </a:r>
            <a:endParaRPr lang="en-ZA" dirty="0">
              <a:latin typeface="+mn-lt"/>
            </a:endParaRPr>
          </a:p>
        </p:txBody>
      </p:sp>
      <p:graphicFrame>
        <p:nvGraphicFramePr>
          <p:cNvPr id="83" name="Content Placeholder 3"/>
          <p:cNvGraphicFramePr>
            <a:graphicFrameLocks/>
          </p:cNvGraphicFramePr>
          <p:nvPr>
            <p:extLst>
              <p:ext uri="{D42A27DB-BD31-4B8C-83A1-F6EECF244321}">
                <p14:modId xmlns:p14="http://schemas.microsoft.com/office/powerpoint/2010/main" val="3398175736"/>
              </p:ext>
            </p:extLst>
          </p:nvPr>
        </p:nvGraphicFramePr>
        <p:xfrm>
          <a:off x="290015" y="1600200"/>
          <a:ext cx="8563970" cy="48278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237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Overview of phoenix platinum</a:t>
            </a:r>
            <a:endParaRPr lang="en-ZA" dirty="0">
              <a:latin typeface="+mn-lt"/>
            </a:endParaRPr>
          </a:p>
        </p:txBody>
      </p:sp>
      <p:pic>
        <p:nvPicPr>
          <p:cNvPr id="4" name="Picture 3" descr="DSC_3329_1.JPG"/>
          <p:cNvPicPr>
            <a:picLocks noChangeAspect="1"/>
          </p:cNvPicPr>
          <p:nvPr/>
        </p:nvPicPr>
        <p:blipFill rotWithShape="1">
          <a:blip r:embed="rId2" cstate="print">
            <a:extLst>
              <a:ext uri="{28A0092B-C50C-407E-A947-70E740481C1C}">
                <a14:useLocalDpi xmlns:a14="http://schemas.microsoft.com/office/drawing/2010/main"/>
              </a:ext>
            </a:extLst>
          </a:blip>
          <a:srcRect b="4306"/>
          <a:stretch/>
        </p:blipFill>
        <p:spPr>
          <a:xfrm>
            <a:off x="0" y="1566863"/>
            <a:ext cx="9144000" cy="5291137"/>
          </a:xfrm>
          <a:prstGeom prst="rect">
            <a:avLst/>
          </a:prstGeom>
        </p:spPr>
      </p:pic>
    </p:spTree>
    <p:extLst>
      <p:ext uri="{BB962C8B-B14F-4D97-AF65-F5344CB8AC3E}">
        <p14:creationId xmlns:p14="http://schemas.microsoft.com/office/powerpoint/2010/main" val="292658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Overview of phoenix platinum</a:t>
            </a:r>
            <a:endParaRPr lang="en-ZA"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2827957277"/>
              </p:ext>
            </p:extLst>
          </p:nvPr>
        </p:nvGraphicFramePr>
        <p:xfrm>
          <a:off x="251172" y="1607423"/>
          <a:ext cx="8641656" cy="4757876"/>
        </p:xfrm>
        <a:graphic>
          <a:graphicData uri="http://schemas.openxmlformats.org/drawingml/2006/table">
            <a:tbl>
              <a:tblPr/>
              <a:tblGrid>
                <a:gridCol w="2880322"/>
                <a:gridCol w="5761334"/>
              </a:tblGrid>
              <a:tr h="288032">
                <a:tc>
                  <a:txBody>
                    <a:bodyPr/>
                    <a:lstStyle/>
                    <a:p>
                      <a:pPr marL="85725" indent="0" algn="l" fontAlgn="ctr"/>
                      <a:r>
                        <a:rPr lang="en-US" sz="1400" b="0" i="0" u="none" strike="noStrike" dirty="0" smtClean="0">
                          <a:solidFill>
                            <a:schemeClr val="bg1"/>
                          </a:solidFill>
                          <a:effectLst/>
                          <a:latin typeface="+mn-lt"/>
                        </a:rPr>
                        <a:t>Operation name</a:t>
                      </a:r>
                      <a:endParaRPr lang="en-US" sz="1400" b="0" i="0" u="none" strike="noStrike" dirty="0">
                        <a:solidFill>
                          <a:schemeClr val="bg1"/>
                        </a:solidFill>
                        <a:effectLst/>
                        <a:latin typeface="+mn-lt"/>
                      </a:endParaRPr>
                    </a:p>
                  </a:txBody>
                  <a:tcPr marL="0" marR="0" marT="0" marB="90000" anchor="b">
                    <a:lnL>
                      <a:noFill/>
                    </a:lnL>
                    <a:lnR w="12700" cap="flat" cmpd="sng" algn="ctr">
                      <a:solidFill>
                        <a:srgbClr val="CC99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9900"/>
                    </a:solidFill>
                  </a:tcPr>
                </a:tc>
                <a:tc>
                  <a:txBody>
                    <a:bodyPr/>
                    <a:lstStyle/>
                    <a:p>
                      <a:pPr algn="l" fontAlgn="ctr"/>
                      <a:r>
                        <a:rPr lang="en-US" sz="1400" b="0" i="0" u="none" strike="noStrike" dirty="0" smtClean="0">
                          <a:solidFill>
                            <a:schemeClr val="bg1"/>
                          </a:solidFill>
                          <a:effectLst/>
                          <a:latin typeface="+mn-lt"/>
                        </a:rPr>
                        <a:t>Phoenix Platinum</a:t>
                      </a:r>
                      <a:endParaRPr lang="en-US" sz="1400" b="0" i="0" u="none" strike="noStrike" dirty="0">
                        <a:solidFill>
                          <a:schemeClr val="bg1"/>
                        </a:solidFill>
                        <a:effectLst/>
                        <a:latin typeface="+mn-lt"/>
                      </a:endParaRPr>
                    </a:p>
                  </a:txBody>
                  <a:tcPr marL="0" marR="0" marT="0" marB="90000" anchor="b">
                    <a:lnL w="12700" cap="flat" cmpd="sng" algn="ctr">
                      <a:solidFill>
                        <a:srgbClr val="CC9900"/>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9900"/>
                    </a:solidFill>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Parent and ownership percentage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Pan African Resources PLC (100% attributable)</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Holding company</a:t>
                      </a:r>
                      <a:endParaRPr lang="en-US" sz="1400" b="0" i="0" u="none" strike="noStrike" kern="1200" dirty="0">
                        <a:solidFill>
                          <a:srgbClr val="000000"/>
                        </a:solidFill>
                        <a:effectLst/>
                        <a:latin typeface="+mn-lt"/>
                        <a:ea typeface="+mn-ea"/>
                        <a:cs typeface="+mn-cs"/>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ZA" sz="1400" b="0" i="0" u="none" strike="noStrike" kern="1200" dirty="0" smtClean="0">
                          <a:solidFill>
                            <a:srgbClr val="000000"/>
                          </a:solidFill>
                          <a:effectLst/>
                          <a:latin typeface="+mn-lt"/>
                          <a:ea typeface="+mn-ea"/>
                          <a:cs typeface="+mn-cs"/>
                        </a:rPr>
                        <a:t>Phoenix Platinum (Pty) Ltd (South African incorporated)</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Country of operation</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South Africa</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Provincial </a:t>
                      </a:r>
                      <a:r>
                        <a:rPr lang="en-US" sz="1400" b="0" i="0" u="none" strike="noStrike" kern="1200" dirty="0" smtClean="0">
                          <a:solidFill>
                            <a:srgbClr val="000000"/>
                          </a:solidFill>
                          <a:effectLst/>
                          <a:latin typeface="+mn-lt"/>
                          <a:ea typeface="+mn-ea"/>
                          <a:cs typeface="+mn-cs"/>
                        </a:rPr>
                        <a:t>jurisdiction</a:t>
                      </a:r>
                      <a:endParaRPr lang="en-US" sz="1400" b="0" i="0" u="none" strike="noStrike" kern="1200" dirty="0">
                        <a:solidFill>
                          <a:srgbClr val="000000"/>
                        </a:solidFill>
                        <a:effectLst/>
                        <a:latin typeface="+mn-lt"/>
                        <a:ea typeface="+mn-ea"/>
                        <a:cs typeface="+mn-cs"/>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North West</a:t>
                      </a:r>
                      <a:endParaRPr lang="en-US" sz="1400" b="0" i="0" u="none" strike="noStrike" kern="1200" dirty="0">
                        <a:solidFill>
                          <a:srgbClr val="000000"/>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Number of employees </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4</a:t>
                      </a:r>
                      <a:endParaRPr lang="en-US" sz="1400" b="0" i="0" u="none" strike="noStrike" kern="1200" dirty="0">
                        <a:solidFill>
                          <a:srgbClr val="000000"/>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Number of contractors</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58</a:t>
                      </a:r>
                      <a:endParaRPr lang="en-US" sz="1400" b="0" i="0" u="none" strike="noStrike" kern="1200" dirty="0">
                        <a:solidFill>
                          <a:srgbClr val="000000"/>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6720">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Commodity being mined</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95000"/>
                        </a:lnSpc>
                      </a:pPr>
                      <a:r>
                        <a:rPr lang="en-US" sz="1400" b="0" i="0" u="none" strike="noStrike" kern="1200" dirty="0" smtClean="0">
                          <a:solidFill>
                            <a:srgbClr val="000000"/>
                          </a:solidFill>
                          <a:effectLst/>
                          <a:latin typeface="+mn-lt"/>
                          <a:ea typeface="+mn-ea"/>
                          <a:cs typeface="+mn-cs"/>
                        </a:rPr>
                        <a:t>Platinum (61.14%), palladium (18.74%), rhodium (7.34%) and gold (0.28%), ruthenium (8.59%), iridium (3.91%) (PGE)</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Geological setting</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95000"/>
                        </a:lnSpc>
                      </a:pPr>
                      <a:r>
                        <a:rPr lang="en-ZA" sz="1400" b="0" i="0" u="none" strike="noStrike" kern="1200" dirty="0" err="1" smtClean="0">
                          <a:solidFill>
                            <a:srgbClr val="000000"/>
                          </a:solidFill>
                          <a:effectLst/>
                          <a:latin typeface="+mn-lt"/>
                          <a:ea typeface="+mn-ea"/>
                          <a:cs typeface="+mn-cs"/>
                        </a:rPr>
                        <a:t>Bushveld</a:t>
                      </a:r>
                      <a:r>
                        <a:rPr lang="en-ZA" sz="1400" b="0" i="0" u="none" strike="noStrike" kern="1200" dirty="0" smtClean="0">
                          <a:solidFill>
                            <a:srgbClr val="000000"/>
                          </a:solidFill>
                          <a:effectLst/>
                          <a:latin typeface="+mn-lt"/>
                          <a:ea typeface="+mn-ea"/>
                          <a:cs typeface="+mn-cs"/>
                        </a:rPr>
                        <a:t> Igneous Complex.  Chrome seams containing PGMs from IFM</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Mining </a:t>
                      </a:r>
                      <a:r>
                        <a:rPr lang="en-US" sz="1400" b="0" i="0" u="none" strike="noStrike" kern="1200" dirty="0" smtClean="0">
                          <a:solidFill>
                            <a:srgbClr val="000000"/>
                          </a:solidFill>
                          <a:effectLst/>
                          <a:latin typeface="+mn-lt"/>
                          <a:ea typeface="+mn-ea"/>
                          <a:cs typeface="+mn-cs"/>
                        </a:rPr>
                        <a:t>method</a:t>
                      </a:r>
                      <a:endParaRPr lang="en-US" sz="1400" b="0" i="0" u="none" strike="noStrike" kern="1200" dirty="0">
                        <a:solidFill>
                          <a:srgbClr val="000000"/>
                        </a:solidFill>
                        <a:effectLst/>
                        <a:latin typeface="+mn-lt"/>
                        <a:ea typeface="+mn-ea"/>
                        <a:cs typeface="+mn-cs"/>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95000"/>
                        </a:lnSpc>
                      </a:pPr>
                      <a:r>
                        <a:rPr lang="en-ZA" sz="1400" b="0" i="0" u="none" strike="noStrike" kern="1200" dirty="0" smtClean="0">
                          <a:solidFill>
                            <a:srgbClr val="000000"/>
                          </a:solidFill>
                          <a:effectLst/>
                          <a:latin typeface="+mn-lt"/>
                          <a:ea typeface="+mn-ea"/>
                          <a:cs typeface="+mn-cs"/>
                        </a:rPr>
                        <a:t>Current </a:t>
                      </a:r>
                      <a:r>
                        <a:rPr lang="en-ZA" sz="1400" b="0" i="0" u="none" strike="noStrike" kern="1200" dirty="0" err="1" smtClean="0">
                          <a:solidFill>
                            <a:srgbClr val="000000"/>
                          </a:solidFill>
                          <a:effectLst/>
                          <a:latin typeface="+mn-lt"/>
                          <a:ea typeface="+mn-ea"/>
                          <a:cs typeface="+mn-cs"/>
                        </a:rPr>
                        <a:t>arisings</a:t>
                      </a:r>
                      <a:r>
                        <a:rPr lang="en-ZA" sz="1400" b="0" i="0" u="none" strike="noStrike" kern="1200" dirty="0" smtClean="0">
                          <a:solidFill>
                            <a:srgbClr val="000000"/>
                          </a:solidFill>
                          <a:effectLst/>
                          <a:latin typeface="+mn-lt"/>
                          <a:ea typeface="+mn-ea"/>
                          <a:cs typeface="+mn-cs"/>
                        </a:rPr>
                        <a:t> tailings produced by IFM during its mining operation are delivered directly to the CTRP, in addition to material from old tailings dams</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Extraction method</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C99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95000"/>
                        </a:lnSpc>
                      </a:pPr>
                      <a:r>
                        <a:rPr lang="en-ZA" sz="1400" b="0" i="0" u="none" strike="noStrike" kern="1200" dirty="0" smtClean="0">
                          <a:solidFill>
                            <a:srgbClr val="000000"/>
                          </a:solidFill>
                          <a:effectLst/>
                          <a:latin typeface="+mn-lt"/>
                          <a:ea typeface="+mn-ea"/>
                          <a:cs typeface="+mn-cs"/>
                        </a:rPr>
                        <a:t>SMD bead milling and floatation (concentrate is delivered to </a:t>
                      </a:r>
                      <a:r>
                        <a:rPr lang="en-ZA" sz="1400" b="0" i="0" u="none" strike="noStrike" kern="1200" dirty="0" err="1" smtClean="0">
                          <a:solidFill>
                            <a:srgbClr val="000000"/>
                          </a:solidFill>
                          <a:effectLst/>
                          <a:latin typeface="+mn-lt"/>
                          <a:ea typeface="+mn-ea"/>
                          <a:cs typeface="+mn-cs"/>
                        </a:rPr>
                        <a:t>Lonmin’s</a:t>
                      </a:r>
                      <a:r>
                        <a:rPr lang="en-ZA" sz="1400" b="0" i="0" u="none" strike="noStrike" kern="1200" dirty="0" smtClean="0">
                          <a:solidFill>
                            <a:srgbClr val="000000"/>
                          </a:solidFill>
                          <a:effectLst/>
                          <a:latin typeface="+mn-lt"/>
                          <a:ea typeface="+mn-ea"/>
                          <a:cs typeface="+mn-cs"/>
                        </a:rPr>
                        <a:t> </a:t>
                      </a:r>
                      <a:r>
                        <a:rPr lang="en-ZA" sz="1400" b="0" i="0" u="none" strike="noStrike" kern="1200" dirty="0" err="1" smtClean="0">
                          <a:solidFill>
                            <a:srgbClr val="000000"/>
                          </a:solidFill>
                          <a:effectLst/>
                          <a:latin typeface="+mn-lt"/>
                          <a:ea typeface="+mn-ea"/>
                          <a:cs typeface="+mn-cs"/>
                        </a:rPr>
                        <a:t>Mooinooi</a:t>
                      </a:r>
                      <a:r>
                        <a:rPr lang="en-ZA" sz="1400" b="0" i="0" u="none" strike="noStrike" kern="1200" dirty="0" smtClean="0">
                          <a:solidFill>
                            <a:srgbClr val="000000"/>
                          </a:solidFill>
                          <a:effectLst/>
                          <a:latin typeface="+mn-lt"/>
                          <a:ea typeface="+mn-ea"/>
                          <a:cs typeface="+mn-cs"/>
                        </a:rPr>
                        <a:t> smelter for toll extraction)</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CC9900"/>
                      </a:solid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Name plate annual production</a:t>
                      </a:r>
                    </a:p>
                  </a:txBody>
                  <a:tcPr marL="0" marR="0" marT="0" marB="0" anchor="ctr">
                    <a:lnL>
                      <a:noFill/>
                    </a:lnL>
                    <a:lnR w="12700" cap="flat" cmpd="sng" algn="ctr">
                      <a:noFill/>
                      <a:prstDash val="solid"/>
                      <a:round/>
                      <a:headEnd type="none" w="med" len="med"/>
                      <a:tailEnd type="none" w="med" len="med"/>
                    </a:lnR>
                    <a:lnT w="12700" cap="flat" cmpd="sng" algn="ctr">
                      <a:solidFill>
                        <a:srgbClr val="CC9900"/>
                      </a:solidFill>
                      <a:prstDash val="solid"/>
                      <a:round/>
                      <a:headEnd type="none" w="med" len="med"/>
                      <a:tailEnd type="none" w="med" len="med"/>
                    </a:lnT>
                    <a:lnB w="12700" cap="flat" cmpd="sng" algn="ctr">
                      <a:solidFill>
                        <a:srgbClr val="CC99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 </a:t>
                      </a:r>
                    </a:p>
                  </a:txBody>
                  <a:tcPr marL="0" marR="0" marT="0" marB="0" anchor="ctr">
                    <a:lnL w="12700" cap="flat" cmpd="sng" algn="ctr">
                      <a:noFill/>
                      <a:prstDash val="solid"/>
                      <a:round/>
                      <a:headEnd type="none" w="med" len="med"/>
                      <a:tailEnd type="none" w="med" len="med"/>
                    </a:lnL>
                    <a:lnR>
                      <a:noFill/>
                    </a:lnR>
                    <a:lnT w="12700" cap="flat" cmpd="sng" algn="ctr">
                      <a:solidFill>
                        <a:srgbClr val="CC9900"/>
                      </a:solidFill>
                      <a:prstDash val="solid"/>
                      <a:round/>
                      <a:headEnd type="none" w="med" len="med"/>
                      <a:tailEnd type="none" w="med" len="med"/>
                    </a:lnT>
                    <a:lnB w="12700" cap="flat" cmpd="sng" algn="ctr">
                      <a:solidFill>
                        <a:srgbClr val="CC9900"/>
                      </a:solid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Float</a:t>
                      </a:r>
                      <a:r>
                        <a:rPr lang="en-US" sz="1400" b="0" i="0" u="none" strike="noStrike" kern="1200" baseline="0" dirty="0" smtClean="0">
                          <a:solidFill>
                            <a:srgbClr val="000000"/>
                          </a:solidFill>
                          <a:effectLst/>
                          <a:latin typeface="+mn-lt"/>
                          <a:ea typeface="+mn-ea"/>
                          <a:cs typeface="+mn-cs"/>
                        </a:rPr>
                        <a:t> feed t</a:t>
                      </a:r>
                      <a:r>
                        <a:rPr lang="en-US" sz="1400" b="0" i="0" u="none" strike="noStrike" kern="1200" dirty="0" smtClean="0">
                          <a:solidFill>
                            <a:srgbClr val="000000"/>
                          </a:solidFill>
                          <a:effectLst/>
                          <a:latin typeface="+mn-lt"/>
                          <a:ea typeface="+mn-ea"/>
                          <a:cs typeface="+mn-cs"/>
                        </a:rPr>
                        <a:t>onnage </a:t>
                      </a:r>
                      <a:r>
                        <a:rPr lang="en-US" sz="1400" b="0" i="0" u="none" strike="noStrike" kern="1200" dirty="0">
                          <a:solidFill>
                            <a:srgbClr val="000000"/>
                          </a:solidFill>
                          <a:effectLst/>
                          <a:latin typeface="+mn-lt"/>
                          <a:ea typeface="+mn-ea"/>
                          <a:cs typeface="+mn-cs"/>
                        </a:rPr>
                        <a:t>(t)</a:t>
                      </a:r>
                    </a:p>
                  </a:txBody>
                  <a:tcPr marL="0" marR="0" marT="0" marB="0" anchor="ctr">
                    <a:lnL>
                      <a:noFill/>
                    </a:lnL>
                    <a:lnR w="12700" cap="flat" cmpd="sng" algn="ctr">
                      <a:noFill/>
                      <a:prstDash val="solid"/>
                      <a:round/>
                      <a:headEnd type="none" w="med" len="med"/>
                      <a:tailEnd type="none" w="med" len="med"/>
                    </a:lnR>
                    <a:lnT w="12700" cap="flat" cmpd="sng" algn="ctr">
                      <a:solidFill>
                        <a:srgbClr val="CC9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240,000</a:t>
                      </a:r>
                      <a:endParaRPr lang="en-US" sz="1400" b="0" i="0" u="none" strike="noStrike" kern="1200" dirty="0">
                        <a:solidFill>
                          <a:srgbClr val="000000"/>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a:noFill/>
                    </a:lnR>
                    <a:lnT w="12700" cap="flat" cmpd="sng" algn="ctr">
                      <a:solidFill>
                        <a:srgbClr val="CC9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Plant</a:t>
                      </a:r>
                      <a:r>
                        <a:rPr lang="en-US" sz="1400" b="0" i="0" u="none" strike="noStrike" kern="1200" baseline="0" dirty="0" smtClean="0">
                          <a:solidFill>
                            <a:srgbClr val="000000"/>
                          </a:solidFill>
                          <a:effectLst/>
                          <a:latin typeface="+mn-lt"/>
                          <a:ea typeface="+mn-ea"/>
                          <a:cs typeface="+mn-cs"/>
                        </a:rPr>
                        <a:t> feed grade</a:t>
                      </a:r>
                      <a:r>
                        <a:rPr lang="en-US" sz="1400" b="0" i="0" u="none" strike="noStrike" kern="1200" dirty="0" smtClean="0">
                          <a:solidFill>
                            <a:srgbClr val="000000"/>
                          </a:solidFill>
                          <a:effectLst/>
                          <a:latin typeface="+mn-lt"/>
                          <a:ea typeface="+mn-ea"/>
                          <a:cs typeface="+mn-cs"/>
                        </a:rPr>
                        <a:t> </a:t>
                      </a:r>
                      <a:r>
                        <a:rPr lang="en-US" sz="1400" b="0" i="0" u="none" strike="noStrike" kern="1200" dirty="0">
                          <a:solidFill>
                            <a:srgbClr val="000000"/>
                          </a:solidFill>
                          <a:effectLst/>
                          <a:latin typeface="+mn-lt"/>
                          <a:ea typeface="+mn-ea"/>
                          <a:cs typeface="+mn-cs"/>
                        </a:rPr>
                        <a:t>(g/t)</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3.3</a:t>
                      </a:r>
                      <a:endParaRPr lang="en-US" sz="1400" b="0" i="0" u="none" strike="noStrike" kern="1200" dirty="0">
                        <a:solidFill>
                          <a:srgbClr val="000000"/>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PGE </a:t>
                      </a:r>
                      <a:r>
                        <a:rPr lang="en-US" sz="1400" b="0" i="0" u="none" strike="noStrike" kern="1200" dirty="0">
                          <a:solidFill>
                            <a:srgbClr val="000000"/>
                          </a:solidFill>
                          <a:effectLst/>
                          <a:latin typeface="+mn-lt"/>
                          <a:ea typeface="+mn-ea"/>
                          <a:cs typeface="+mn-cs"/>
                        </a:rPr>
                        <a:t>produced (</a:t>
                      </a:r>
                      <a:r>
                        <a:rPr lang="en-US" sz="1400" b="0" i="0" u="none" strike="noStrike" kern="1200" dirty="0" err="1">
                          <a:solidFill>
                            <a:srgbClr val="000000"/>
                          </a:solidFill>
                          <a:effectLst/>
                          <a:latin typeface="+mn-lt"/>
                          <a:ea typeface="+mn-ea"/>
                          <a:cs typeface="+mn-cs"/>
                        </a:rPr>
                        <a:t>oz</a:t>
                      </a:r>
                      <a:r>
                        <a:rPr lang="en-US" sz="1400" b="0" i="0" u="none" strike="noStrike" kern="1200" dirty="0">
                          <a:solidFill>
                            <a:srgbClr val="000000"/>
                          </a:solidFill>
                          <a:effectLst/>
                          <a:latin typeface="+mn-lt"/>
                          <a:ea typeface="+mn-ea"/>
                          <a:cs typeface="+mn-cs"/>
                        </a:rPr>
                        <a:t>)</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12,000 (</a:t>
                      </a:r>
                      <a:r>
                        <a:rPr lang="en-US" sz="1400" b="0" i="0" u="none" strike="noStrike" kern="1200" dirty="0" err="1" smtClean="0">
                          <a:solidFill>
                            <a:srgbClr val="000000"/>
                          </a:solidFill>
                          <a:effectLst/>
                          <a:latin typeface="+mn-lt"/>
                          <a:ea typeface="+mn-ea"/>
                          <a:cs typeface="+mn-cs"/>
                        </a:rPr>
                        <a:t>sulphide</a:t>
                      </a:r>
                      <a:r>
                        <a:rPr lang="en-US" sz="1400" b="0" i="0" u="none" strike="noStrike" kern="1200" dirty="0" smtClean="0">
                          <a:solidFill>
                            <a:srgbClr val="000000"/>
                          </a:solidFill>
                          <a:effectLst/>
                          <a:latin typeface="+mn-lt"/>
                          <a:ea typeface="+mn-ea"/>
                          <a:cs typeface="+mn-cs"/>
                        </a:rPr>
                        <a:t> feedstock),</a:t>
                      </a:r>
                      <a:r>
                        <a:rPr lang="en-US" sz="1400" b="0" i="0" u="none" strike="noStrike" kern="1200" baseline="0" dirty="0" smtClean="0">
                          <a:solidFill>
                            <a:srgbClr val="000000"/>
                          </a:solidFill>
                          <a:effectLst/>
                          <a:latin typeface="+mn-lt"/>
                          <a:ea typeface="+mn-ea"/>
                          <a:cs typeface="+mn-cs"/>
                        </a:rPr>
                        <a:t> 7,200 (oxide feedstock)</a:t>
                      </a:r>
                      <a:endParaRPr lang="en-US" sz="1400" b="0" i="0" u="none" strike="noStrike" kern="1200" dirty="0">
                        <a:solidFill>
                          <a:srgbClr val="000000"/>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Cash cost</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USD746/</a:t>
                      </a:r>
                      <a:r>
                        <a:rPr lang="en-US" sz="1400" b="0" i="0" u="none" strike="noStrike" kern="1200" dirty="0" err="1" smtClean="0">
                          <a:solidFill>
                            <a:srgbClr val="000000"/>
                          </a:solidFill>
                          <a:effectLst/>
                          <a:latin typeface="+mn-lt"/>
                          <a:ea typeface="+mn-ea"/>
                          <a:cs typeface="+mn-cs"/>
                        </a:rPr>
                        <a:t>oz</a:t>
                      </a:r>
                      <a:endParaRPr lang="en-US" sz="1400" b="0" i="0" u="none" strike="noStrike" kern="1200" dirty="0">
                        <a:solidFill>
                          <a:srgbClr val="000000"/>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Sustainable capital per annum</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ZAR1 </a:t>
                      </a:r>
                      <a:r>
                        <a:rPr lang="en-US" sz="1400" b="0" i="0" u="none" strike="noStrike" kern="1200" dirty="0">
                          <a:solidFill>
                            <a:srgbClr val="000000"/>
                          </a:solidFill>
                          <a:effectLst/>
                          <a:latin typeface="+mn-lt"/>
                          <a:ea typeface="+mn-ea"/>
                          <a:cs typeface="+mn-cs"/>
                        </a:rPr>
                        <a:t>million</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024">
                <a:tc>
                  <a:txBody>
                    <a:bodyPr/>
                    <a:lstStyle/>
                    <a:p>
                      <a:pPr marL="0" algn="l" defTabSz="914400" rtl="0" eaLnBrk="1" fontAlgn="ctr" latinLnBrk="0" hangingPunct="1"/>
                      <a:r>
                        <a:rPr lang="en-US" sz="1400" b="0" i="0" u="none" strike="noStrike" kern="1200" dirty="0">
                          <a:solidFill>
                            <a:srgbClr val="000000"/>
                          </a:solidFill>
                          <a:effectLst/>
                          <a:latin typeface="+mn-lt"/>
                          <a:ea typeface="+mn-ea"/>
                          <a:cs typeface="+mn-cs"/>
                        </a:rPr>
                        <a:t>LOM</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C99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r>
                        <a:rPr lang="en-US" sz="1400" b="0" i="0" u="none" strike="noStrike" kern="1200" dirty="0" smtClean="0">
                          <a:solidFill>
                            <a:srgbClr val="000000"/>
                          </a:solidFill>
                          <a:effectLst/>
                          <a:latin typeface="+mn-lt"/>
                          <a:ea typeface="+mn-ea"/>
                          <a:cs typeface="+mn-cs"/>
                        </a:rPr>
                        <a:t>28 years </a:t>
                      </a:r>
                      <a:endParaRPr lang="en-US" sz="1400" b="0" i="0" u="none" strike="noStrike" kern="1200" dirty="0">
                        <a:solidFill>
                          <a:srgbClr val="000000"/>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CC990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33935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Growth projects</a:t>
            </a:r>
            <a:endParaRPr lang="en-ZA" dirty="0"/>
          </a:p>
        </p:txBody>
      </p:sp>
    </p:spTree>
    <p:extLst>
      <p:ext uri="{BB962C8B-B14F-4D97-AF65-F5344CB8AC3E}">
        <p14:creationId xmlns:p14="http://schemas.microsoft.com/office/powerpoint/2010/main" val="316998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159"/>
          <p:cNvSpPr/>
          <p:nvPr/>
        </p:nvSpPr>
        <p:spPr>
          <a:xfrm>
            <a:off x="0" y="1116354"/>
            <a:ext cx="9144000" cy="738605"/>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sp>
        <p:nvSpPr>
          <p:cNvPr id="3" name="Title 2"/>
          <p:cNvSpPr>
            <a:spLocks noGrp="1"/>
          </p:cNvSpPr>
          <p:nvPr>
            <p:ph type="title"/>
          </p:nvPr>
        </p:nvSpPr>
        <p:spPr>
          <a:xfrm>
            <a:off x="250825" y="1214661"/>
            <a:ext cx="8893175" cy="504031"/>
          </a:xfrm>
        </p:spPr>
        <p:txBody>
          <a:bodyPr/>
          <a:lstStyle/>
          <a:p>
            <a:r>
              <a:rPr lang="en-ZA" sz="2000" dirty="0" smtClean="0"/>
              <a:t>Significant growth potential – strong project pipeline TO SUPPLEMENT PRODUCING ASSETS</a:t>
            </a:r>
            <a:endParaRPr lang="en-ZA" sz="2000" dirty="0">
              <a:latin typeface="+mn-lt"/>
            </a:endParaRPr>
          </a:p>
        </p:txBody>
      </p:sp>
      <p:sp>
        <p:nvSpPr>
          <p:cNvPr id="82" name="SPO_STRAPLINE"/>
          <p:cNvSpPr txBox="1">
            <a:spLocks noChangeArrowheads="1"/>
          </p:cNvSpPr>
          <p:nvPr/>
        </p:nvSpPr>
        <p:spPr bwMode="auto">
          <a:xfrm>
            <a:off x="693784" y="5947916"/>
            <a:ext cx="5761858" cy="538609"/>
          </a:xfrm>
          <a:prstGeom prst="rect">
            <a:avLst/>
          </a:prstGeom>
          <a:noFill/>
          <a:ln w="9525">
            <a:noFill/>
            <a:miter lim="800000"/>
            <a:headEnd/>
            <a:tailEnd/>
          </a:ln>
        </p:spPr>
        <p:txBody>
          <a:bodyPr lIns="0" tIns="0" rIns="0" bIns="0" anchor="b">
            <a:spAutoFit/>
          </a:bodyPr>
          <a:lstStyle/>
          <a:p>
            <a:pPr marL="127000" marR="0" lvl="0" indent="-12700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prstClr val="black"/>
                </a:solidFill>
                <a:effectLst/>
                <a:uLnTx/>
                <a:uFillTx/>
              </a:rPr>
              <a:t>Note: </a:t>
            </a:r>
          </a:p>
          <a:p>
            <a:pPr marL="127000" marR="0" lvl="0" indent="-127000" defTabSz="914400" eaLnBrk="1" fontAlgn="auto" latinLnBrk="0" hangingPunct="1">
              <a:lnSpc>
                <a:spcPct val="100000"/>
              </a:lnSpc>
              <a:spcBef>
                <a:spcPts val="0"/>
              </a:spcBef>
              <a:spcAft>
                <a:spcPts val="0"/>
              </a:spcAft>
              <a:buClrTx/>
              <a:buSzTx/>
              <a:buFontTx/>
              <a:buAutoNum type="arabicParenBoth"/>
              <a:tabLst/>
              <a:defRPr/>
            </a:pPr>
            <a:r>
              <a:rPr kumimoji="0" lang="en-US" sz="700" b="0" i="0" u="none" strike="noStrike" kern="0" cap="none" spc="0" normalizeH="0" baseline="0" noProof="0" dirty="0" smtClean="0">
                <a:ln>
                  <a:noFill/>
                </a:ln>
                <a:solidFill>
                  <a:prstClr val="black"/>
                </a:solidFill>
                <a:effectLst/>
                <a:uLnTx/>
                <a:uFillTx/>
              </a:rPr>
              <a:t>CTRP = Chrome Tailings Retreatment Plant</a:t>
            </a:r>
          </a:p>
          <a:p>
            <a:pPr marL="127000" marR="0" lvl="0" indent="-127000" defTabSz="914400" eaLnBrk="1" fontAlgn="auto" latinLnBrk="0" hangingPunct="1">
              <a:lnSpc>
                <a:spcPct val="100000"/>
              </a:lnSpc>
              <a:spcBef>
                <a:spcPts val="0"/>
              </a:spcBef>
              <a:spcAft>
                <a:spcPts val="0"/>
              </a:spcAft>
              <a:buClrTx/>
              <a:buSzTx/>
              <a:buFontTx/>
              <a:buAutoNum type="arabicParenBoth"/>
              <a:tabLst/>
              <a:defRPr/>
            </a:pPr>
            <a:r>
              <a:rPr kumimoji="0" lang="en-US" sz="700" b="0" i="0" u="none" strike="noStrike" kern="0" cap="none" spc="0" normalizeH="0" baseline="0" noProof="0" dirty="0" smtClean="0">
                <a:ln>
                  <a:noFill/>
                </a:ln>
                <a:solidFill>
                  <a:prstClr val="black"/>
                </a:solidFill>
                <a:effectLst/>
                <a:uLnTx/>
                <a:uFillTx/>
              </a:rPr>
              <a:t>BTRP = Barberton Tailings Retreatment Plant</a:t>
            </a:r>
          </a:p>
          <a:p>
            <a:pPr marL="127000" marR="0" lvl="0" indent="-127000" defTabSz="914400" eaLnBrk="1" fontAlgn="auto" latinLnBrk="0" hangingPunct="1">
              <a:lnSpc>
                <a:spcPct val="100000"/>
              </a:lnSpc>
              <a:spcBef>
                <a:spcPts val="0"/>
              </a:spcBef>
              <a:spcAft>
                <a:spcPts val="0"/>
              </a:spcAft>
              <a:buClrTx/>
              <a:buSzTx/>
              <a:buFontTx/>
              <a:buAutoNum type="arabicParenBoth"/>
              <a:tabLst/>
              <a:defRPr/>
            </a:pPr>
            <a:r>
              <a:rPr kumimoji="0" lang="en-US" sz="700" b="0" i="0" u="none" strike="noStrike" kern="0" cap="none" spc="0" normalizeH="0" baseline="0" noProof="0" dirty="0" smtClean="0">
                <a:ln>
                  <a:noFill/>
                </a:ln>
                <a:solidFill>
                  <a:prstClr val="black"/>
                </a:solidFill>
                <a:effectLst/>
                <a:uLnTx/>
                <a:uFillTx/>
              </a:rPr>
              <a:t>Evander Gold Mines comprises operating Evander 8 Shaft and key related organic / </a:t>
            </a:r>
            <a:r>
              <a:rPr kumimoji="0" lang="en-US" sz="700" b="0" i="0" u="none" strike="noStrike" kern="0" cap="none" spc="0" normalizeH="0" baseline="0" noProof="0" dirty="0" err="1" smtClean="0">
                <a:ln>
                  <a:noFill/>
                </a:ln>
                <a:solidFill>
                  <a:prstClr val="black"/>
                </a:solidFill>
                <a:effectLst/>
                <a:uLnTx/>
                <a:uFillTx/>
              </a:rPr>
              <a:t>brownfield</a:t>
            </a:r>
            <a:r>
              <a:rPr kumimoji="0" lang="en-US" sz="700" b="0" i="0" u="none" strike="noStrike" kern="0" cap="none" spc="0" normalizeH="0" baseline="0" noProof="0" dirty="0" smtClean="0">
                <a:ln>
                  <a:noFill/>
                </a:ln>
                <a:solidFill>
                  <a:prstClr val="black"/>
                </a:solidFill>
                <a:effectLst/>
                <a:uLnTx/>
                <a:uFillTx/>
              </a:rPr>
              <a:t> expansion projects</a:t>
            </a:r>
          </a:p>
          <a:p>
            <a:pPr marL="127000" marR="0" lvl="0" indent="-127000" defTabSz="914400" eaLnBrk="1" fontAlgn="auto" latinLnBrk="0" hangingPunct="1">
              <a:lnSpc>
                <a:spcPct val="100000"/>
              </a:lnSpc>
              <a:spcBef>
                <a:spcPts val="0"/>
              </a:spcBef>
              <a:spcAft>
                <a:spcPts val="0"/>
              </a:spcAft>
              <a:buClrTx/>
              <a:buSzTx/>
              <a:buFontTx/>
              <a:buAutoNum type="arabicParenBoth"/>
              <a:tabLst/>
              <a:defRPr/>
            </a:pPr>
            <a:r>
              <a:rPr kumimoji="0" lang="en-US" sz="700" b="0" i="0" u="none" strike="noStrike" kern="0" cap="none" spc="0" normalizeH="0" baseline="0" noProof="0" dirty="0" smtClean="0">
                <a:ln>
                  <a:noFill/>
                </a:ln>
                <a:solidFill>
                  <a:prstClr val="black"/>
                </a:solidFill>
                <a:effectLst/>
                <a:uLnTx/>
                <a:uFillTx/>
              </a:rPr>
              <a:t>Barberton Gold Mines comprises operating New Consort, Sheba and Fairview Shafts and key related organic / </a:t>
            </a:r>
            <a:r>
              <a:rPr kumimoji="0" lang="en-US" sz="700" b="0" i="0" u="none" strike="noStrike" kern="0" cap="none" spc="0" normalizeH="0" baseline="0" noProof="0" dirty="0" err="1" smtClean="0">
                <a:ln>
                  <a:noFill/>
                </a:ln>
                <a:solidFill>
                  <a:prstClr val="black"/>
                </a:solidFill>
                <a:effectLst/>
                <a:uLnTx/>
                <a:uFillTx/>
              </a:rPr>
              <a:t>brownfield</a:t>
            </a:r>
            <a:r>
              <a:rPr kumimoji="0" lang="en-US" sz="700" b="0" i="0" u="none" strike="noStrike" kern="0" cap="none" spc="0" normalizeH="0" baseline="0" noProof="0" dirty="0" smtClean="0">
                <a:ln>
                  <a:noFill/>
                </a:ln>
                <a:solidFill>
                  <a:prstClr val="black"/>
                </a:solidFill>
                <a:effectLst/>
                <a:uLnTx/>
                <a:uFillTx/>
              </a:rPr>
              <a:t> expansion projects</a:t>
            </a:r>
          </a:p>
        </p:txBody>
      </p:sp>
      <p:grpSp>
        <p:nvGrpSpPr>
          <p:cNvPr id="83" name="Group 93"/>
          <p:cNvGrpSpPr/>
          <p:nvPr/>
        </p:nvGrpSpPr>
        <p:grpSpPr>
          <a:xfrm>
            <a:off x="970037" y="5814832"/>
            <a:ext cx="1149541" cy="141635"/>
            <a:chOff x="295275" y="6068499"/>
            <a:chExt cx="1269999" cy="167149"/>
          </a:xfrm>
        </p:grpSpPr>
        <p:sp>
          <p:nvSpPr>
            <p:cNvPr id="158" name="Oval 157"/>
            <p:cNvSpPr/>
            <p:nvPr/>
          </p:nvSpPr>
          <p:spPr>
            <a:xfrm>
              <a:off x="295275" y="6068499"/>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ea typeface="+mn-ea"/>
                <a:cs typeface="+mn-cs"/>
              </a:endParaRPr>
            </a:p>
          </p:txBody>
        </p:sp>
        <p:sp>
          <p:nvSpPr>
            <p:cNvPr id="159" name="TextBox 158"/>
            <p:cNvSpPr txBox="1"/>
            <p:nvPr/>
          </p:nvSpPr>
          <p:spPr>
            <a:xfrm>
              <a:off x="507999" y="6082824"/>
              <a:ext cx="1057275" cy="145288"/>
            </a:xfrm>
            <a:prstGeom prst="rect">
              <a:avLst/>
            </a:prstGeom>
            <a:noFill/>
            <a:ln>
              <a:noFill/>
            </a:ln>
          </p:spPr>
          <p:txBody>
            <a:bodyPr wrap="square" lIns="0" tIns="0" b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Mining rights</a:t>
              </a:r>
            </a:p>
          </p:txBody>
        </p:sp>
      </p:grpSp>
      <p:pic>
        <p:nvPicPr>
          <p:cNvPr id="84" name="Picture 6"/>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a:ext>
            </a:extLst>
          </a:blip>
          <a:srcRect r="49909"/>
          <a:stretch>
            <a:fillRect/>
          </a:stretch>
        </p:blipFill>
        <p:spPr bwMode="auto">
          <a:xfrm>
            <a:off x="1897357" y="1881103"/>
            <a:ext cx="2595538" cy="3851835"/>
          </a:xfrm>
          <a:prstGeom prst="rect">
            <a:avLst/>
          </a:prstGeom>
          <a:noFill/>
          <a:ln w="9525">
            <a:noFill/>
            <a:miter lim="800000"/>
            <a:headEnd/>
            <a:tailEnd/>
          </a:ln>
          <a:effectLst/>
        </p:spPr>
      </p:pic>
      <p:sp>
        <p:nvSpPr>
          <p:cNvPr id="85" name="Freeform 84"/>
          <p:cNvSpPr/>
          <p:nvPr/>
        </p:nvSpPr>
        <p:spPr>
          <a:xfrm>
            <a:off x="1923510" y="1904821"/>
            <a:ext cx="2569386" cy="3815903"/>
          </a:xfrm>
          <a:custGeom>
            <a:avLst/>
            <a:gdLst>
              <a:gd name="connsiteX0" fmla="*/ 265471 w 2812025"/>
              <a:gd name="connsiteY0" fmla="*/ 4129548 h 4129548"/>
              <a:gd name="connsiteX1" fmla="*/ 2812025 w 2812025"/>
              <a:gd name="connsiteY1" fmla="*/ 4129548 h 4129548"/>
              <a:gd name="connsiteX2" fmla="*/ 2812025 w 2812025"/>
              <a:gd name="connsiteY2" fmla="*/ 0 h 4129548"/>
              <a:gd name="connsiteX3" fmla="*/ 0 w 2812025"/>
              <a:gd name="connsiteY3" fmla="*/ 0 h 4129548"/>
              <a:gd name="connsiteX0" fmla="*/ 0 w 2546554"/>
              <a:gd name="connsiteY0" fmla="*/ 4129548 h 4129548"/>
              <a:gd name="connsiteX1" fmla="*/ 2546554 w 2546554"/>
              <a:gd name="connsiteY1" fmla="*/ 4129548 h 4129548"/>
              <a:gd name="connsiteX2" fmla="*/ 2546554 w 2546554"/>
              <a:gd name="connsiteY2" fmla="*/ 0 h 4129548"/>
              <a:gd name="connsiteX3" fmla="*/ 3840 w 2546554"/>
              <a:gd name="connsiteY3" fmla="*/ 0 h 4129548"/>
            </a:gdLst>
            <a:ahLst/>
            <a:cxnLst>
              <a:cxn ang="0">
                <a:pos x="connsiteX0" y="connsiteY0"/>
              </a:cxn>
              <a:cxn ang="0">
                <a:pos x="connsiteX1" y="connsiteY1"/>
              </a:cxn>
              <a:cxn ang="0">
                <a:pos x="connsiteX2" y="connsiteY2"/>
              </a:cxn>
              <a:cxn ang="0">
                <a:pos x="connsiteX3" y="connsiteY3"/>
              </a:cxn>
            </a:cxnLst>
            <a:rect l="l" t="t" r="r" b="b"/>
            <a:pathLst>
              <a:path w="2546554" h="4129548">
                <a:moveTo>
                  <a:pt x="0" y="4129548"/>
                </a:moveTo>
                <a:lnTo>
                  <a:pt x="2546554" y="4129548"/>
                </a:lnTo>
                <a:lnTo>
                  <a:pt x="2546554" y="0"/>
                </a:lnTo>
                <a:lnTo>
                  <a:pt x="3840" y="0"/>
                </a:lnTo>
              </a:path>
            </a:pathLst>
          </a:custGeom>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86" name="TextBox 85"/>
          <p:cNvSpPr txBox="1"/>
          <p:nvPr/>
        </p:nvSpPr>
        <p:spPr>
          <a:xfrm>
            <a:off x="782584" y="2173710"/>
            <a:ext cx="1034899" cy="215444"/>
          </a:xfrm>
          <a:prstGeom prst="rect">
            <a:avLst/>
          </a:prstGeom>
          <a:noFill/>
        </p:spPr>
        <p:txBody>
          <a:bodyPr wrap="none" l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Operating Mine / Plant</a:t>
            </a:r>
          </a:p>
        </p:txBody>
      </p:sp>
      <p:sp>
        <p:nvSpPr>
          <p:cNvPr id="87" name="TextBox 86"/>
          <p:cNvSpPr txBox="1"/>
          <p:nvPr/>
        </p:nvSpPr>
        <p:spPr>
          <a:xfrm>
            <a:off x="782584" y="3281625"/>
            <a:ext cx="493084" cy="215444"/>
          </a:xfrm>
          <a:prstGeom prst="rect">
            <a:avLst/>
          </a:prstGeom>
          <a:noFill/>
        </p:spPr>
        <p:txBody>
          <a:bodyPr wrap="none" l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Feasibility</a:t>
            </a:r>
          </a:p>
        </p:txBody>
      </p:sp>
      <p:sp>
        <p:nvSpPr>
          <p:cNvPr id="88" name="TextBox 87"/>
          <p:cNvSpPr txBox="1"/>
          <p:nvPr/>
        </p:nvSpPr>
        <p:spPr>
          <a:xfrm>
            <a:off x="782584" y="3687574"/>
            <a:ext cx="704680" cy="215444"/>
          </a:xfrm>
          <a:prstGeom prst="rect">
            <a:avLst/>
          </a:prstGeom>
          <a:noFill/>
        </p:spPr>
        <p:txBody>
          <a:bodyPr wrap="none" l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Pre - feasibility</a:t>
            </a:r>
          </a:p>
        </p:txBody>
      </p:sp>
      <p:sp>
        <p:nvSpPr>
          <p:cNvPr id="89" name="TextBox 88"/>
          <p:cNvSpPr txBox="1"/>
          <p:nvPr/>
        </p:nvSpPr>
        <p:spPr>
          <a:xfrm>
            <a:off x="782584" y="4093522"/>
            <a:ext cx="903452" cy="215444"/>
          </a:xfrm>
          <a:prstGeom prst="rect">
            <a:avLst/>
          </a:prstGeom>
          <a:noFill/>
        </p:spPr>
        <p:txBody>
          <a:bodyPr wrap="none" l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Resource definition</a:t>
            </a:r>
          </a:p>
        </p:txBody>
      </p:sp>
      <p:sp>
        <p:nvSpPr>
          <p:cNvPr id="90" name="TextBox 89"/>
          <p:cNvSpPr txBox="1"/>
          <p:nvPr/>
        </p:nvSpPr>
        <p:spPr>
          <a:xfrm>
            <a:off x="782584" y="4499470"/>
            <a:ext cx="1007648" cy="215444"/>
          </a:xfrm>
          <a:prstGeom prst="rect">
            <a:avLst/>
          </a:prstGeom>
          <a:noFill/>
        </p:spPr>
        <p:txBody>
          <a:bodyPr wrap="none" l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Advanced exploration</a:t>
            </a:r>
          </a:p>
        </p:txBody>
      </p:sp>
      <p:sp>
        <p:nvSpPr>
          <p:cNvPr id="91" name="TextBox 90"/>
          <p:cNvSpPr txBox="1"/>
          <p:nvPr/>
        </p:nvSpPr>
        <p:spPr>
          <a:xfrm>
            <a:off x="782584" y="4905418"/>
            <a:ext cx="800860" cy="215444"/>
          </a:xfrm>
          <a:prstGeom prst="rect">
            <a:avLst/>
          </a:prstGeom>
          <a:noFill/>
        </p:spPr>
        <p:txBody>
          <a:bodyPr wrap="none" l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Early exploration</a:t>
            </a:r>
          </a:p>
        </p:txBody>
      </p:sp>
      <p:sp>
        <p:nvSpPr>
          <p:cNvPr id="92" name="TextBox 91"/>
          <p:cNvSpPr txBox="1"/>
          <p:nvPr/>
        </p:nvSpPr>
        <p:spPr>
          <a:xfrm>
            <a:off x="782584" y="5311366"/>
            <a:ext cx="821838" cy="215444"/>
          </a:xfrm>
          <a:prstGeom prst="rect">
            <a:avLst/>
          </a:prstGeom>
          <a:noFill/>
        </p:spPr>
        <p:txBody>
          <a:bodyPr wrap="square" l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Identified target</a:t>
            </a:r>
          </a:p>
        </p:txBody>
      </p:sp>
      <p:sp>
        <p:nvSpPr>
          <p:cNvPr id="93" name="Rectangle 92"/>
          <p:cNvSpPr/>
          <p:nvPr/>
        </p:nvSpPr>
        <p:spPr>
          <a:xfrm>
            <a:off x="782584" y="1897175"/>
            <a:ext cx="1294137" cy="177450"/>
          </a:xfrm>
          <a:prstGeom prst="rect">
            <a:avLst/>
          </a:prstGeom>
          <a:solidFill>
            <a:schemeClr val="bg2">
              <a:lumMod val="90000"/>
            </a:schemeClr>
          </a:solidFill>
          <a:ln w="6350" cap="flat" cmpd="sng" algn="ctr">
            <a:solidFill>
              <a:schemeClr val="accent1">
                <a:lumMod val="50000"/>
              </a:schemeClr>
            </a:solidFill>
            <a:prstDash val="solid"/>
            <a:round/>
            <a:headEnd type="none" w="med" len="med"/>
            <a:tailEnd type="none" w="med" len="med"/>
          </a:ln>
          <a:effectLst/>
        </p:spPr>
        <p:txBody>
          <a:bodyPr lIns="0" rIns="0" rtlCol="0" anchor="ct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GB" sz="800" b="0" i="0" u="none" strike="noStrike" kern="0" cap="none" spc="0" normalizeH="0" baseline="0" noProof="0" dirty="0" smtClean="0">
                <a:ln>
                  <a:noFill/>
                </a:ln>
                <a:solidFill>
                  <a:prstClr val="white"/>
                </a:solidFill>
                <a:effectLst/>
                <a:uLnTx/>
                <a:uFillTx/>
                <a:ea typeface="+mn-ea"/>
                <a:cs typeface="+mn-cs"/>
              </a:rPr>
              <a:t>Retreatment projects</a:t>
            </a:r>
          </a:p>
        </p:txBody>
      </p:sp>
      <p:sp>
        <p:nvSpPr>
          <p:cNvPr id="94" name="TextBox 93"/>
          <p:cNvSpPr txBox="1"/>
          <p:nvPr/>
        </p:nvSpPr>
        <p:spPr>
          <a:xfrm>
            <a:off x="782584" y="2875677"/>
            <a:ext cx="913070" cy="215444"/>
          </a:xfrm>
          <a:prstGeom prst="rect">
            <a:avLst/>
          </a:prstGeom>
          <a:noFill/>
        </p:spPr>
        <p:txBody>
          <a:bodyPr wrap="none" l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800" b="0" i="0" u="none" strike="noStrike" kern="0" cap="none" spc="0" normalizeH="0" baseline="0" noProof="0" dirty="0" smtClean="0">
                <a:ln>
                  <a:noFill/>
                </a:ln>
                <a:solidFill>
                  <a:prstClr val="black"/>
                </a:solidFill>
                <a:effectLst/>
                <a:uLnTx/>
                <a:uFillTx/>
              </a:rPr>
              <a:t>Under construction</a:t>
            </a:r>
          </a:p>
        </p:txBody>
      </p:sp>
      <p:grpSp>
        <p:nvGrpSpPr>
          <p:cNvPr id="95" name="Group 77"/>
          <p:cNvGrpSpPr/>
          <p:nvPr/>
        </p:nvGrpSpPr>
        <p:grpSpPr>
          <a:xfrm>
            <a:off x="2815119" y="2100701"/>
            <a:ext cx="1628215" cy="1782630"/>
            <a:chOff x="2791121" y="1496100"/>
            <a:chExt cx="1840719" cy="2173227"/>
          </a:xfrm>
        </p:grpSpPr>
        <p:sp>
          <p:nvSpPr>
            <p:cNvPr id="145" name="Oval 144"/>
            <p:cNvSpPr/>
            <p:nvPr/>
          </p:nvSpPr>
          <p:spPr>
            <a:xfrm>
              <a:off x="4464691" y="2465858"/>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46" name="TextBox 145"/>
            <p:cNvSpPr txBox="1"/>
            <p:nvPr/>
          </p:nvSpPr>
          <p:spPr>
            <a:xfrm>
              <a:off x="2791121" y="2249395"/>
              <a:ext cx="343152" cy="243890"/>
            </a:xfrm>
            <a:prstGeom prst="rect">
              <a:avLst/>
            </a:prstGeom>
            <a:noFill/>
            <a:ln>
              <a:solidFill>
                <a:srgbClr val="6DC067"/>
              </a:solidFill>
              <a:prstDash val="sysDash"/>
            </a:ln>
          </p:spPr>
          <p:txBody>
            <a:bodyPr wrap="none" lIns="36000" rIns="3600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ETRP</a:t>
              </a:r>
              <a:r>
                <a:rPr kumimoji="0" lang="en-GB" sz="700" b="0" i="0" u="none" strike="noStrike" kern="0" cap="none" spc="0" normalizeH="0" baseline="30000" noProof="0" dirty="0" smtClean="0">
                  <a:ln>
                    <a:noFill/>
                  </a:ln>
                  <a:solidFill>
                    <a:prstClr val="black"/>
                  </a:solidFill>
                  <a:effectLst/>
                  <a:uLnTx/>
                  <a:uFillTx/>
                </a:rPr>
                <a:t>3</a:t>
              </a:r>
            </a:p>
          </p:txBody>
        </p:sp>
        <p:cxnSp>
          <p:nvCxnSpPr>
            <p:cNvPr id="147" name="Shape 247"/>
            <p:cNvCxnSpPr>
              <a:stCxn id="146" idx="3"/>
              <a:endCxn id="145" idx="0"/>
            </p:cNvCxnSpPr>
            <p:nvPr/>
          </p:nvCxnSpPr>
          <p:spPr>
            <a:xfrm>
              <a:off x="3134273" y="2371341"/>
              <a:ext cx="1413993" cy="94518"/>
            </a:xfrm>
            <a:prstGeom prst="bentConnector2">
              <a:avLst/>
            </a:prstGeom>
            <a:noFill/>
            <a:ln w="12700" cap="flat" cmpd="sng" algn="ctr">
              <a:solidFill>
                <a:schemeClr val="accent3">
                  <a:lumMod val="50000"/>
                </a:schemeClr>
              </a:solidFill>
              <a:prstDash val="solid"/>
            </a:ln>
            <a:effectLst/>
          </p:spPr>
        </p:cxnSp>
        <p:cxnSp>
          <p:nvCxnSpPr>
            <p:cNvPr id="148" name="Shape 248"/>
            <p:cNvCxnSpPr>
              <a:stCxn id="150" idx="3"/>
              <a:endCxn id="149" idx="0"/>
            </p:cNvCxnSpPr>
            <p:nvPr/>
          </p:nvCxnSpPr>
          <p:spPr>
            <a:xfrm>
              <a:off x="3538397" y="1683708"/>
              <a:ext cx="1009868" cy="27336"/>
            </a:xfrm>
            <a:prstGeom prst="bentConnector2">
              <a:avLst/>
            </a:prstGeom>
            <a:noFill/>
            <a:ln w="12700" cap="flat" cmpd="sng" algn="ctr">
              <a:solidFill>
                <a:schemeClr val="accent3">
                  <a:lumMod val="50000"/>
                </a:schemeClr>
              </a:solidFill>
              <a:prstDash val="solid"/>
            </a:ln>
            <a:effectLst/>
          </p:spPr>
        </p:cxnSp>
        <p:sp>
          <p:nvSpPr>
            <p:cNvPr id="149" name="Oval 148"/>
            <p:cNvSpPr/>
            <p:nvPr/>
          </p:nvSpPr>
          <p:spPr>
            <a:xfrm>
              <a:off x="4464691" y="1711044"/>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50" name="TextBox 149"/>
            <p:cNvSpPr txBox="1"/>
            <p:nvPr/>
          </p:nvSpPr>
          <p:spPr>
            <a:xfrm>
              <a:off x="2791121" y="1496100"/>
              <a:ext cx="747276" cy="375215"/>
            </a:xfrm>
            <a:prstGeom prst="rect">
              <a:avLst/>
            </a:prstGeom>
            <a:noFill/>
          </p:spPr>
          <p:txBody>
            <a:bodyPr wrap="none" lIns="36000" rIns="3600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Phoenix</a:t>
              </a:r>
              <a:br>
                <a:rPr kumimoji="0" lang="en-GB" sz="700" b="0" i="0" u="none" strike="noStrike" kern="0" cap="none" spc="0" normalizeH="0" baseline="0" noProof="0" dirty="0" smtClean="0">
                  <a:ln>
                    <a:noFill/>
                  </a:ln>
                  <a:solidFill>
                    <a:prstClr val="black"/>
                  </a:solidFill>
                  <a:effectLst/>
                  <a:uLnTx/>
                  <a:uFillTx/>
                </a:rPr>
              </a:br>
              <a:r>
                <a:rPr kumimoji="0" lang="en-GB" sz="700" b="0" i="0" u="none" strike="noStrike" kern="0" cap="none" spc="0" normalizeH="0" baseline="0" noProof="0" dirty="0" smtClean="0">
                  <a:ln>
                    <a:noFill/>
                  </a:ln>
                  <a:solidFill>
                    <a:prstClr val="black"/>
                  </a:solidFill>
                  <a:effectLst/>
                  <a:uLnTx/>
                  <a:uFillTx/>
                </a:rPr>
                <a:t>Platinum CTRP</a:t>
              </a:r>
              <a:r>
                <a:rPr kumimoji="0" lang="en-GB" sz="700" b="0" i="0" u="none" strike="noStrike" kern="0" cap="none" spc="0" normalizeH="0" baseline="30000" noProof="0" dirty="0" smtClean="0">
                  <a:ln>
                    <a:noFill/>
                  </a:ln>
                  <a:solidFill>
                    <a:prstClr val="black"/>
                  </a:solidFill>
                  <a:effectLst/>
                  <a:uLnTx/>
                  <a:uFillTx/>
                </a:rPr>
                <a:t>1</a:t>
              </a:r>
            </a:p>
          </p:txBody>
        </p:sp>
        <p:sp>
          <p:nvSpPr>
            <p:cNvPr id="151" name="TextBox 150"/>
            <p:cNvSpPr txBox="1"/>
            <p:nvPr/>
          </p:nvSpPr>
          <p:spPr>
            <a:xfrm>
              <a:off x="2791121" y="1945359"/>
              <a:ext cx="350400" cy="243890"/>
            </a:xfrm>
            <a:prstGeom prst="rect">
              <a:avLst/>
            </a:prstGeom>
            <a:noFill/>
          </p:spPr>
          <p:txBody>
            <a:bodyPr wrap="none" lIns="36000" rIns="3600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BTRP</a:t>
              </a:r>
              <a:r>
                <a:rPr kumimoji="0" lang="en-GB" sz="700" b="0" i="0" u="none" strike="noStrike" kern="0" cap="none" spc="0" normalizeH="0" baseline="30000" noProof="0" dirty="0" smtClean="0">
                  <a:ln>
                    <a:noFill/>
                  </a:ln>
                  <a:solidFill>
                    <a:prstClr val="black"/>
                  </a:solidFill>
                  <a:effectLst/>
                  <a:uLnTx/>
                  <a:uFillTx/>
                </a:rPr>
                <a:t>2</a:t>
              </a:r>
            </a:p>
          </p:txBody>
        </p:sp>
        <p:grpSp>
          <p:nvGrpSpPr>
            <p:cNvPr id="152" name="Group 151"/>
            <p:cNvGrpSpPr/>
            <p:nvPr/>
          </p:nvGrpSpPr>
          <p:grpSpPr>
            <a:xfrm>
              <a:off x="3329940" y="1952287"/>
              <a:ext cx="1301900" cy="167149"/>
              <a:chOff x="4769901" y="2057568"/>
              <a:chExt cx="1301900" cy="167149"/>
            </a:xfrm>
          </p:grpSpPr>
          <p:sp>
            <p:nvSpPr>
              <p:cNvPr id="156" name="Oval 155"/>
              <p:cNvSpPr/>
              <p:nvPr/>
            </p:nvSpPr>
            <p:spPr>
              <a:xfrm>
                <a:off x="5904652" y="2057568"/>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cxnSp>
            <p:nvCxnSpPr>
              <p:cNvPr id="157" name="Straight Connector 156"/>
              <p:cNvCxnSpPr>
                <a:endCxn id="156" idx="2"/>
              </p:cNvCxnSpPr>
              <p:nvPr/>
            </p:nvCxnSpPr>
            <p:spPr>
              <a:xfrm>
                <a:off x="4769901" y="2139821"/>
                <a:ext cx="1134751" cy="1322"/>
              </a:xfrm>
              <a:prstGeom prst="line">
                <a:avLst/>
              </a:prstGeom>
              <a:noFill/>
              <a:ln w="12700" cap="flat" cmpd="sng" algn="ctr">
                <a:solidFill>
                  <a:schemeClr val="accent3">
                    <a:lumMod val="50000"/>
                  </a:schemeClr>
                </a:solidFill>
                <a:prstDash val="solid"/>
              </a:ln>
              <a:effectLst/>
            </p:spPr>
          </p:cxnSp>
        </p:grpSp>
        <p:sp>
          <p:nvSpPr>
            <p:cNvPr id="153" name="Oval 152"/>
            <p:cNvSpPr/>
            <p:nvPr/>
          </p:nvSpPr>
          <p:spPr>
            <a:xfrm>
              <a:off x="4464691" y="3502178"/>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54" name="TextBox 153"/>
            <p:cNvSpPr txBox="1"/>
            <p:nvPr/>
          </p:nvSpPr>
          <p:spPr>
            <a:xfrm>
              <a:off x="2791121" y="3285714"/>
              <a:ext cx="315968" cy="243890"/>
            </a:xfrm>
            <a:prstGeom prst="rect">
              <a:avLst/>
            </a:prstGeom>
            <a:noFill/>
            <a:ln>
              <a:solidFill>
                <a:srgbClr val="6DC067"/>
              </a:solidFill>
              <a:prstDash val="sysDash"/>
            </a:ln>
          </p:spPr>
          <p:txBody>
            <a:bodyPr wrap="none" lIns="36000" rIns="3600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ETP</a:t>
              </a:r>
              <a:r>
                <a:rPr kumimoji="0" lang="en-GB" sz="700" b="0" i="0" u="none" strike="noStrike" kern="0" cap="none" spc="0" normalizeH="0" baseline="30000" noProof="0" dirty="0" smtClean="0">
                  <a:ln>
                    <a:noFill/>
                  </a:ln>
                  <a:solidFill>
                    <a:prstClr val="black"/>
                  </a:solidFill>
                  <a:effectLst/>
                  <a:uLnTx/>
                  <a:uFillTx/>
                </a:rPr>
                <a:t>3</a:t>
              </a:r>
            </a:p>
          </p:txBody>
        </p:sp>
        <p:cxnSp>
          <p:nvCxnSpPr>
            <p:cNvPr id="155" name="Shape 255"/>
            <p:cNvCxnSpPr>
              <a:stCxn id="154" idx="3"/>
              <a:endCxn id="153" idx="0"/>
            </p:cNvCxnSpPr>
            <p:nvPr/>
          </p:nvCxnSpPr>
          <p:spPr>
            <a:xfrm>
              <a:off x="3107089" y="3407659"/>
              <a:ext cx="1441176" cy="94519"/>
            </a:xfrm>
            <a:prstGeom prst="bentConnector2">
              <a:avLst/>
            </a:prstGeom>
            <a:noFill/>
            <a:ln w="12700" cap="flat" cmpd="sng" algn="ctr">
              <a:solidFill>
                <a:schemeClr val="accent3">
                  <a:lumMod val="50000"/>
                </a:schemeClr>
              </a:solidFill>
              <a:prstDash val="solid"/>
            </a:ln>
            <a:effectLst/>
          </p:spPr>
        </p:cxnSp>
      </p:grpSp>
      <p:pic>
        <p:nvPicPr>
          <p:cNvPr id="96" name="Picture 2"/>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a:ext>
            </a:extLst>
          </a:blip>
          <a:srcRect l="49914"/>
          <a:stretch>
            <a:fillRect/>
          </a:stretch>
        </p:blipFill>
        <p:spPr bwMode="auto">
          <a:xfrm>
            <a:off x="4695053" y="1881103"/>
            <a:ext cx="2595253" cy="3844022"/>
          </a:xfrm>
          <a:prstGeom prst="rect">
            <a:avLst/>
          </a:prstGeom>
          <a:noFill/>
          <a:ln w="9525">
            <a:noFill/>
            <a:miter lim="800000"/>
            <a:headEnd/>
            <a:tailEnd/>
          </a:ln>
          <a:effectLst/>
        </p:spPr>
      </p:pic>
      <p:sp>
        <p:nvSpPr>
          <p:cNvPr id="97" name="Freeform 96"/>
          <p:cNvSpPr/>
          <p:nvPr/>
        </p:nvSpPr>
        <p:spPr>
          <a:xfrm flipH="1">
            <a:off x="4695053" y="1904821"/>
            <a:ext cx="2569386" cy="3815903"/>
          </a:xfrm>
          <a:custGeom>
            <a:avLst/>
            <a:gdLst>
              <a:gd name="connsiteX0" fmla="*/ 265471 w 2812025"/>
              <a:gd name="connsiteY0" fmla="*/ 4129548 h 4129548"/>
              <a:gd name="connsiteX1" fmla="*/ 2812025 w 2812025"/>
              <a:gd name="connsiteY1" fmla="*/ 4129548 h 4129548"/>
              <a:gd name="connsiteX2" fmla="*/ 2812025 w 2812025"/>
              <a:gd name="connsiteY2" fmla="*/ 0 h 4129548"/>
              <a:gd name="connsiteX3" fmla="*/ 0 w 2812025"/>
              <a:gd name="connsiteY3" fmla="*/ 0 h 4129548"/>
              <a:gd name="connsiteX0" fmla="*/ 0 w 2546554"/>
              <a:gd name="connsiteY0" fmla="*/ 4129548 h 4129548"/>
              <a:gd name="connsiteX1" fmla="*/ 2546554 w 2546554"/>
              <a:gd name="connsiteY1" fmla="*/ 4129548 h 4129548"/>
              <a:gd name="connsiteX2" fmla="*/ 2546554 w 2546554"/>
              <a:gd name="connsiteY2" fmla="*/ 0 h 4129548"/>
              <a:gd name="connsiteX3" fmla="*/ 3840 w 2546554"/>
              <a:gd name="connsiteY3" fmla="*/ 0 h 4129548"/>
            </a:gdLst>
            <a:ahLst/>
            <a:cxnLst>
              <a:cxn ang="0">
                <a:pos x="connsiteX0" y="connsiteY0"/>
              </a:cxn>
              <a:cxn ang="0">
                <a:pos x="connsiteX1" y="connsiteY1"/>
              </a:cxn>
              <a:cxn ang="0">
                <a:pos x="connsiteX2" y="connsiteY2"/>
              </a:cxn>
              <a:cxn ang="0">
                <a:pos x="connsiteX3" y="connsiteY3"/>
              </a:cxn>
            </a:cxnLst>
            <a:rect l="l" t="t" r="r" b="b"/>
            <a:pathLst>
              <a:path w="2546554" h="4129548">
                <a:moveTo>
                  <a:pt x="0" y="4129548"/>
                </a:moveTo>
                <a:lnTo>
                  <a:pt x="2546554" y="4129548"/>
                </a:lnTo>
                <a:lnTo>
                  <a:pt x="2546554" y="0"/>
                </a:lnTo>
                <a:lnTo>
                  <a:pt x="3840" y="0"/>
                </a:lnTo>
              </a:path>
            </a:pathLst>
          </a:custGeom>
          <a:noFill/>
          <a:ln w="19050" cap="flat" cmpd="sng" algn="ctr">
            <a:solidFill>
              <a:srgbClr val="8C8C8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grpSp>
        <p:nvGrpSpPr>
          <p:cNvPr id="98" name="Group 107"/>
          <p:cNvGrpSpPr/>
          <p:nvPr/>
        </p:nvGrpSpPr>
        <p:grpSpPr>
          <a:xfrm>
            <a:off x="4729882" y="2004234"/>
            <a:ext cx="2732217" cy="3753780"/>
            <a:chOff x="5060562" y="1407071"/>
            <a:chExt cx="3088808" cy="4576285"/>
          </a:xfrm>
        </p:grpSpPr>
        <p:sp>
          <p:nvSpPr>
            <p:cNvPr id="100" name="Oval 99"/>
            <p:cNvSpPr/>
            <p:nvPr/>
          </p:nvSpPr>
          <p:spPr>
            <a:xfrm>
              <a:off x="5068182" y="4363431"/>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1" name="Oval 100"/>
            <p:cNvSpPr/>
            <p:nvPr/>
          </p:nvSpPr>
          <p:spPr>
            <a:xfrm>
              <a:off x="5068182" y="3934806"/>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2" name="Oval 101"/>
            <p:cNvSpPr/>
            <p:nvPr/>
          </p:nvSpPr>
          <p:spPr>
            <a:xfrm>
              <a:off x="5068182" y="3591907"/>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3" name="Oval 102"/>
            <p:cNvSpPr/>
            <p:nvPr/>
          </p:nvSpPr>
          <p:spPr>
            <a:xfrm>
              <a:off x="5068182" y="3310517"/>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4" name="Oval 103"/>
            <p:cNvSpPr/>
            <p:nvPr/>
          </p:nvSpPr>
          <p:spPr>
            <a:xfrm>
              <a:off x="5068182" y="2966890"/>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5" name="Oval 104"/>
            <p:cNvSpPr/>
            <p:nvPr/>
          </p:nvSpPr>
          <p:spPr>
            <a:xfrm>
              <a:off x="5060562" y="5132198"/>
              <a:ext cx="167149" cy="167149"/>
            </a:xfrm>
            <a:prstGeom prst="ellipse">
              <a:avLst/>
            </a:prstGeom>
            <a:solidFill>
              <a:srgbClr val="0072AA"/>
            </a:solidFill>
            <a:ln w="19050" cap="flat" cmpd="sng" algn="ctr">
              <a:solidFill>
                <a:srgbClr val="9BBB59"/>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6" name="Oval 105"/>
            <p:cNvSpPr/>
            <p:nvPr/>
          </p:nvSpPr>
          <p:spPr>
            <a:xfrm>
              <a:off x="5068182" y="1622015"/>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7" name="Oval 106"/>
            <p:cNvSpPr/>
            <p:nvPr/>
          </p:nvSpPr>
          <p:spPr>
            <a:xfrm>
              <a:off x="5068182" y="1895173"/>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8" name="Oval 107"/>
            <p:cNvSpPr/>
            <p:nvPr/>
          </p:nvSpPr>
          <p:spPr>
            <a:xfrm>
              <a:off x="5257206" y="3458576"/>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09" name="TextBox 108"/>
            <p:cNvSpPr txBox="1"/>
            <p:nvPr/>
          </p:nvSpPr>
          <p:spPr>
            <a:xfrm>
              <a:off x="6981076" y="1407071"/>
              <a:ext cx="814913" cy="375215"/>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Barberton Gold</a:t>
              </a:r>
              <a:br>
                <a:rPr kumimoji="0" lang="en-GB" sz="700" b="0" i="0" u="none" strike="noStrike" kern="0" cap="none" spc="0" normalizeH="0" baseline="0" noProof="0" dirty="0" smtClean="0">
                  <a:ln>
                    <a:noFill/>
                  </a:ln>
                  <a:solidFill>
                    <a:prstClr val="black"/>
                  </a:solidFill>
                  <a:effectLst/>
                  <a:uLnTx/>
                  <a:uFillTx/>
                </a:rPr>
              </a:br>
              <a:r>
                <a:rPr kumimoji="0" lang="en-GB" sz="700" b="0" i="0" u="none" strike="noStrike" kern="0" cap="none" spc="0" normalizeH="0" baseline="0" noProof="0" dirty="0" smtClean="0">
                  <a:ln>
                    <a:noFill/>
                  </a:ln>
                  <a:solidFill>
                    <a:prstClr val="black"/>
                  </a:solidFill>
                  <a:effectLst/>
                  <a:uLnTx/>
                  <a:uFillTx/>
                </a:rPr>
                <a:t>Mining operations</a:t>
              </a:r>
              <a:r>
                <a:rPr kumimoji="0" lang="en-GB" sz="700" b="0" i="0" u="none" strike="noStrike" kern="0" cap="none" spc="0" normalizeH="0" baseline="30000" noProof="0" dirty="0" smtClean="0">
                  <a:ln>
                    <a:noFill/>
                  </a:ln>
                  <a:solidFill>
                    <a:prstClr val="black"/>
                  </a:solidFill>
                  <a:effectLst/>
                  <a:uLnTx/>
                  <a:uFillTx/>
                </a:rPr>
                <a:t>4</a:t>
              </a:r>
            </a:p>
          </p:txBody>
        </p:sp>
        <p:sp>
          <p:nvSpPr>
            <p:cNvPr id="110" name="TextBox 109"/>
            <p:cNvSpPr txBox="1"/>
            <p:nvPr/>
          </p:nvSpPr>
          <p:spPr>
            <a:xfrm>
              <a:off x="6981076" y="1878721"/>
              <a:ext cx="717053"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Evander 8 Shaft</a:t>
              </a:r>
              <a:r>
                <a:rPr kumimoji="0" lang="en-GB" sz="700" b="0" i="0" u="none" strike="noStrike" kern="0" cap="none" spc="0" normalizeH="0" baseline="30000" noProof="0" dirty="0" smtClean="0">
                  <a:ln>
                    <a:noFill/>
                  </a:ln>
                  <a:solidFill>
                    <a:prstClr val="black"/>
                  </a:solidFill>
                  <a:effectLst/>
                  <a:uLnTx/>
                  <a:uFillTx/>
                </a:rPr>
                <a:t>3</a:t>
              </a:r>
            </a:p>
          </p:txBody>
        </p:sp>
        <p:sp>
          <p:nvSpPr>
            <p:cNvPr id="111" name="TextBox 110"/>
            <p:cNvSpPr txBox="1"/>
            <p:nvPr/>
          </p:nvSpPr>
          <p:spPr>
            <a:xfrm>
              <a:off x="6981076" y="2760679"/>
              <a:ext cx="633691"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No 3 Decline</a:t>
              </a:r>
              <a:r>
                <a:rPr kumimoji="0" lang="en-GB" sz="700" b="0" i="0" u="none" strike="noStrike" kern="0" cap="none" spc="0" normalizeH="0" baseline="30000" noProof="0" dirty="0" smtClean="0">
                  <a:ln>
                    <a:noFill/>
                  </a:ln>
                  <a:solidFill>
                    <a:prstClr val="black"/>
                  </a:solidFill>
                  <a:effectLst/>
                  <a:uLnTx/>
                  <a:uFillTx/>
                </a:rPr>
                <a:t>3</a:t>
              </a:r>
            </a:p>
          </p:txBody>
        </p:sp>
        <p:sp>
          <p:nvSpPr>
            <p:cNvPr id="112" name="TextBox 111"/>
            <p:cNvSpPr txBox="1"/>
            <p:nvPr/>
          </p:nvSpPr>
          <p:spPr>
            <a:xfrm>
              <a:off x="6981076" y="3097229"/>
              <a:ext cx="452470"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Rolspruit</a:t>
              </a:r>
              <a:r>
                <a:rPr kumimoji="0" lang="en-GB" sz="700" b="0" i="0" u="none" strike="noStrike" kern="0" cap="none" spc="0" normalizeH="0" baseline="30000" noProof="0" dirty="0" smtClean="0">
                  <a:ln>
                    <a:noFill/>
                  </a:ln>
                  <a:solidFill>
                    <a:prstClr val="black"/>
                  </a:solidFill>
                  <a:effectLst/>
                  <a:uLnTx/>
                  <a:uFillTx/>
                </a:rPr>
                <a:t>3</a:t>
              </a:r>
            </a:p>
          </p:txBody>
        </p:sp>
        <p:sp>
          <p:nvSpPr>
            <p:cNvPr id="113" name="TextBox 112"/>
            <p:cNvSpPr txBox="1"/>
            <p:nvPr/>
          </p:nvSpPr>
          <p:spPr>
            <a:xfrm>
              <a:off x="6981076" y="3575453"/>
              <a:ext cx="340113"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Poplar</a:t>
              </a:r>
              <a:r>
                <a:rPr kumimoji="0" lang="en-GB" sz="700" b="0" i="0" u="none" strike="noStrike" kern="0" cap="none" spc="0" normalizeH="0" baseline="30000" noProof="0" dirty="0" smtClean="0">
                  <a:ln>
                    <a:noFill/>
                  </a:ln>
                  <a:solidFill>
                    <a:prstClr val="black"/>
                  </a:solidFill>
                  <a:effectLst/>
                  <a:uLnTx/>
                  <a:uFillTx/>
                </a:rPr>
                <a:t>3</a:t>
              </a:r>
            </a:p>
          </p:txBody>
        </p:sp>
        <p:sp>
          <p:nvSpPr>
            <p:cNvPr id="114" name="TextBox 113"/>
            <p:cNvSpPr txBox="1"/>
            <p:nvPr/>
          </p:nvSpPr>
          <p:spPr>
            <a:xfrm>
              <a:off x="6990601" y="4331105"/>
              <a:ext cx="548516"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Victory Hill</a:t>
              </a:r>
              <a:r>
                <a:rPr kumimoji="0" lang="en-GB" sz="700" b="0" i="0" u="none" strike="noStrike" kern="0" cap="none" spc="0" normalizeH="0" baseline="30000" noProof="0" dirty="0" smtClean="0">
                  <a:ln>
                    <a:noFill/>
                  </a:ln>
                  <a:solidFill>
                    <a:prstClr val="black"/>
                  </a:solidFill>
                  <a:effectLst/>
                  <a:uLnTx/>
                  <a:uFillTx/>
                </a:rPr>
                <a:t>4</a:t>
              </a:r>
            </a:p>
          </p:txBody>
        </p:sp>
        <p:cxnSp>
          <p:nvCxnSpPr>
            <p:cNvPr id="115" name="Shape 213"/>
            <p:cNvCxnSpPr>
              <a:stCxn id="109" idx="1"/>
              <a:endCxn id="106" idx="0"/>
            </p:cNvCxnSpPr>
            <p:nvPr/>
          </p:nvCxnSpPr>
          <p:spPr>
            <a:xfrm rot="10800000" flipV="1">
              <a:off x="5151756" y="1594678"/>
              <a:ext cx="1829320" cy="27336"/>
            </a:xfrm>
            <a:prstGeom prst="bentConnector2">
              <a:avLst/>
            </a:prstGeom>
            <a:noFill/>
            <a:ln w="12700" cap="flat" cmpd="sng" algn="ctr">
              <a:solidFill>
                <a:schemeClr val="accent3">
                  <a:lumMod val="50000"/>
                </a:schemeClr>
              </a:solidFill>
              <a:prstDash val="solid"/>
            </a:ln>
            <a:effectLst/>
          </p:spPr>
        </p:cxnSp>
        <p:cxnSp>
          <p:nvCxnSpPr>
            <p:cNvPr id="116" name="Elbow Connector 76"/>
            <p:cNvCxnSpPr>
              <a:stCxn id="110" idx="1"/>
              <a:endCxn id="107" idx="6"/>
            </p:cNvCxnSpPr>
            <p:nvPr/>
          </p:nvCxnSpPr>
          <p:spPr>
            <a:xfrm flipH="1" flipV="1">
              <a:off x="5235330" y="1978748"/>
              <a:ext cx="1745746" cy="21918"/>
            </a:xfrm>
            <a:prstGeom prst="straightConnector1">
              <a:avLst/>
            </a:prstGeom>
            <a:noFill/>
            <a:ln w="12700" cap="flat" cmpd="sng" algn="ctr">
              <a:solidFill>
                <a:schemeClr val="accent3">
                  <a:lumMod val="50000"/>
                </a:schemeClr>
              </a:solidFill>
              <a:prstDash val="solid"/>
            </a:ln>
            <a:effectLst/>
          </p:spPr>
        </p:cxnSp>
        <p:cxnSp>
          <p:nvCxnSpPr>
            <p:cNvPr id="117" name="Shape 215"/>
            <p:cNvCxnSpPr>
              <a:stCxn id="111" idx="1"/>
              <a:endCxn id="104" idx="0"/>
            </p:cNvCxnSpPr>
            <p:nvPr/>
          </p:nvCxnSpPr>
          <p:spPr>
            <a:xfrm rot="10800000" flipV="1">
              <a:off x="5151756" y="2882624"/>
              <a:ext cx="1829320" cy="84265"/>
            </a:xfrm>
            <a:prstGeom prst="bentConnector2">
              <a:avLst/>
            </a:prstGeom>
            <a:noFill/>
            <a:ln w="12700" cap="flat" cmpd="sng" algn="ctr">
              <a:solidFill>
                <a:schemeClr val="accent3">
                  <a:lumMod val="50000"/>
                </a:schemeClr>
              </a:solidFill>
              <a:prstDash val="solid"/>
            </a:ln>
            <a:effectLst/>
          </p:spPr>
        </p:cxnSp>
        <p:cxnSp>
          <p:nvCxnSpPr>
            <p:cNvPr id="118" name="Shape 216"/>
            <p:cNvCxnSpPr>
              <a:stCxn id="112" idx="1"/>
              <a:endCxn id="103" idx="0"/>
            </p:cNvCxnSpPr>
            <p:nvPr/>
          </p:nvCxnSpPr>
          <p:spPr>
            <a:xfrm rot="10800000" flipV="1">
              <a:off x="5151756" y="3219174"/>
              <a:ext cx="1829320" cy="91343"/>
            </a:xfrm>
            <a:prstGeom prst="bentConnector2">
              <a:avLst/>
            </a:prstGeom>
            <a:noFill/>
            <a:ln w="12700" cap="flat" cmpd="sng" algn="ctr">
              <a:solidFill>
                <a:schemeClr val="accent3">
                  <a:lumMod val="50000"/>
                </a:schemeClr>
              </a:solidFill>
              <a:prstDash val="solid"/>
            </a:ln>
            <a:effectLst/>
          </p:spPr>
        </p:cxnSp>
        <p:cxnSp>
          <p:nvCxnSpPr>
            <p:cNvPr id="119" name="Straight Connector 118"/>
            <p:cNvCxnSpPr>
              <a:endCxn id="108" idx="6"/>
            </p:cNvCxnSpPr>
            <p:nvPr/>
          </p:nvCxnSpPr>
          <p:spPr>
            <a:xfrm flipH="1" flipV="1">
              <a:off x="5424354" y="3542151"/>
              <a:ext cx="1556721" cy="3304"/>
            </a:xfrm>
            <a:prstGeom prst="line">
              <a:avLst/>
            </a:prstGeom>
            <a:noFill/>
            <a:ln w="12700" cap="flat" cmpd="sng" algn="ctr">
              <a:solidFill>
                <a:schemeClr val="accent3">
                  <a:lumMod val="50000"/>
                </a:schemeClr>
              </a:solidFill>
              <a:prstDash val="solid"/>
            </a:ln>
            <a:effectLst/>
          </p:spPr>
        </p:cxnSp>
        <p:cxnSp>
          <p:nvCxnSpPr>
            <p:cNvPr id="120" name="Elbow Connector 87"/>
            <p:cNvCxnSpPr/>
            <p:nvPr/>
          </p:nvCxnSpPr>
          <p:spPr>
            <a:xfrm flipH="1">
              <a:off x="5227711" y="3675481"/>
              <a:ext cx="1753365" cy="0"/>
            </a:xfrm>
            <a:prstGeom prst="straightConnector1">
              <a:avLst/>
            </a:prstGeom>
            <a:noFill/>
            <a:ln w="12700" cap="flat" cmpd="sng" algn="ctr">
              <a:solidFill>
                <a:schemeClr val="accent3">
                  <a:lumMod val="50000"/>
                </a:schemeClr>
              </a:solidFill>
              <a:prstDash val="solid"/>
            </a:ln>
            <a:effectLst/>
          </p:spPr>
        </p:cxnSp>
        <p:sp>
          <p:nvSpPr>
            <p:cNvPr id="121" name="Rectangle 120"/>
            <p:cNvSpPr/>
            <p:nvPr/>
          </p:nvSpPr>
          <p:spPr>
            <a:xfrm>
              <a:off x="6971817" y="3084939"/>
              <a:ext cx="548640" cy="236220"/>
            </a:xfrm>
            <a:prstGeom prst="rect">
              <a:avLst/>
            </a:prstGeom>
            <a:noFill/>
            <a:ln w="6350" cap="flat" cmpd="sng" algn="ctr">
              <a:solidFill>
                <a:srgbClr val="6DC067"/>
              </a:solidFill>
              <a:prstDash val="sys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22" name="Rectangle 121"/>
            <p:cNvSpPr/>
            <p:nvPr/>
          </p:nvSpPr>
          <p:spPr>
            <a:xfrm>
              <a:off x="6987057" y="3473559"/>
              <a:ext cx="716280" cy="121920"/>
            </a:xfrm>
            <a:prstGeom prst="rect">
              <a:avLst/>
            </a:prstGeom>
            <a:noFill/>
            <a:ln w="6350" cap="flat" cmpd="sng" algn="ctr">
              <a:solidFill>
                <a:srgbClr val="6DC067"/>
              </a:solidFill>
              <a:prstDash val="sysDash"/>
              <a:round/>
              <a:headEnd type="none" w="med" len="med"/>
              <a:tailEnd type="none" w="med" len="me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smtClean="0">
                  <a:ln>
                    <a:noFill/>
                  </a:ln>
                  <a:solidFill>
                    <a:prstClr val="black"/>
                  </a:solidFill>
                  <a:effectLst/>
                  <a:uLnTx/>
                  <a:uFillTx/>
                  <a:ea typeface="+mn-ea"/>
                  <a:cs typeface="Arial" pitchFamily="34" charset="0"/>
                </a:rPr>
                <a:t>Evander South</a:t>
              </a:r>
              <a:r>
                <a:rPr kumimoji="0" lang="en-GB" sz="700" b="0" i="0" u="none" strike="noStrike" kern="0" cap="none" spc="0" normalizeH="0" baseline="30000" noProof="0" dirty="0" smtClean="0">
                  <a:ln>
                    <a:noFill/>
                  </a:ln>
                  <a:solidFill>
                    <a:prstClr val="black"/>
                  </a:solidFill>
                  <a:effectLst/>
                  <a:uLnTx/>
                  <a:uFillTx/>
                  <a:ea typeface="+mn-ea"/>
                  <a:cs typeface="Arial" pitchFamily="34" charset="0"/>
                </a:rPr>
                <a:t>3</a:t>
              </a:r>
            </a:p>
          </p:txBody>
        </p:sp>
        <p:sp>
          <p:nvSpPr>
            <p:cNvPr id="123" name="Rectangle 122"/>
            <p:cNvSpPr/>
            <p:nvPr/>
          </p:nvSpPr>
          <p:spPr>
            <a:xfrm>
              <a:off x="6987057" y="3610719"/>
              <a:ext cx="716280" cy="121920"/>
            </a:xfrm>
            <a:prstGeom prst="rect">
              <a:avLst/>
            </a:prstGeom>
            <a:noFill/>
            <a:ln w="6350" cap="flat" cmpd="sng" algn="ctr">
              <a:solidFill>
                <a:srgbClr val="6DC067"/>
              </a:solidFill>
              <a:prstDash val="sys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24" name="Oval 123"/>
            <p:cNvSpPr/>
            <p:nvPr/>
          </p:nvSpPr>
          <p:spPr>
            <a:xfrm>
              <a:off x="5257206" y="3801476"/>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cxnSp>
          <p:nvCxnSpPr>
            <p:cNvPr id="125" name="Straight Connector 124"/>
            <p:cNvCxnSpPr>
              <a:endCxn id="124" idx="6"/>
            </p:cNvCxnSpPr>
            <p:nvPr/>
          </p:nvCxnSpPr>
          <p:spPr>
            <a:xfrm flipH="1">
              <a:off x="5424355" y="3885051"/>
              <a:ext cx="1556721" cy="0"/>
            </a:xfrm>
            <a:prstGeom prst="line">
              <a:avLst/>
            </a:prstGeom>
            <a:noFill/>
            <a:ln w="12700" cap="flat" cmpd="sng" algn="ctr">
              <a:solidFill>
                <a:schemeClr val="accent3">
                  <a:lumMod val="50000"/>
                </a:schemeClr>
              </a:solidFill>
              <a:prstDash val="solid"/>
            </a:ln>
            <a:effectLst/>
          </p:spPr>
        </p:cxnSp>
        <p:cxnSp>
          <p:nvCxnSpPr>
            <p:cNvPr id="126" name="Elbow Connector 87"/>
            <p:cNvCxnSpPr>
              <a:endCxn id="101" idx="6"/>
            </p:cNvCxnSpPr>
            <p:nvPr/>
          </p:nvCxnSpPr>
          <p:spPr>
            <a:xfrm flipH="1">
              <a:off x="5235331" y="4018381"/>
              <a:ext cx="1745746" cy="0"/>
            </a:xfrm>
            <a:prstGeom prst="straightConnector1">
              <a:avLst/>
            </a:prstGeom>
            <a:noFill/>
            <a:ln w="12700" cap="flat" cmpd="sng" algn="ctr">
              <a:solidFill>
                <a:schemeClr val="accent3">
                  <a:lumMod val="50000"/>
                </a:schemeClr>
              </a:solidFill>
              <a:prstDash val="solid"/>
            </a:ln>
            <a:effectLst/>
          </p:spPr>
        </p:cxnSp>
        <p:sp>
          <p:nvSpPr>
            <p:cNvPr id="127" name="TextBox 126"/>
            <p:cNvSpPr txBox="1"/>
            <p:nvPr/>
          </p:nvSpPr>
          <p:spPr>
            <a:xfrm>
              <a:off x="6981076" y="3763415"/>
              <a:ext cx="573887"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Royal Sheba</a:t>
              </a:r>
              <a:r>
                <a:rPr kumimoji="0" lang="en-GB" sz="700" b="0" i="0" u="none" strike="noStrike" kern="0" cap="none" spc="0" normalizeH="0" baseline="30000" noProof="0" dirty="0" smtClean="0">
                  <a:ln>
                    <a:noFill/>
                  </a:ln>
                  <a:solidFill>
                    <a:prstClr val="black"/>
                  </a:solidFill>
                  <a:effectLst/>
                  <a:uLnTx/>
                  <a:uFillTx/>
                </a:rPr>
                <a:t>4</a:t>
              </a:r>
            </a:p>
          </p:txBody>
        </p:sp>
        <p:sp>
          <p:nvSpPr>
            <p:cNvPr id="128" name="TextBox 127"/>
            <p:cNvSpPr txBox="1"/>
            <p:nvPr/>
          </p:nvSpPr>
          <p:spPr>
            <a:xfrm>
              <a:off x="6981076" y="3915815"/>
              <a:ext cx="572076"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Clutha shaft</a:t>
              </a:r>
              <a:r>
                <a:rPr kumimoji="0" lang="en-GB" sz="700" b="0" i="0" u="none" strike="noStrike" kern="0" cap="none" spc="0" normalizeH="0" baseline="30000" noProof="0" dirty="0" smtClean="0">
                  <a:ln>
                    <a:noFill/>
                  </a:ln>
                  <a:solidFill>
                    <a:prstClr val="black"/>
                  </a:solidFill>
                  <a:effectLst/>
                  <a:uLnTx/>
                  <a:uFillTx/>
                </a:rPr>
                <a:t>4</a:t>
              </a:r>
            </a:p>
          </p:txBody>
        </p:sp>
        <p:sp>
          <p:nvSpPr>
            <p:cNvPr id="129" name="Oval 128"/>
            <p:cNvSpPr/>
            <p:nvPr/>
          </p:nvSpPr>
          <p:spPr>
            <a:xfrm>
              <a:off x="5068182" y="5132198"/>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30" name="TextBox 129"/>
            <p:cNvSpPr txBox="1"/>
            <p:nvPr/>
          </p:nvSpPr>
          <p:spPr>
            <a:xfrm>
              <a:off x="6981076" y="4959755"/>
              <a:ext cx="760546"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2010 Paychannel</a:t>
              </a:r>
              <a:r>
                <a:rPr kumimoji="0" lang="en-GB" sz="700" b="0" i="0" u="none" strike="noStrike" kern="0" cap="none" spc="0" normalizeH="0" baseline="30000" noProof="0" dirty="0" smtClean="0">
                  <a:ln>
                    <a:noFill/>
                  </a:ln>
                  <a:solidFill>
                    <a:prstClr val="black"/>
                  </a:solidFill>
                  <a:effectLst/>
                  <a:uLnTx/>
                  <a:uFillTx/>
                </a:rPr>
                <a:t>3</a:t>
              </a:r>
            </a:p>
          </p:txBody>
        </p:sp>
        <p:cxnSp>
          <p:nvCxnSpPr>
            <p:cNvPr id="131" name="Shape 230"/>
            <p:cNvCxnSpPr>
              <a:stCxn id="130" idx="1"/>
              <a:endCxn id="129" idx="0"/>
            </p:cNvCxnSpPr>
            <p:nvPr/>
          </p:nvCxnSpPr>
          <p:spPr>
            <a:xfrm rot="10800000" flipV="1">
              <a:off x="5151756" y="5081700"/>
              <a:ext cx="1829320" cy="50497"/>
            </a:xfrm>
            <a:prstGeom prst="bentConnector2">
              <a:avLst/>
            </a:prstGeom>
            <a:noFill/>
            <a:ln w="12700" cap="flat" cmpd="sng" algn="ctr">
              <a:solidFill>
                <a:schemeClr val="accent3">
                  <a:lumMod val="50000"/>
                </a:schemeClr>
              </a:solidFill>
              <a:prstDash val="solid"/>
            </a:ln>
            <a:effectLst/>
          </p:spPr>
        </p:cxnSp>
        <p:cxnSp>
          <p:nvCxnSpPr>
            <p:cNvPr id="132" name="Elbow Connector 87"/>
            <p:cNvCxnSpPr/>
            <p:nvPr/>
          </p:nvCxnSpPr>
          <p:spPr>
            <a:xfrm flipH="1">
              <a:off x="5227711" y="4447006"/>
              <a:ext cx="1762891" cy="0"/>
            </a:xfrm>
            <a:prstGeom prst="straightConnector1">
              <a:avLst/>
            </a:prstGeom>
            <a:noFill/>
            <a:ln w="12700" cap="flat" cmpd="sng" algn="ctr">
              <a:solidFill>
                <a:schemeClr val="accent3">
                  <a:lumMod val="50000"/>
                </a:schemeClr>
              </a:solidFill>
              <a:prstDash val="solid"/>
            </a:ln>
            <a:effectLst/>
          </p:spPr>
        </p:cxnSp>
        <p:sp>
          <p:nvSpPr>
            <p:cNvPr id="133" name="Oval 132"/>
            <p:cNvSpPr/>
            <p:nvPr/>
          </p:nvSpPr>
          <p:spPr>
            <a:xfrm>
              <a:off x="5068182" y="5405399"/>
              <a:ext cx="167149" cy="167149"/>
            </a:xfrm>
            <a:prstGeom prst="ellipse">
              <a:avLst/>
            </a:prstGeom>
            <a:solidFill>
              <a:srgbClr val="0072AA"/>
            </a:solidFill>
            <a:ln w="19050" cap="flat" cmpd="sng" algn="ctr">
              <a:solidFill>
                <a:srgbClr val="9BBB59"/>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34" name="Oval 133"/>
            <p:cNvSpPr/>
            <p:nvPr/>
          </p:nvSpPr>
          <p:spPr>
            <a:xfrm>
              <a:off x="5068182" y="5580659"/>
              <a:ext cx="167149" cy="167149"/>
            </a:xfrm>
            <a:prstGeom prst="ellipse">
              <a:avLst/>
            </a:prstGeom>
            <a:solidFill>
              <a:srgbClr val="0072AA"/>
            </a:solidFill>
            <a:ln w="19050" cap="flat" cmpd="sng" algn="ctr">
              <a:solidFill>
                <a:srgbClr val="9BBB59"/>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35" name="Oval 134"/>
            <p:cNvSpPr/>
            <p:nvPr/>
          </p:nvSpPr>
          <p:spPr>
            <a:xfrm>
              <a:off x="5068182" y="5749569"/>
              <a:ext cx="167149" cy="167149"/>
            </a:xfrm>
            <a:prstGeom prst="ellipse">
              <a:avLst/>
            </a:prstGeom>
            <a:solidFill>
              <a:srgbClr val="0072AA"/>
            </a:solidFill>
            <a:ln w="19050" cap="flat" cmpd="sng" algn="ctr">
              <a:solidFill>
                <a:srgbClr val="9BBB59"/>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36" name="Oval 135"/>
            <p:cNvSpPr/>
            <p:nvPr/>
          </p:nvSpPr>
          <p:spPr>
            <a:xfrm>
              <a:off x="5068182" y="5405399"/>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37" name="TextBox 136"/>
            <p:cNvSpPr txBox="1"/>
            <p:nvPr/>
          </p:nvSpPr>
          <p:spPr>
            <a:xfrm>
              <a:off x="6981076" y="5388946"/>
              <a:ext cx="640940"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ZK Extension</a:t>
              </a:r>
              <a:r>
                <a:rPr kumimoji="0" lang="en-GB" sz="700" b="0" i="0" u="none" strike="noStrike" kern="0" cap="none" spc="0" normalizeH="0" baseline="30000" noProof="0" dirty="0" smtClean="0">
                  <a:ln>
                    <a:noFill/>
                  </a:ln>
                  <a:solidFill>
                    <a:prstClr val="black"/>
                  </a:solidFill>
                  <a:effectLst/>
                  <a:uLnTx/>
                  <a:uFillTx/>
                </a:rPr>
                <a:t>4</a:t>
              </a:r>
            </a:p>
          </p:txBody>
        </p:sp>
        <p:cxnSp>
          <p:nvCxnSpPr>
            <p:cNvPr id="138" name="Elbow Connector 76"/>
            <p:cNvCxnSpPr/>
            <p:nvPr/>
          </p:nvCxnSpPr>
          <p:spPr>
            <a:xfrm flipH="1">
              <a:off x="5235331" y="5473734"/>
              <a:ext cx="1753365" cy="0"/>
            </a:xfrm>
            <a:prstGeom prst="straightConnector1">
              <a:avLst/>
            </a:prstGeom>
            <a:noFill/>
            <a:ln w="12700" cap="flat" cmpd="sng" algn="ctr">
              <a:solidFill>
                <a:schemeClr val="accent3">
                  <a:lumMod val="50000"/>
                </a:schemeClr>
              </a:solidFill>
              <a:prstDash val="solid"/>
            </a:ln>
            <a:effectLst/>
          </p:spPr>
        </p:cxnSp>
        <p:sp>
          <p:nvSpPr>
            <p:cNvPr id="139" name="Oval 138"/>
            <p:cNvSpPr/>
            <p:nvPr/>
          </p:nvSpPr>
          <p:spPr>
            <a:xfrm>
              <a:off x="5068182" y="5580659"/>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40" name="TextBox 139"/>
            <p:cNvSpPr txBox="1"/>
            <p:nvPr/>
          </p:nvSpPr>
          <p:spPr>
            <a:xfrm>
              <a:off x="6981076" y="5571826"/>
              <a:ext cx="717053"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Evander 9 Shaft</a:t>
              </a:r>
              <a:r>
                <a:rPr kumimoji="0" lang="en-GB" sz="700" b="0" i="0" u="none" strike="noStrike" kern="0" cap="none" spc="0" normalizeH="0" baseline="30000" noProof="0" dirty="0" smtClean="0">
                  <a:ln>
                    <a:noFill/>
                  </a:ln>
                  <a:solidFill>
                    <a:prstClr val="black"/>
                  </a:solidFill>
                  <a:effectLst/>
                  <a:uLnTx/>
                  <a:uFillTx/>
                </a:rPr>
                <a:t>3</a:t>
              </a:r>
            </a:p>
          </p:txBody>
        </p:sp>
        <p:sp>
          <p:nvSpPr>
            <p:cNvPr id="141" name="Oval 140"/>
            <p:cNvSpPr/>
            <p:nvPr/>
          </p:nvSpPr>
          <p:spPr>
            <a:xfrm>
              <a:off x="5068182" y="5749569"/>
              <a:ext cx="167149" cy="167149"/>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black"/>
                </a:solidFill>
                <a:effectLst/>
                <a:uLnTx/>
                <a:uFillTx/>
                <a:ea typeface="+mn-ea"/>
                <a:cs typeface="+mn-cs"/>
              </a:endParaRPr>
            </a:p>
          </p:txBody>
        </p:sp>
        <p:sp>
          <p:nvSpPr>
            <p:cNvPr id="142" name="TextBox 141"/>
            <p:cNvSpPr txBox="1"/>
            <p:nvPr/>
          </p:nvSpPr>
          <p:spPr>
            <a:xfrm>
              <a:off x="6981076" y="5739466"/>
              <a:ext cx="1168294" cy="243890"/>
            </a:xfrm>
            <a:prstGeom prst="rect">
              <a:avLst/>
            </a:prstGeom>
            <a:noFill/>
          </p:spPr>
          <p:txBody>
            <a:bodyPr wrap="none" lIns="36000" rIns="0" rtlCol="0">
              <a:spAutoFit/>
            </a:bodyPr>
            <a:lstStyle/>
            <a:p>
              <a:pPr marL="0" marR="0" lvl="0" indent="0" defTabSz="914400" eaLnBrk="1" fontAlgn="auto" latinLnBrk="0" hangingPunct="1">
                <a:lnSpc>
                  <a:spcPct val="100000"/>
                </a:lnSpc>
                <a:spcBef>
                  <a:spcPct val="20000"/>
                </a:spcBef>
                <a:spcAft>
                  <a:spcPct val="20000"/>
                </a:spcAft>
                <a:buClrTx/>
                <a:buSzTx/>
                <a:buFontTx/>
                <a:buNone/>
                <a:tabLst/>
                <a:defRPr/>
              </a:pPr>
              <a:r>
                <a:rPr kumimoji="0" lang="en-GB" sz="700" b="0" i="0" u="none" strike="noStrike" kern="0" cap="none" spc="0" normalizeH="0" baseline="0" noProof="0" dirty="0" smtClean="0">
                  <a:ln>
                    <a:noFill/>
                  </a:ln>
                  <a:solidFill>
                    <a:prstClr val="black"/>
                  </a:solidFill>
                  <a:effectLst/>
                  <a:uLnTx/>
                  <a:uFillTx/>
                </a:rPr>
                <a:t>Evander 8 Shaft</a:t>
              </a:r>
              <a:r>
                <a:rPr kumimoji="0" lang="en-GB" sz="700" b="0" i="0" u="none" strike="noStrike" kern="0" cap="none" spc="0" normalizeH="0" baseline="30000" noProof="0" dirty="0" smtClean="0">
                  <a:ln>
                    <a:noFill/>
                  </a:ln>
                  <a:solidFill>
                    <a:prstClr val="black"/>
                  </a:solidFill>
                  <a:effectLst/>
                  <a:uLnTx/>
                  <a:uFillTx/>
                </a:rPr>
                <a:t>3 </a:t>
              </a:r>
              <a:r>
                <a:rPr kumimoji="0" lang="en-GB" sz="700" b="0" i="0" u="none" strike="noStrike" kern="0" cap="none" spc="0" normalizeH="0" baseline="0" noProof="0" dirty="0" smtClean="0">
                  <a:ln>
                    <a:noFill/>
                  </a:ln>
                  <a:solidFill>
                    <a:prstClr val="black"/>
                  </a:solidFill>
                  <a:effectLst/>
                  <a:uLnTx/>
                  <a:uFillTx/>
                </a:rPr>
                <a:t>– 26 level</a:t>
              </a:r>
            </a:p>
          </p:txBody>
        </p:sp>
        <p:cxnSp>
          <p:nvCxnSpPr>
            <p:cNvPr id="143" name="Elbow Connector 76"/>
            <p:cNvCxnSpPr/>
            <p:nvPr/>
          </p:nvCxnSpPr>
          <p:spPr>
            <a:xfrm flipH="1">
              <a:off x="5235331" y="5839494"/>
              <a:ext cx="1776226" cy="0"/>
            </a:xfrm>
            <a:prstGeom prst="straightConnector1">
              <a:avLst/>
            </a:prstGeom>
            <a:noFill/>
            <a:ln w="12700" cap="flat" cmpd="sng" algn="ctr">
              <a:solidFill>
                <a:schemeClr val="accent3">
                  <a:lumMod val="50000"/>
                </a:schemeClr>
              </a:solidFill>
              <a:prstDash val="solid"/>
            </a:ln>
            <a:effectLst/>
          </p:spPr>
        </p:cxnSp>
        <p:cxnSp>
          <p:nvCxnSpPr>
            <p:cNvPr id="144" name="Elbow Connector 76"/>
            <p:cNvCxnSpPr/>
            <p:nvPr/>
          </p:nvCxnSpPr>
          <p:spPr>
            <a:xfrm flipH="1">
              <a:off x="5235331" y="5670584"/>
              <a:ext cx="1753365" cy="0"/>
            </a:xfrm>
            <a:prstGeom prst="straightConnector1">
              <a:avLst/>
            </a:prstGeom>
            <a:noFill/>
            <a:ln w="12700" cap="flat" cmpd="sng" algn="ctr">
              <a:solidFill>
                <a:schemeClr val="accent3">
                  <a:lumMod val="50000"/>
                </a:schemeClr>
              </a:solidFill>
              <a:prstDash val="solid"/>
            </a:ln>
            <a:effectLst/>
          </p:spPr>
        </p:cxnSp>
      </p:grpSp>
      <p:sp>
        <p:nvSpPr>
          <p:cNvPr id="99" name="Rectangle 98"/>
          <p:cNvSpPr/>
          <p:nvPr/>
        </p:nvSpPr>
        <p:spPr>
          <a:xfrm>
            <a:off x="7230738" y="1897174"/>
            <a:ext cx="1294137" cy="260947"/>
          </a:xfrm>
          <a:prstGeom prst="rect">
            <a:avLst/>
          </a:prstGeom>
          <a:solidFill>
            <a:srgbClr val="8C8C8C"/>
          </a:solidFill>
          <a:ln w="6350" cap="flat" cmpd="sng" algn="ctr">
            <a:solidFill>
              <a:srgbClr val="8C8C8C"/>
            </a:solidFill>
            <a:prstDash val="solid"/>
            <a:round/>
            <a:headEnd type="none" w="med" len="med"/>
            <a:tailEnd type="none" w="med" len="med"/>
          </a:ln>
          <a:effectLst/>
        </p:spPr>
        <p:txBody>
          <a:bodyPr lIns="0" rIns="0" rtlCol="0" anchor="ct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GB" sz="800" b="0" i="0" u="none" strike="noStrike" kern="0" cap="none" spc="0" normalizeH="0" baseline="0" noProof="0" dirty="0" smtClean="0">
                <a:ln>
                  <a:noFill/>
                </a:ln>
                <a:solidFill>
                  <a:prstClr val="white"/>
                </a:solidFill>
                <a:effectLst/>
                <a:uLnTx/>
                <a:uFillTx/>
                <a:ea typeface="+mn-ea"/>
                <a:cs typeface="+mn-cs"/>
              </a:rPr>
              <a:t>Operating / Virgin ore projects</a:t>
            </a:r>
          </a:p>
        </p:txBody>
      </p:sp>
    </p:spTree>
    <p:extLst>
      <p:ext uri="{BB962C8B-B14F-4D97-AF65-F5344CB8AC3E}">
        <p14:creationId xmlns:p14="http://schemas.microsoft.com/office/powerpoint/2010/main" val="28419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6354"/>
            <a:ext cx="9144000" cy="738605"/>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sp>
        <p:nvSpPr>
          <p:cNvPr id="3" name="Title 2"/>
          <p:cNvSpPr>
            <a:spLocks noGrp="1"/>
          </p:cNvSpPr>
          <p:nvPr>
            <p:ph type="title"/>
          </p:nvPr>
        </p:nvSpPr>
        <p:spPr>
          <a:xfrm>
            <a:off x="250825" y="1071786"/>
            <a:ext cx="8893175" cy="504031"/>
          </a:xfrm>
        </p:spPr>
        <p:txBody>
          <a:bodyPr/>
          <a:lstStyle/>
          <a:p>
            <a:r>
              <a:rPr lang="en-ZA" sz="2000" dirty="0" smtClean="0"/>
              <a:t>Expansion opportunities: </a:t>
            </a:r>
            <a:r>
              <a:rPr lang="en-ZA" sz="2000" dirty="0" err="1" smtClean="0"/>
              <a:t>etrp</a:t>
            </a:r>
            <a:r>
              <a:rPr lang="en-ZA" sz="2000" dirty="0" smtClean="0"/>
              <a:t> </a:t>
            </a:r>
            <a:r>
              <a:rPr lang="en-ZA" sz="2000" baseline="30000" dirty="0" smtClean="0"/>
              <a:t>(1)</a:t>
            </a:r>
            <a:endParaRPr lang="en-ZA" sz="2000" baseline="30000" dirty="0">
              <a:latin typeface="+mn-lt"/>
            </a:endParaRPr>
          </a:p>
        </p:txBody>
      </p:sp>
      <p:sp>
        <p:nvSpPr>
          <p:cNvPr id="9" name="SPO_SIDEBAR_8"/>
          <p:cNvSpPr txBox="1"/>
          <p:nvPr>
            <p:custDataLst>
              <p:tags r:id="rId1"/>
            </p:custDataLst>
          </p:nvPr>
        </p:nvSpPr>
        <p:spPr>
          <a:xfrm>
            <a:off x="6400739" y="1116355"/>
            <a:ext cx="2588059" cy="338554"/>
          </a:xfrm>
          <a:prstGeom prst="rect">
            <a:avLst/>
          </a:prstGeom>
          <a:noFill/>
        </p:spPr>
        <p:txBody>
          <a:bodyPr vert="horz" wrap="square" lIns="0" tIns="0" rIns="0" bIns="0" rtlCol="0" anchor="t" anchorCtr="0">
            <a:spAutoFit/>
          </a:bodyPr>
          <a:lstStyle/>
          <a:p>
            <a:pPr marL="0" lvl="1">
              <a:spcBef>
                <a:spcPts val="0"/>
              </a:spcBef>
              <a:spcAft>
                <a:spcPts val="0"/>
              </a:spcAft>
              <a:buClr>
                <a:schemeClr val="accent2"/>
              </a:buClr>
              <a:buSzPct val="100000"/>
            </a:pPr>
            <a:r>
              <a:rPr lang="en-US" sz="800" b="0" dirty="0" smtClean="0">
                <a:solidFill>
                  <a:schemeClr val="bg1"/>
                </a:solidFill>
                <a:latin typeface="Arial"/>
              </a:rPr>
              <a:t>Estimated proven and probable reserves of</a:t>
            </a:r>
            <a:br>
              <a:rPr lang="en-US" sz="800" b="0" dirty="0" smtClean="0">
                <a:solidFill>
                  <a:schemeClr val="bg1"/>
                </a:solidFill>
                <a:latin typeface="Arial"/>
              </a:rPr>
            </a:br>
            <a:r>
              <a:rPr lang="en-US" sz="1400" dirty="0">
                <a:solidFill>
                  <a:schemeClr val="bg1"/>
                </a:solidFill>
                <a:latin typeface="Arial"/>
              </a:rPr>
              <a:t>0</a:t>
            </a:r>
            <a:r>
              <a:rPr lang="en-US" sz="1400" dirty="0" smtClean="0">
                <a:solidFill>
                  <a:schemeClr val="bg1"/>
                </a:solidFill>
                <a:latin typeface="Arial"/>
              </a:rPr>
              <a:t>.4Moz </a:t>
            </a:r>
            <a:r>
              <a:rPr lang="en-US" sz="800" b="0" dirty="0" smtClean="0">
                <a:solidFill>
                  <a:schemeClr val="bg1"/>
                </a:solidFill>
                <a:latin typeface="Arial"/>
              </a:rPr>
              <a:t>(grade at </a:t>
            </a:r>
            <a:r>
              <a:rPr lang="en-US" sz="1400" dirty="0" smtClean="0">
                <a:solidFill>
                  <a:schemeClr val="bg1"/>
                </a:solidFill>
                <a:latin typeface="Arial"/>
              </a:rPr>
              <a:t>0.32g/t</a:t>
            </a:r>
            <a:r>
              <a:rPr lang="en-US" sz="1400" b="0" baseline="30000" dirty="0" smtClean="0">
                <a:solidFill>
                  <a:schemeClr val="bg1"/>
                </a:solidFill>
                <a:latin typeface="Arial"/>
              </a:rPr>
              <a:t> </a:t>
            </a:r>
            <a:r>
              <a:rPr lang="en-US" sz="800" b="0" dirty="0" smtClean="0">
                <a:solidFill>
                  <a:schemeClr val="bg1"/>
                </a:solidFill>
                <a:latin typeface="Arial"/>
              </a:rPr>
              <a:t>)</a:t>
            </a:r>
          </a:p>
        </p:txBody>
      </p:sp>
      <p:sp>
        <p:nvSpPr>
          <p:cNvPr id="83" name="Title 2"/>
          <p:cNvSpPr txBox="1">
            <a:spLocks/>
          </p:cNvSpPr>
          <p:nvPr/>
        </p:nvSpPr>
        <p:spPr>
          <a:xfrm>
            <a:off x="250825" y="1424210"/>
            <a:ext cx="8893175" cy="504031"/>
          </a:xfrm>
          <a:prstGeom prst="rect">
            <a:avLst/>
          </a:prstGeom>
        </p:spPr>
        <p:txBody>
          <a:bodyPr vert="horz" lIns="0" tIns="0" rIns="0" bIns="0" rtlCol="0" anchor="ctr" anchorCtr="0">
            <a:noAutofit/>
          </a:bodyPr>
          <a:lstStyle>
            <a:lvl1pPr algn="l" defTabSz="914400" rtl="0" eaLnBrk="1" latinLnBrk="0" hangingPunct="1">
              <a:spcBef>
                <a:spcPct val="0"/>
              </a:spcBef>
              <a:buNone/>
              <a:defRPr sz="2400" b="0" kern="1200" cap="all" spc="0" baseline="0">
                <a:solidFill>
                  <a:schemeClr val="bg1"/>
                </a:solidFill>
                <a:latin typeface="+mj-lt"/>
                <a:ea typeface="+mj-ea"/>
                <a:cs typeface="+mj-cs"/>
              </a:defRPr>
            </a:lvl1pPr>
          </a:lstStyle>
          <a:p>
            <a:r>
              <a:rPr lang="en-ZA" sz="2000" dirty="0" smtClean="0"/>
              <a:t>Expansion opportunities: </a:t>
            </a:r>
            <a:r>
              <a:rPr lang="en-ZA" sz="2000" dirty="0" err="1" smtClean="0"/>
              <a:t>eGT</a:t>
            </a:r>
            <a:r>
              <a:rPr lang="en-ZA" sz="2000" dirty="0" smtClean="0"/>
              <a:t> Project </a:t>
            </a:r>
            <a:r>
              <a:rPr lang="en-ZA" sz="2000" baseline="30000" dirty="0" smtClean="0"/>
              <a:t>(2)</a:t>
            </a:r>
            <a:endParaRPr lang="en-ZA" sz="2000" baseline="30000" dirty="0">
              <a:latin typeface="+mn-lt"/>
            </a:endParaRPr>
          </a:p>
        </p:txBody>
      </p:sp>
      <p:sp>
        <p:nvSpPr>
          <p:cNvPr id="84" name="SPO_SIDEBAR_8"/>
          <p:cNvSpPr txBox="1"/>
          <p:nvPr>
            <p:custDataLst>
              <p:tags r:id="rId2"/>
            </p:custDataLst>
          </p:nvPr>
        </p:nvSpPr>
        <p:spPr>
          <a:xfrm>
            <a:off x="6395976" y="1516405"/>
            <a:ext cx="2588059" cy="338554"/>
          </a:xfrm>
          <a:prstGeom prst="rect">
            <a:avLst/>
          </a:prstGeom>
          <a:noFill/>
        </p:spPr>
        <p:txBody>
          <a:bodyPr vert="horz" wrap="square" lIns="0" tIns="0" rIns="0" bIns="0" rtlCol="0" anchor="t" anchorCtr="0">
            <a:spAutoFit/>
          </a:bodyPr>
          <a:lstStyle/>
          <a:p>
            <a:pPr marL="0" lvl="1">
              <a:spcBef>
                <a:spcPts val="0"/>
              </a:spcBef>
              <a:spcAft>
                <a:spcPts val="0"/>
              </a:spcAft>
              <a:buClr>
                <a:schemeClr val="accent2"/>
              </a:buClr>
              <a:buSzPct val="100000"/>
            </a:pPr>
            <a:r>
              <a:rPr lang="en-US" sz="800" b="0" dirty="0" smtClean="0">
                <a:solidFill>
                  <a:schemeClr val="bg1"/>
                </a:solidFill>
                <a:latin typeface="Arial"/>
              </a:rPr>
              <a:t>Estimated proven and probable reserves of</a:t>
            </a:r>
            <a:br>
              <a:rPr lang="en-US" sz="800" b="0" dirty="0" smtClean="0">
                <a:solidFill>
                  <a:schemeClr val="bg1"/>
                </a:solidFill>
                <a:latin typeface="Arial"/>
              </a:rPr>
            </a:br>
            <a:r>
              <a:rPr lang="en-US" sz="1400" dirty="0" smtClean="0">
                <a:solidFill>
                  <a:schemeClr val="bg1"/>
                </a:solidFill>
                <a:latin typeface="Arial"/>
              </a:rPr>
              <a:t>1.9Moz </a:t>
            </a:r>
            <a:r>
              <a:rPr lang="en-US" sz="800" b="0" dirty="0" smtClean="0">
                <a:solidFill>
                  <a:schemeClr val="bg1"/>
                </a:solidFill>
                <a:latin typeface="Arial"/>
              </a:rPr>
              <a:t>(grade at </a:t>
            </a:r>
            <a:r>
              <a:rPr lang="en-US" sz="1400" dirty="0" smtClean="0">
                <a:solidFill>
                  <a:schemeClr val="bg1"/>
                </a:solidFill>
                <a:latin typeface="Arial"/>
              </a:rPr>
              <a:t>0.29g/t</a:t>
            </a:r>
            <a:r>
              <a:rPr lang="en-US" sz="1400" b="0" baseline="30000" dirty="0" smtClean="0">
                <a:solidFill>
                  <a:schemeClr val="bg1"/>
                </a:solidFill>
                <a:latin typeface="Arial"/>
              </a:rPr>
              <a:t> </a:t>
            </a:r>
            <a:r>
              <a:rPr lang="en-US" sz="800" b="0" dirty="0" smtClean="0">
                <a:solidFill>
                  <a:schemeClr val="bg1"/>
                </a:solidFill>
                <a:latin typeface="Arial"/>
              </a:rPr>
              <a:t>)</a:t>
            </a:r>
          </a:p>
        </p:txBody>
      </p:sp>
      <p:grpSp>
        <p:nvGrpSpPr>
          <p:cNvPr id="85" name="Group 58"/>
          <p:cNvGrpSpPr/>
          <p:nvPr/>
        </p:nvGrpSpPr>
        <p:grpSpPr>
          <a:xfrm>
            <a:off x="219075" y="1878666"/>
            <a:ext cx="2335890" cy="1485419"/>
            <a:chOff x="295275" y="3656217"/>
            <a:chExt cx="2020888" cy="808536"/>
          </a:xfrm>
        </p:grpSpPr>
        <p:sp>
          <p:nvSpPr>
            <p:cNvPr id="86" name="Rectangle 57"/>
            <p:cNvSpPr/>
            <p:nvPr/>
          </p:nvSpPr>
          <p:spPr>
            <a:xfrm>
              <a:off x="295275" y="3755280"/>
              <a:ext cx="2020888" cy="709473"/>
            </a:xfrm>
            <a:prstGeom prst="rect">
              <a:avLst/>
            </a:prstGeom>
            <a:solidFill>
              <a:srgbClr val="F2F2F2"/>
            </a:solidFill>
            <a:ln w="12700" cap="flat" cmpd="sng" algn="ctr">
              <a:solidFill>
                <a:srgbClr val="669DB7"/>
              </a:solidFill>
              <a:prstDash val="solid"/>
            </a:ln>
            <a:effectLst/>
          </p:spPr>
          <p:txBody>
            <a:bodyPr lIns="18288" tIns="18288" rIns="18288" bIns="18288" rtlCol="0" anchor="t" anchorCtr="0"/>
            <a:lstStyle/>
            <a:p>
              <a:pPr marL="228600" marR="0" lvl="1" indent="-228600" defTabSz="914400" eaLnBrk="1" fontAlgn="auto" latinLnBrk="0" hangingPunct="1">
                <a:lnSpc>
                  <a:spcPct val="100000"/>
                </a:lnSpc>
                <a:spcBef>
                  <a:spcPts val="0"/>
                </a:spcBef>
                <a:spcAft>
                  <a:spcPts val="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Surface tailings retreatment project that exploits tailings dams which were generated from historical mining activities at the Kinross, </a:t>
              </a:r>
              <a:r>
                <a:rPr kumimoji="0" lang="en-US" sz="1000" b="0" i="0" u="none" strike="noStrike" kern="0" cap="none" spc="0" normalizeH="0" baseline="0" noProof="0" dirty="0" err="1" smtClean="0">
                  <a:ln>
                    <a:noFill/>
                  </a:ln>
                  <a:solidFill>
                    <a:prstClr val="black"/>
                  </a:solidFill>
                  <a:effectLst/>
                  <a:uLnTx/>
                  <a:uFillTx/>
                  <a:latin typeface="Calibri"/>
                  <a:ea typeface="+mn-ea"/>
                  <a:cs typeface="+mn-cs"/>
                </a:rPr>
                <a:t>Winkelhaak</a:t>
              </a:r>
              <a:r>
                <a:rPr kumimoji="0" lang="en-US" sz="1000" b="0" i="0" u="none" strike="noStrike" kern="0" cap="none" spc="0" normalizeH="0" baseline="0" noProof="0" dirty="0" smtClean="0">
                  <a:ln>
                    <a:noFill/>
                  </a:ln>
                  <a:solidFill>
                    <a:prstClr val="black"/>
                  </a:solidFill>
                  <a:effectLst/>
                  <a:uLnTx/>
                  <a:uFillTx/>
                  <a:latin typeface="Calibri"/>
                  <a:ea typeface="+mn-ea"/>
                  <a:cs typeface="+mn-cs"/>
                </a:rPr>
                <a:t> and Leslie mines</a:t>
              </a:r>
            </a:p>
            <a:p>
              <a:pPr marL="228600" marR="0" lvl="1" indent="-228600" defTabSz="914400" eaLnBrk="1" fontAlgn="auto" latinLnBrk="0" hangingPunct="1">
                <a:lnSpc>
                  <a:spcPct val="100000"/>
                </a:lnSpc>
                <a:spcBef>
                  <a:spcPts val="0"/>
                </a:spcBef>
                <a:spcAft>
                  <a:spcPts val="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The tailings dams in Kinross were drilled and sampled. A total of 158 holes were drilled on a 200m x 200m grid</a:t>
              </a:r>
            </a:p>
          </p:txBody>
        </p:sp>
        <p:sp>
          <p:nvSpPr>
            <p:cNvPr id="87" name="Rectangle 49"/>
            <p:cNvSpPr/>
            <p:nvPr/>
          </p:nvSpPr>
          <p:spPr>
            <a:xfrm>
              <a:off x="295275" y="3656217"/>
              <a:ext cx="2020888" cy="96581"/>
            </a:xfrm>
            <a:prstGeom prst="rect">
              <a:avLst/>
            </a:prstGeom>
            <a:solidFill>
              <a:srgbClr val="669DB7"/>
            </a:solidFill>
            <a:ln w="12700" cap="flat" cmpd="sng" algn="ctr">
              <a:solidFill>
                <a:srgbClr val="669DB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FFFFFF"/>
                  </a:solidFill>
                  <a:effectLst/>
                  <a:uLnTx/>
                  <a:uFillTx/>
                  <a:latin typeface="Calibri"/>
                  <a:ea typeface="+mn-ea"/>
                  <a:cs typeface="+mn-cs"/>
                </a:rPr>
                <a:t>Overview</a:t>
              </a:r>
            </a:p>
          </p:txBody>
        </p:sp>
      </p:grpSp>
      <p:grpSp>
        <p:nvGrpSpPr>
          <p:cNvPr id="88" name="Group 58"/>
          <p:cNvGrpSpPr/>
          <p:nvPr/>
        </p:nvGrpSpPr>
        <p:grpSpPr>
          <a:xfrm>
            <a:off x="223625" y="3439682"/>
            <a:ext cx="2339823" cy="1197711"/>
            <a:chOff x="295275" y="3656217"/>
            <a:chExt cx="2020888" cy="594257"/>
          </a:xfrm>
        </p:grpSpPr>
        <p:sp>
          <p:nvSpPr>
            <p:cNvPr id="89" name="Rectangle 57"/>
            <p:cNvSpPr/>
            <p:nvPr/>
          </p:nvSpPr>
          <p:spPr>
            <a:xfrm>
              <a:off x="295275" y="3755281"/>
              <a:ext cx="2020888" cy="495193"/>
            </a:xfrm>
            <a:prstGeom prst="rect">
              <a:avLst/>
            </a:prstGeom>
            <a:solidFill>
              <a:srgbClr val="F2F2F2"/>
            </a:solidFill>
            <a:ln w="12700" cap="flat" cmpd="sng" algn="ctr">
              <a:solidFill>
                <a:srgbClr val="669DB7"/>
              </a:solidFill>
              <a:prstDash val="solid"/>
            </a:ln>
            <a:effectLst/>
          </p:spPr>
          <p:txBody>
            <a:bodyPr lIns="45720" tIns="18288" rIns="18288" bIns="18288" rtlCol="0" anchor="t" anchorCtr="0"/>
            <a:lstStyle/>
            <a:p>
              <a:pPr marL="0" marR="0" lvl="1" indent="0" defTabSz="914400" eaLnBrk="1" fontAlgn="auto" latinLnBrk="0" hangingPunct="1">
                <a:lnSpc>
                  <a:spcPct val="100000"/>
                </a:lnSpc>
                <a:spcBef>
                  <a:spcPts val="0"/>
                </a:spcBef>
                <a:spcAft>
                  <a:spcPts val="0"/>
                </a:spcAft>
                <a:buClr>
                  <a:srgbClr val="C0504D"/>
                </a:buClr>
                <a:buSzPct val="100000"/>
                <a:buFontTx/>
                <a:buNone/>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The project is planned to be a tailings retreatment project extracting slimes from the footprints of old slimes dams. </a:t>
              </a:r>
              <a:r>
                <a:rPr kumimoji="0" lang="en-GB" sz="1000" b="0" i="0" u="none" strike="noStrike" kern="0" cap="none" spc="0" normalizeH="0" baseline="0" noProof="0" dirty="0" smtClean="0">
                  <a:ln>
                    <a:noFill/>
                  </a:ln>
                  <a:solidFill>
                    <a:prstClr val="black"/>
                  </a:solidFill>
                  <a:effectLst/>
                  <a:uLnTx/>
                  <a:uFillTx/>
                  <a:latin typeface="Calibri"/>
                  <a:ea typeface="+mn-ea"/>
                  <a:cs typeface="+mn-cs"/>
                </a:rPr>
                <a:t>Demonstrate track record with BTRP and ETRP then leverage off expertise to further develop </a:t>
              </a:r>
              <a:r>
                <a:rPr kumimoji="0" lang="en-GB" sz="1000" b="0" i="0" u="none" strike="noStrike" kern="0" cap="none" spc="0" normalizeH="0" baseline="0" noProof="0" dirty="0" err="1" smtClean="0">
                  <a:ln>
                    <a:noFill/>
                  </a:ln>
                  <a:solidFill>
                    <a:prstClr val="black"/>
                  </a:solidFill>
                  <a:effectLst/>
                  <a:uLnTx/>
                  <a:uFillTx/>
                  <a:latin typeface="Calibri"/>
                  <a:ea typeface="+mn-ea"/>
                  <a:cs typeface="+mn-cs"/>
                </a:rPr>
                <a:t>Winkelhaak</a:t>
              </a:r>
              <a:r>
                <a:rPr kumimoji="0" lang="en-GB" sz="1000" b="0" i="0" u="none" strike="noStrike" kern="0" cap="none" spc="0" normalizeH="0" baseline="0" noProof="0" dirty="0" smtClean="0">
                  <a:ln>
                    <a:noFill/>
                  </a:ln>
                  <a:solidFill>
                    <a:prstClr val="black"/>
                  </a:solidFill>
                  <a:effectLst/>
                  <a:uLnTx/>
                  <a:uFillTx/>
                  <a:latin typeface="Calibri"/>
                  <a:ea typeface="+mn-ea"/>
                  <a:cs typeface="+mn-cs"/>
                </a:rPr>
                <a:t> and Leslie</a:t>
              </a:r>
            </a:p>
          </p:txBody>
        </p:sp>
        <p:sp>
          <p:nvSpPr>
            <p:cNvPr id="90" name="Rectangle 49"/>
            <p:cNvSpPr/>
            <p:nvPr/>
          </p:nvSpPr>
          <p:spPr>
            <a:xfrm>
              <a:off x="295275" y="3656217"/>
              <a:ext cx="2020888" cy="96581"/>
            </a:xfrm>
            <a:prstGeom prst="rect">
              <a:avLst/>
            </a:prstGeom>
            <a:solidFill>
              <a:srgbClr val="669DB7"/>
            </a:solidFill>
            <a:ln w="12700" cap="flat" cmpd="sng" algn="ctr">
              <a:solidFill>
                <a:srgbClr val="669DB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FFFFFF"/>
                  </a:solidFill>
                  <a:effectLst/>
                  <a:uLnTx/>
                  <a:uFillTx/>
                  <a:latin typeface="Calibri"/>
                  <a:ea typeface="+mn-ea"/>
                  <a:cs typeface="+mn-cs"/>
                </a:rPr>
                <a:t>ETRP Strategy</a:t>
              </a:r>
            </a:p>
          </p:txBody>
        </p:sp>
      </p:grpSp>
      <p:graphicFrame>
        <p:nvGraphicFramePr>
          <p:cNvPr id="91" name="Table 90"/>
          <p:cNvGraphicFramePr>
            <a:graphicFrameLocks noGrp="1"/>
          </p:cNvGraphicFramePr>
          <p:nvPr>
            <p:extLst>
              <p:ext uri="{D42A27DB-BD31-4B8C-83A1-F6EECF244321}">
                <p14:modId xmlns:p14="http://schemas.microsoft.com/office/powerpoint/2010/main" val="1554139104"/>
              </p:ext>
            </p:extLst>
          </p:nvPr>
        </p:nvGraphicFramePr>
        <p:xfrm>
          <a:off x="240339" y="4698807"/>
          <a:ext cx="2323109" cy="709568"/>
        </p:xfrm>
        <a:graphic>
          <a:graphicData uri="http://schemas.openxmlformats.org/drawingml/2006/table">
            <a:tbl>
              <a:tblPr firstRow="1" bandRow="1"/>
              <a:tblGrid>
                <a:gridCol w="1100681"/>
                <a:gridCol w="1222428"/>
              </a:tblGrid>
              <a:tr h="18836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ETRP</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69DB7"/>
                    </a:solidFill>
                  </a:tcPr>
                </a:tc>
                <a:tc hMerge="1">
                  <a:txBody>
                    <a:bodyPr/>
                    <a:lstStyle/>
                    <a:p>
                      <a:endParaRPr lang="en-GB" dirty="0"/>
                    </a:p>
                  </a:txBody>
                  <a:tcPr/>
                </a:tc>
              </a:tr>
              <a:tr h="1615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Location</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Evander</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615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Resources</a:t>
                      </a:r>
                      <a:r>
                        <a:rPr lang="en-US" sz="900" b="1" baseline="0" dirty="0" smtClean="0">
                          <a:solidFill>
                            <a:schemeClr val="tx1"/>
                          </a:solidFill>
                        </a:rPr>
                        <a:t> (</a:t>
                      </a:r>
                      <a:r>
                        <a:rPr lang="en-US" sz="900" b="1" baseline="0" dirty="0" err="1" smtClean="0">
                          <a:solidFill>
                            <a:schemeClr val="tx1"/>
                          </a:solidFill>
                        </a:rPr>
                        <a:t>Moz</a:t>
                      </a:r>
                      <a:r>
                        <a:rPr lang="en-US" sz="900" b="1" baseline="0"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0.4</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615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Grade </a:t>
                      </a:r>
                      <a:r>
                        <a:rPr lang="en-GB" sz="900" b="1" smtClean="0">
                          <a:solidFill>
                            <a:schemeClr val="tx1"/>
                          </a:solidFill>
                        </a:rPr>
                        <a:t>(g/t</a:t>
                      </a:r>
                      <a:r>
                        <a:rPr lang="en-GB"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0.32</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2" name="Table 91"/>
          <p:cNvGraphicFramePr>
            <a:graphicFrameLocks noGrp="1"/>
          </p:cNvGraphicFramePr>
          <p:nvPr>
            <p:extLst>
              <p:ext uri="{D42A27DB-BD31-4B8C-83A1-F6EECF244321}">
                <p14:modId xmlns:p14="http://schemas.microsoft.com/office/powerpoint/2010/main" val="3039200330"/>
              </p:ext>
            </p:extLst>
          </p:nvPr>
        </p:nvGraphicFramePr>
        <p:xfrm>
          <a:off x="240339" y="5450506"/>
          <a:ext cx="2316148" cy="1042416"/>
        </p:xfrm>
        <a:graphic>
          <a:graphicData uri="http://schemas.openxmlformats.org/drawingml/2006/table">
            <a:tbl>
              <a:tblPr firstRow="1" bandRow="1"/>
              <a:tblGrid>
                <a:gridCol w="1097383"/>
                <a:gridCol w="1218765"/>
              </a:tblGrid>
              <a:tr h="167888">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EGT </a:t>
                      </a:r>
                      <a:r>
                        <a:rPr lang="en-US" sz="900" dirty="0" smtClean="0"/>
                        <a:t>Projects</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69DB7"/>
                    </a:solidFill>
                  </a:tcPr>
                </a:tc>
                <a:tc hMerge="1">
                  <a:txBody>
                    <a:bodyPr/>
                    <a:lstStyle/>
                    <a:p>
                      <a:endParaRPr lang="en-GB" dirty="0"/>
                    </a:p>
                  </a:txBody>
                  <a:tcPr/>
                </a:tc>
              </a:tr>
              <a:tr h="1440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Location</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Evander</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440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Resources</a:t>
                      </a:r>
                      <a:r>
                        <a:rPr lang="en-US" sz="900" b="1" baseline="0" dirty="0" smtClean="0">
                          <a:solidFill>
                            <a:schemeClr val="tx1"/>
                          </a:solidFill>
                        </a:rPr>
                        <a:t> (</a:t>
                      </a:r>
                      <a:r>
                        <a:rPr lang="en-US" sz="900" b="1" baseline="0" dirty="0" err="1" smtClean="0">
                          <a:solidFill>
                            <a:schemeClr val="tx1"/>
                          </a:solidFill>
                        </a:rPr>
                        <a:t>Moz</a:t>
                      </a:r>
                      <a:r>
                        <a:rPr lang="en-US" sz="900" b="1" baseline="0"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1.9</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440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Grade </a:t>
                      </a:r>
                      <a:r>
                        <a:rPr lang="en-GB" sz="900" b="1" smtClean="0">
                          <a:solidFill>
                            <a:schemeClr val="tx1"/>
                          </a:solidFill>
                        </a:rPr>
                        <a:t>(g/t</a:t>
                      </a:r>
                      <a:r>
                        <a:rPr lang="en-GB"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0.29</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440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Reserves (</a:t>
                      </a:r>
                      <a:r>
                        <a:rPr lang="en-US" sz="900" b="1" dirty="0" err="1" smtClean="0">
                          <a:solidFill>
                            <a:schemeClr val="tx1"/>
                          </a:solidFill>
                        </a:rPr>
                        <a:t>Moz</a:t>
                      </a:r>
                      <a:r>
                        <a:rPr lang="en-US"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0.4</a:t>
                      </a: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440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Grade </a:t>
                      </a:r>
                      <a:r>
                        <a:rPr lang="en-US" sz="900" b="1" smtClean="0">
                          <a:solidFill>
                            <a:schemeClr val="tx1"/>
                          </a:solidFill>
                        </a:rPr>
                        <a:t>(g/t</a:t>
                      </a:r>
                      <a:r>
                        <a:rPr lang="en-US"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0.32</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3" name="Table 92"/>
          <p:cNvGraphicFramePr>
            <a:graphicFrameLocks noGrp="1"/>
          </p:cNvGraphicFramePr>
          <p:nvPr>
            <p:extLst>
              <p:ext uri="{D42A27DB-BD31-4B8C-83A1-F6EECF244321}">
                <p14:modId xmlns:p14="http://schemas.microsoft.com/office/powerpoint/2010/main" val="2162715566"/>
              </p:ext>
            </p:extLst>
          </p:nvPr>
        </p:nvGraphicFramePr>
        <p:xfrm>
          <a:off x="6272213" y="1869136"/>
          <a:ext cx="2795587" cy="2298862"/>
        </p:xfrm>
        <a:graphic>
          <a:graphicData uri="http://schemas.openxmlformats.org/drawingml/2006/table">
            <a:tbl>
              <a:tblPr firstRow="1" bandRow="1"/>
              <a:tblGrid>
                <a:gridCol w="1077735"/>
                <a:gridCol w="1717852"/>
              </a:tblGrid>
              <a:tr h="177715">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ETRP Asset specifics</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669DB7"/>
                    </a:solidFill>
                  </a:tcPr>
                </a:tc>
                <a:tc hMerge="1">
                  <a:txBody>
                    <a:bodyPr/>
                    <a:lstStyle/>
                    <a:p>
                      <a:endParaRPr lang="en-GB" dirty="0"/>
                    </a:p>
                  </a:txBody>
                  <a:tcPr/>
                </a:tc>
              </a:tr>
              <a:tr h="3164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Annual tonnes milled</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2.4Mt</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3164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Operating costs (USD/oz)</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793.0</a:t>
                      </a:r>
                      <a:endParaRPr lang="en-GB" sz="900" kern="1200" dirty="0">
                        <a:solidFill>
                          <a:schemeClr val="tx1"/>
                        </a:solidFill>
                        <a:latin typeface="+mn-lt"/>
                        <a:ea typeface="+mn-ea"/>
                        <a:cs typeface="+mn-cs"/>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875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tx1"/>
                          </a:solidFill>
                        </a:rPr>
                        <a:t>Head grade (g/t)</a:t>
                      </a: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0.32</a:t>
                      </a: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2993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tx1"/>
                          </a:solidFill>
                        </a:rPr>
                        <a:t>Average production LOM (</a:t>
                      </a:r>
                      <a:r>
                        <a:rPr lang="en-GB" sz="900" b="1" dirty="0" err="1" smtClean="0">
                          <a:solidFill>
                            <a:schemeClr val="tx1"/>
                          </a:solidFill>
                        </a:rPr>
                        <a:t>koz</a:t>
                      </a:r>
                      <a:r>
                        <a:rPr lang="en-GB" sz="900" b="1" dirty="0" smtClean="0">
                          <a:solidFill>
                            <a:schemeClr val="tx1"/>
                          </a:solidFill>
                        </a:rPr>
                        <a:t> p.a.)</a:t>
                      </a: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10</a:t>
                      </a: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2993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tx1"/>
                          </a:solidFill>
                          <a:latin typeface="Calibri" panose="020F0502020204030204" pitchFamily="34" charset="0"/>
                        </a:rPr>
                        <a:t>LOM (years)</a:t>
                      </a: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kern="1200" dirty="0" smtClean="0">
                          <a:solidFill>
                            <a:schemeClr val="tx1"/>
                          </a:solidFill>
                          <a:latin typeface="+mn-lt"/>
                          <a:ea typeface="+mn-ea"/>
                          <a:cs typeface="+mn-cs"/>
                        </a:rPr>
                        <a:t>17</a:t>
                      </a: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875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Stage of development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Under</a:t>
                      </a:r>
                      <a:r>
                        <a:rPr lang="en-GB" sz="900" kern="1200" baseline="0" dirty="0" smtClean="0">
                          <a:solidFill>
                            <a:schemeClr val="tx1"/>
                          </a:solidFill>
                          <a:latin typeface="+mn-lt"/>
                          <a:ea typeface="+mn-ea"/>
                          <a:cs typeface="+mn-cs"/>
                        </a:rPr>
                        <a:t> construction</a:t>
                      </a:r>
                      <a:endParaRPr lang="en-GB" sz="900" kern="1200" dirty="0" smtClean="0">
                        <a:solidFill>
                          <a:schemeClr val="tx1"/>
                        </a:solidFill>
                        <a:latin typeface="+mn-lt"/>
                        <a:ea typeface="+mn-ea"/>
                        <a:cs typeface="+mn-cs"/>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5144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Technical documents</a:t>
                      </a:r>
                      <a:r>
                        <a:rPr lang="en-GB" sz="900" b="1" baseline="0" dirty="0" smtClean="0">
                          <a:solidFill>
                            <a:schemeClr val="tx1"/>
                          </a:solidFill>
                        </a:rPr>
                        <a:t> available</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CPR – </a:t>
                      </a:r>
                      <a:r>
                        <a:rPr lang="en-GB" sz="900" b="0" kern="1200" dirty="0" err="1" smtClean="0">
                          <a:solidFill>
                            <a:schemeClr val="tx1"/>
                          </a:solidFill>
                          <a:latin typeface="+mn-lt"/>
                          <a:ea typeface="+mn-ea"/>
                          <a:cs typeface="+mn-cs"/>
                        </a:rPr>
                        <a:t>Venmyn</a:t>
                      </a:r>
                      <a:r>
                        <a:rPr lang="en-GB" sz="900" b="0" kern="1200" dirty="0" smtClean="0">
                          <a:solidFill>
                            <a:schemeClr val="tx1"/>
                          </a:solidFill>
                          <a:latin typeface="+mn-lt"/>
                          <a:ea typeface="+mn-ea"/>
                          <a:cs typeface="+mn-cs"/>
                        </a:rPr>
                        <a:t> (2012)</a:t>
                      </a:r>
                    </a:p>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Mineral Resource Statement (2013)</a:t>
                      </a: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4" name="Table 93"/>
          <p:cNvGraphicFramePr>
            <a:graphicFrameLocks noGrp="1"/>
          </p:cNvGraphicFramePr>
          <p:nvPr>
            <p:extLst>
              <p:ext uri="{D42A27DB-BD31-4B8C-83A1-F6EECF244321}">
                <p14:modId xmlns:p14="http://schemas.microsoft.com/office/powerpoint/2010/main" val="2548175086"/>
              </p:ext>
            </p:extLst>
          </p:nvPr>
        </p:nvGraphicFramePr>
        <p:xfrm>
          <a:off x="6296024" y="4173928"/>
          <a:ext cx="2757487" cy="2036074"/>
        </p:xfrm>
        <a:graphic>
          <a:graphicData uri="http://schemas.openxmlformats.org/drawingml/2006/table">
            <a:tbl>
              <a:tblPr firstRow="1" bandRow="1"/>
              <a:tblGrid>
                <a:gridCol w="1011148"/>
                <a:gridCol w="1746339"/>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EGT </a:t>
                      </a:r>
                      <a:r>
                        <a:rPr lang="en-US" sz="900" dirty="0" smtClean="0"/>
                        <a:t>Project </a:t>
                      </a:r>
                      <a:r>
                        <a:rPr lang="en-GB" sz="900" dirty="0" smtClean="0">
                          <a:solidFill>
                            <a:schemeClr val="bg1"/>
                          </a:solidFill>
                        </a:rPr>
                        <a:t>Asset specifics</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669DB7"/>
                    </a:solidFill>
                  </a:tcPr>
                </a:tc>
                <a:tc hMerge="1">
                  <a:txBody>
                    <a:bodyPr/>
                    <a:lstStyle/>
                    <a:p>
                      <a:endParaRPr lang="en-GB" dirty="0"/>
                    </a:p>
                  </a:txBody>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Annual tonnes milled</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12 Mt</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Operating costs (USD/oz)</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626.1</a:t>
                      </a:r>
                      <a:endParaRPr lang="en-GB" sz="900" kern="1200" dirty="0">
                        <a:solidFill>
                          <a:schemeClr val="tx1"/>
                        </a:solidFill>
                        <a:latin typeface="+mn-lt"/>
                        <a:ea typeface="+mn-ea"/>
                        <a:cs typeface="+mn-cs"/>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LOM </a:t>
                      </a:r>
                      <a:r>
                        <a:rPr lang="en-GB" sz="900" b="1" dirty="0" err="1" smtClean="0">
                          <a:solidFill>
                            <a:schemeClr val="tx1"/>
                          </a:solidFill>
                        </a:rPr>
                        <a:t>Capex</a:t>
                      </a:r>
                      <a:r>
                        <a:rPr lang="en-GB" sz="900" b="1" baseline="0" dirty="0" smtClean="0">
                          <a:solidFill>
                            <a:schemeClr val="tx1"/>
                          </a:solidFill>
                        </a:rPr>
                        <a:t> (</a:t>
                      </a:r>
                      <a:r>
                        <a:rPr lang="en-GB" sz="900" b="1" baseline="0" dirty="0" err="1" smtClean="0">
                          <a:solidFill>
                            <a:schemeClr val="tx1"/>
                          </a:solidFill>
                        </a:rPr>
                        <a:t>USDm</a:t>
                      </a:r>
                      <a:r>
                        <a:rPr lang="en-GB" sz="900" b="1" baseline="0"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198</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Head grade </a:t>
                      </a:r>
                      <a:r>
                        <a:rPr lang="en-GB" sz="900" b="1" smtClean="0">
                          <a:solidFill>
                            <a:schemeClr val="tx1"/>
                          </a:solidFill>
                        </a:rPr>
                        <a:t>(g/t</a:t>
                      </a:r>
                      <a:r>
                        <a:rPr lang="en-GB"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0.29</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Average production LOM (</a:t>
                      </a:r>
                      <a:r>
                        <a:rPr lang="en-GB" sz="900" b="1" dirty="0" err="1" smtClean="0">
                          <a:solidFill>
                            <a:schemeClr val="tx1"/>
                          </a:solidFill>
                        </a:rPr>
                        <a:t>koz</a:t>
                      </a:r>
                      <a:r>
                        <a:rPr lang="en-GB" sz="900" b="1" dirty="0" smtClean="0">
                          <a:solidFill>
                            <a:schemeClr val="tx1"/>
                          </a:solidFill>
                        </a:rPr>
                        <a:t> p.a.)</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50.6</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833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Stage of development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Pre-feasibility study</a:t>
                      </a: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652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Technical documents</a:t>
                      </a:r>
                      <a:r>
                        <a:rPr lang="en-GB" sz="900" b="1" baseline="0" dirty="0" smtClean="0">
                          <a:solidFill>
                            <a:schemeClr val="tx1"/>
                          </a:solidFill>
                        </a:rPr>
                        <a:t> available</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CPR – </a:t>
                      </a:r>
                      <a:r>
                        <a:rPr lang="en-GB" sz="900" dirty="0" err="1" smtClean="0">
                          <a:solidFill>
                            <a:schemeClr val="tx1"/>
                          </a:solidFill>
                        </a:rPr>
                        <a:t>Venmyn</a:t>
                      </a:r>
                      <a:r>
                        <a:rPr lang="en-GB" sz="900" dirty="0" smtClean="0">
                          <a:solidFill>
                            <a:schemeClr val="tx1"/>
                          </a:solidFill>
                        </a:rPr>
                        <a:t> (2012)</a:t>
                      </a:r>
                    </a:p>
                    <a:p>
                      <a:pPr algn="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95" name="Group 94"/>
          <p:cNvGrpSpPr/>
          <p:nvPr/>
        </p:nvGrpSpPr>
        <p:grpSpPr>
          <a:xfrm>
            <a:off x="2582017" y="2113339"/>
            <a:ext cx="3642242" cy="3053586"/>
            <a:chOff x="2397244" y="1154764"/>
            <a:chExt cx="4462201" cy="3961520"/>
          </a:xfrm>
        </p:grpSpPr>
        <p:grpSp>
          <p:nvGrpSpPr>
            <p:cNvPr id="96" name="Group 103"/>
            <p:cNvGrpSpPr/>
            <p:nvPr/>
          </p:nvGrpSpPr>
          <p:grpSpPr>
            <a:xfrm>
              <a:off x="2397244" y="1154764"/>
              <a:ext cx="4462201" cy="3709630"/>
              <a:chOff x="2892287" y="1553413"/>
              <a:chExt cx="4834058" cy="3709630"/>
            </a:xfrm>
          </p:grpSpPr>
          <p:grpSp>
            <p:nvGrpSpPr>
              <p:cNvPr id="124" name="Group 60"/>
              <p:cNvGrpSpPr/>
              <p:nvPr/>
            </p:nvGrpSpPr>
            <p:grpSpPr>
              <a:xfrm>
                <a:off x="2892287" y="1553413"/>
                <a:ext cx="4834058" cy="3709630"/>
                <a:chOff x="2057400" y="1228725"/>
                <a:chExt cx="6125346" cy="4471964"/>
              </a:xfrm>
            </p:grpSpPr>
            <p:grpSp>
              <p:nvGrpSpPr>
                <p:cNvPr id="126" name="Group 49"/>
                <p:cNvGrpSpPr/>
                <p:nvPr/>
              </p:nvGrpSpPr>
              <p:grpSpPr>
                <a:xfrm>
                  <a:off x="2057400" y="1228725"/>
                  <a:ext cx="6010274" cy="4343401"/>
                  <a:chOff x="2057400" y="1228725"/>
                  <a:chExt cx="6010274" cy="4343401"/>
                </a:xfrm>
              </p:grpSpPr>
              <p:grpSp>
                <p:nvGrpSpPr>
                  <p:cNvPr id="139" name="Group 45"/>
                  <p:cNvGrpSpPr/>
                  <p:nvPr/>
                </p:nvGrpSpPr>
                <p:grpSpPr>
                  <a:xfrm>
                    <a:off x="2057400" y="1228725"/>
                    <a:ext cx="6010274" cy="4343401"/>
                    <a:chOff x="2057400" y="1228725"/>
                    <a:chExt cx="6010274" cy="4343401"/>
                  </a:xfrm>
                </p:grpSpPr>
                <p:sp>
                  <p:nvSpPr>
                    <p:cNvPr id="153" name="Rectangle 152"/>
                    <p:cNvSpPr/>
                    <p:nvPr/>
                  </p:nvSpPr>
                  <p:spPr>
                    <a:xfrm>
                      <a:off x="2057400" y="1228726"/>
                      <a:ext cx="5991225" cy="4343400"/>
                    </a:xfrm>
                    <a:prstGeom prst="rect">
                      <a:avLst/>
                    </a:prstGeom>
                    <a:noFill/>
                    <a:ln w="3175" cap="flat" cmpd="sng" algn="ctr">
                      <a:solidFill>
                        <a:sysClr val="windowText" lastClr="000000">
                          <a:lumMod val="40000"/>
                          <a:lumOff val="60000"/>
                        </a:sys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154" name="Group 37"/>
                    <p:cNvGrpSpPr/>
                    <p:nvPr/>
                  </p:nvGrpSpPr>
                  <p:grpSpPr>
                    <a:xfrm>
                      <a:off x="3314700" y="1228725"/>
                      <a:ext cx="3590925" cy="4338000"/>
                      <a:chOff x="3314700" y="1228725"/>
                      <a:chExt cx="3590925" cy="4728143"/>
                    </a:xfrm>
                  </p:grpSpPr>
                  <p:cxnSp>
                    <p:nvCxnSpPr>
                      <p:cNvPr id="160" name="Straight Connector 159"/>
                      <p:cNvCxnSpPr/>
                      <p:nvPr/>
                    </p:nvCxnSpPr>
                    <p:spPr>
                      <a:xfrm>
                        <a:off x="3314700"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61" name="Straight Connector 34"/>
                      <p:cNvCxnSpPr/>
                      <p:nvPr/>
                    </p:nvCxnSpPr>
                    <p:spPr>
                      <a:xfrm>
                        <a:off x="4511675"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62" name="Straight Connector 35"/>
                      <p:cNvCxnSpPr/>
                      <p:nvPr/>
                    </p:nvCxnSpPr>
                    <p:spPr>
                      <a:xfrm>
                        <a:off x="5708650"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63" name="Straight Connector 36"/>
                      <p:cNvCxnSpPr/>
                      <p:nvPr/>
                    </p:nvCxnSpPr>
                    <p:spPr>
                      <a:xfrm>
                        <a:off x="6905625" y="1228725"/>
                        <a:ext cx="0" cy="4728143"/>
                      </a:xfrm>
                      <a:prstGeom prst="line">
                        <a:avLst/>
                      </a:prstGeom>
                      <a:noFill/>
                      <a:ln w="3175" cap="flat" cmpd="sng" algn="ctr">
                        <a:solidFill>
                          <a:sysClr val="windowText" lastClr="000000">
                            <a:lumMod val="40000"/>
                            <a:lumOff val="60000"/>
                          </a:sysClr>
                        </a:solidFill>
                        <a:prstDash val="sysDot"/>
                      </a:ln>
                      <a:effectLst/>
                    </p:spPr>
                  </p:cxnSp>
                </p:grpSp>
                <p:grpSp>
                  <p:nvGrpSpPr>
                    <p:cNvPr id="155" name="Group 44"/>
                    <p:cNvGrpSpPr/>
                    <p:nvPr/>
                  </p:nvGrpSpPr>
                  <p:grpSpPr>
                    <a:xfrm>
                      <a:off x="2068512" y="1609726"/>
                      <a:ext cx="5999162" cy="3505200"/>
                      <a:chOff x="2068512" y="1609726"/>
                      <a:chExt cx="5999162" cy="3505200"/>
                    </a:xfrm>
                  </p:grpSpPr>
                  <p:cxnSp>
                    <p:nvCxnSpPr>
                      <p:cNvPr id="156" name="Straight Connector 155"/>
                      <p:cNvCxnSpPr/>
                      <p:nvPr/>
                    </p:nvCxnSpPr>
                    <p:spPr>
                      <a:xfrm rot="5400000">
                        <a:off x="5068093" y="-138985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57" name="Straight Connector 156"/>
                      <p:cNvCxnSpPr/>
                      <p:nvPr/>
                    </p:nvCxnSpPr>
                    <p:spPr>
                      <a:xfrm rot="5400000">
                        <a:off x="5068093" y="-22145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58" name="Straight Connector 157"/>
                      <p:cNvCxnSpPr/>
                      <p:nvPr/>
                    </p:nvCxnSpPr>
                    <p:spPr>
                      <a:xfrm rot="5400000">
                        <a:off x="5068093" y="94694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59" name="Straight Connector 158"/>
                      <p:cNvCxnSpPr/>
                      <p:nvPr/>
                    </p:nvCxnSpPr>
                    <p:spPr>
                      <a:xfrm rot="5400000">
                        <a:off x="5068093" y="2115345"/>
                        <a:ext cx="0" cy="5999162"/>
                      </a:xfrm>
                      <a:prstGeom prst="line">
                        <a:avLst/>
                      </a:prstGeom>
                      <a:noFill/>
                      <a:ln w="3175" cap="flat" cmpd="sng" algn="ctr">
                        <a:solidFill>
                          <a:sysClr val="windowText" lastClr="000000">
                            <a:lumMod val="40000"/>
                            <a:lumOff val="60000"/>
                          </a:sysClr>
                        </a:solidFill>
                        <a:prstDash val="sysDot"/>
                      </a:ln>
                      <a:effectLst/>
                    </p:spPr>
                  </p:cxnSp>
                </p:grpSp>
              </p:grpSp>
              <p:grpSp>
                <p:nvGrpSpPr>
                  <p:cNvPr id="140" name="Group 48"/>
                  <p:cNvGrpSpPr/>
                  <p:nvPr/>
                </p:nvGrpSpPr>
                <p:grpSpPr>
                  <a:xfrm>
                    <a:off x="2149475" y="1414463"/>
                    <a:ext cx="5605463" cy="4027487"/>
                    <a:chOff x="2149475" y="1414463"/>
                    <a:chExt cx="5605463" cy="4027487"/>
                  </a:xfrm>
                </p:grpSpPr>
                <p:sp>
                  <p:nvSpPr>
                    <p:cNvPr id="145" name="Freeform 6"/>
                    <p:cNvSpPr>
                      <a:spLocks noEditPoints="1"/>
                    </p:cNvSpPr>
                    <p:nvPr/>
                  </p:nvSpPr>
                  <p:spPr bwMode="auto">
                    <a:xfrm>
                      <a:off x="2441575" y="1414463"/>
                      <a:ext cx="5313363" cy="3600450"/>
                    </a:xfrm>
                    <a:custGeom>
                      <a:avLst/>
                      <a:gdLst/>
                      <a:ahLst/>
                      <a:cxnLst>
                        <a:cxn ang="0">
                          <a:pos x="397" y="316"/>
                        </a:cxn>
                        <a:cxn ang="0">
                          <a:pos x="518" y="427"/>
                        </a:cxn>
                        <a:cxn ang="0">
                          <a:pos x="500" y="468"/>
                        </a:cxn>
                        <a:cxn ang="0">
                          <a:pos x="513" y="498"/>
                        </a:cxn>
                        <a:cxn ang="0">
                          <a:pos x="414" y="589"/>
                        </a:cxn>
                        <a:cxn ang="0">
                          <a:pos x="334" y="608"/>
                        </a:cxn>
                        <a:cxn ang="0">
                          <a:pos x="266" y="486"/>
                        </a:cxn>
                        <a:cxn ang="0">
                          <a:pos x="310" y="372"/>
                        </a:cxn>
                        <a:cxn ang="0">
                          <a:pos x="49" y="50"/>
                        </a:cxn>
                        <a:cxn ang="0">
                          <a:pos x="71" y="52"/>
                        </a:cxn>
                        <a:cxn ang="0">
                          <a:pos x="167" y="67"/>
                        </a:cxn>
                        <a:cxn ang="0">
                          <a:pos x="144" y="93"/>
                        </a:cxn>
                        <a:cxn ang="0">
                          <a:pos x="139" y="190"/>
                        </a:cxn>
                        <a:cxn ang="0">
                          <a:pos x="199" y="211"/>
                        </a:cxn>
                        <a:cxn ang="0">
                          <a:pos x="195" y="246"/>
                        </a:cxn>
                        <a:cxn ang="0">
                          <a:pos x="307" y="267"/>
                        </a:cxn>
                        <a:cxn ang="0">
                          <a:pos x="477" y="226"/>
                        </a:cxn>
                        <a:cxn ang="0">
                          <a:pos x="532" y="171"/>
                        </a:cxn>
                        <a:cxn ang="0">
                          <a:pos x="814" y="329"/>
                        </a:cxn>
                        <a:cxn ang="0">
                          <a:pos x="883" y="359"/>
                        </a:cxn>
                        <a:cxn ang="0">
                          <a:pos x="893" y="352"/>
                        </a:cxn>
                        <a:cxn ang="0">
                          <a:pos x="911" y="361"/>
                        </a:cxn>
                        <a:cxn ang="0">
                          <a:pos x="895" y="363"/>
                        </a:cxn>
                        <a:cxn ang="0">
                          <a:pos x="895" y="380"/>
                        </a:cxn>
                        <a:cxn ang="0">
                          <a:pos x="902" y="375"/>
                        </a:cxn>
                        <a:cxn ang="0">
                          <a:pos x="934" y="377"/>
                        </a:cxn>
                        <a:cxn ang="0">
                          <a:pos x="1016" y="422"/>
                        </a:cxn>
                        <a:cxn ang="0">
                          <a:pos x="1141" y="516"/>
                        </a:cxn>
                        <a:cxn ang="0">
                          <a:pos x="1262" y="527"/>
                        </a:cxn>
                        <a:cxn ang="0">
                          <a:pos x="1393" y="645"/>
                        </a:cxn>
                        <a:cxn ang="0">
                          <a:pos x="1280" y="685"/>
                        </a:cxn>
                        <a:cxn ang="0">
                          <a:pos x="1324" y="723"/>
                        </a:cxn>
                        <a:cxn ang="0">
                          <a:pos x="1417" y="859"/>
                        </a:cxn>
                        <a:cxn ang="0">
                          <a:pos x="1360" y="847"/>
                        </a:cxn>
                        <a:cxn ang="0">
                          <a:pos x="1341" y="815"/>
                        </a:cxn>
                        <a:cxn ang="0">
                          <a:pos x="1272" y="882"/>
                        </a:cxn>
                        <a:cxn ang="0">
                          <a:pos x="1164" y="893"/>
                        </a:cxn>
                        <a:cxn ang="0">
                          <a:pos x="1105" y="862"/>
                        </a:cxn>
                        <a:cxn ang="0">
                          <a:pos x="948" y="817"/>
                        </a:cxn>
                        <a:cxn ang="0">
                          <a:pos x="781" y="828"/>
                        </a:cxn>
                        <a:cxn ang="0">
                          <a:pos x="699" y="827"/>
                        </a:cxn>
                        <a:cxn ang="0">
                          <a:pos x="678" y="791"/>
                        </a:cxn>
                        <a:cxn ang="0">
                          <a:pos x="666" y="783"/>
                        </a:cxn>
                        <a:cxn ang="0">
                          <a:pos x="564" y="761"/>
                        </a:cxn>
                        <a:cxn ang="0">
                          <a:pos x="463" y="712"/>
                        </a:cxn>
                        <a:cxn ang="0">
                          <a:pos x="325" y="697"/>
                        </a:cxn>
                        <a:cxn ang="0">
                          <a:pos x="219" y="553"/>
                        </a:cxn>
                        <a:cxn ang="0">
                          <a:pos x="136" y="554"/>
                        </a:cxn>
                        <a:cxn ang="0">
                          <a:pos x="130" y="478"/>
                        </a:cxn>
                        <a:cxn ang="0">
                          <a:pos x="218" y="395"/>
                        </a:cxn>
                        <a:cxn ang="0">
                          <a:pos x="89" y="366"/>
                        </a:cxn>
                        <a:cxn ang="0">
                          <a:pos x="154" y="325"/>
                        </a:cxn>
                        <a:cxn ang="0">
                          <a:pos x="100" y="313"/>
                        </a:cxn>
                        <a:cxn ang="0">
                          <a:pos x="72" y="258"/>
                        </a:cxn>
                        <a:cxn ang="0">
                          <a:pos x="46" y="193"/>
                        </a:cxn>
                      </a:cxnLst>
                      <a:rect l="0" t="0" r="r" b="b"/>
                      <a:pathLst>
                        <a:path w="1417" h="960">
                          <a:moveTo>
                            <a:pt x="356" y="370"/>
                          </a:moveTo>
                          <a:cubicBezTo>
                            <a:pt x="359" y="316"/>
                            <a:pt x="359" y="316"/>
                            <a:pt x="359" y="316"/>
                          </a:cubicBezTo>
                          <a:cubicBezTo>
                            <a:pt x="397" y="316"/>
                            <a:pt x="397" y="316"/>
                            <a:pt x="397" y="316"/>
                          </a:cubicBezTo>
                          <a:cubicBezTo>
                            <a:pt x="405" y="328"/>
                            <a:pt x="405" y="328"/>
                            <a:pt x="405" y="328"/>
                          </a:cubicBezTo>
                          <a:cubicBezTo>
                            <a:pt x="434" y="340"/>
                            <a:pt x="434" y="340"/>
                            <a:pt x="434" y="340"/>
                          </a:cubicBezTo>
                          <a:cubicBezTo>
                            <a:pt x="518" y="427"/>
                            <a:pt x="518" y="427"/>
                            <a:pt x="518" y="427"/>
                          </a:cubicBezTo>
                          <a:cubicBezTo>
                            <a:pt x="504" y="447"/>
                            <a:pt x="504" y="447"/>
                            <a:pt x="504" y="447"/>
                          </a:cubicBezTo>
                          <a:cubicBezTo>
                            <a:pt x="504" y="453"/>
                            <a:pt x="504" y="453"/>
                            <a:pt x="504" y="453"/>
                          </a:cubicBezTo>
                          <a:cubicBezTo>
                            <a:pt x="500" y="468"/>
                            <a:pt x="500" y="468"/>
                            <a:pt x="500" y="468"/>
                          </a:cubicBezTo>
                          <a:cubicBezTo>
                            <a:pt x="506" y="478"/>
                            <a:pt x="506" y="478"/>
                            <a:pt x="506" y="478"/>
                          </a:cubicBezTo>
                          <a:cubicBezTo>
                            <a:pt x="507" y="492"/>
                            <a:pt x="507" y="492"/>
                            <a:pt x="507" y="492"/>
                          </a:cubicBezTo>
                          <a:cubicBezTo>
                            <a:pt x="513" y="498"/>
                            <a:pt x="513" y="498"/>
                            <a:pt x="513" y="498"/>
                          </a:cubicBezTo>
                          <a:cubicBezTo>
                            <a:pt x="518" y="500"/>
                            <a:pt x="518" y="500"/>
                            <a:pt x="518" y="500"/>
                          </a:cubicBezTo>
                          <a:cubicBezTo>
                            <a:pt x="517" y="514"/>
                            <a:pt x="517" y="514"/>
                            <a:pt x="517" y="514"/>
                          </a:cubicBezTo>
                          <a:cubicBezTo>
                            <a:pt x="414" y="589"/>
                            <a:pt x="414" y="589"/>
                            <a:pt x="414" y="589"/>
                          </a:cubicBezTo>
                          <a:cubicBezTo>
                            <a:pt x="406" y="584"/>
                            <a:pt x="406" y="584"/>
                            <a:pt x="406" y="584"/>
                          </a:cubicBezTo>
                          <a:cubicBezTo>
                            <a:pt x="367" y="615"/>
                            <a:pt x="367" y="615"/>
                            <a:pt x="367" y="615"/>
                          </a:cubicBezTo>
                          <a:cubicBezTo>
                            <a:pt x="334" y="608"/>
                            <a:pt x="334" y="608"/>
                            <a:pt x="334" y="608"/>
                          </a:cubicBezTo>
                          <a:cubicBezTo>
                            <a:pt x="334" y="600"/>
                            <a:pt x="334" y="600"/>
                            <a:pt x="334" y="600"/>
                          </a:cubicBezTo>
                          <a:cubicBezTo>
                            <a:pt x="293" y="581"/>
                            <a:pt x="293" y="581"/>
                            <a:pt x="293" y="581"/>
                          </a:cubicBezTo>
                          <a:cubicBezTo>
                            <a:pt x="266" y="486"/>
                            <a:pt x="266" y="486"/>
                            <a:pt x="266" y="486"/>
                          </a:cubicBezTo>
                          <a:cubicBezTo>
                            <a:pt x="285" y="429"/>
                            <a:pt x="285" y="429"/>
                            <a:pt x="285" y="429"/>
                          </a:cubicBezTo>
                          <a:cubicBezTo>
                            <a:pt x="314" y="420"/>
                            <a:pt x="314" y="420"/>
                            <a:pt x="314" y="420"/>
                          </a:cubicBezTo>
                          <a:cubicBezTo>
                            <a:pt x="310" y="372"/>
                            <a:pt x="310" y="372"/>
                            <a:pt x="310" y="372"/>
                          </a:cubicBezTo>
                          <a:lnTo>
                            <a:pt x="356" y="370"/>
                          </a:lnTo>
                          <a:close/>
                          <a:moveTo>
                            <a:pt x="0" y="65"/>
                          </a:moveTo>
                          <a:cubicBezTo>
                            <a:pt x="49" y="50"/>
                            <a:pt x="49" y="50"/>
                            <a:pt x="49" y="50"/>
                          </a:cubicBezTo>
                          <a:cubicBezTo>
                            <a:pt x="25" y="8"/>
                            <a:pt x="25" y="8"/>
                            <a:pt x="25" y="8"/>
                          </a:cubicBezTo>
                          <a:cubicBezTo>
                            <a:pt x="41" y="0"/>
                            <a:pt x="41" y="0"/>
                            <a:pt x="41" y="0"/>
                          </a:cubicBezTo>
                          <a:cubicBezTo>
                            <a:pt x="71" y="52"/>
                            <a:pt x="71" y="52"/>
                            <a:pt x="71" y="52"/>
                          </a:cubicBezTo>
                          <a:cubicBezTo>
                            <a:pt x="128" y="14"/>
                            <a:pt x="128" y="14"/>
                            <a:pt x="128" y="14"/>
                          </a:cubicBezTo>
                          <a:cubicBezTo>
                            <a:pt x="166" y="14"/>
                            <a:pt x="166" y="14"/>
                            <a:pt x="166" y="14"/>
                          </a:cubicBezTo>
                          <a:cubicBezTo>
                            <a:pt x="167" y="67"/>
                            <a:pt x="167" y="67"/>
                            <a:pt x="167" y="67"/>
                          </a:cubicBezTo>
                          <a:cubicBezTo>
                            <a:pt x="172" y="77"/>
                            <a:pt x="172" y="77"/>
                            <a:pt x="172" y="77"/>
                          </a:cubicBezTo>
                          <a:cubicBezTo>
                            <a:pt x="179" y="98"/>
                            <a:pt x="179" y="98"/>
                            <a:pt x="179" y="98"/>
                          </a:cubicBezTo>
                          <a:cubicBezTo>
                            <a:pt x="144" y="93"/>
                            <a:pt x="144" y="93"/>
                            <a:pt x="144" y="93"/>
                          </a:cubicBezTo>
                          <a:cubicBezTo>
                            <a:pt x="137" y="116"/>
                            <a:pt x="137" y="116"/>
                            <a:pt x="137" y="116"/>
                          </a:cubicBezTo>
                          <a:cubicBezTo>
                            <a:pt x="145" y="143"/>
                            <a:pt x="145" y="143"/>
                            <a:pt x="145" y="143"/>
                          </a:cubicBezTo>
                          <a:cubicBezTo>
                            <a:pt x="139" y="190"/>
                            <a:pt x="139" y="190"/>
                            <a:pt x="139" y="190"/>
                          </a:cubicBezTo>
                          <a:cubicBezTo>
                            <a:pt x="152" y="210"/>
                            <a:pt x="152" y="210"/>
                            <a:pt x="152" y="210"/>
                          </a:cubicBezTo>
                          <a:cubicBezTo>
                            <a:pt x="161" y="208"/>
                            <a:pt x="161" y="208"/>
                            <a:pt x="161" y="208"/>
                          </a:cubicBezTo>
                          <a:cubicBezTo>
                            <a:pt x="199" y="211"/>
                            <a:pt x="199" y="211"/>
                            <a:pt x="199" y="211"/>
                          </a:cubicBezTo>
                          <a:cubicBezTo>
                            <a:pt x="204" y="209"/>
                            <a:pt x="204" y="209"/>
                            <a:pt x="204" y="209"/>
                          </a:cubicBezTo>
                          <a:cubicBezTo>
                            <a:pt x="206" y="213"/>
                            <a:pt x="206" y="213"/>
                            <a:pt x="206" y="213"/>
                          </a:cubicBezTo>
                          <a:cubicBezTo>
                            <a:pt x="195" y="246"/>
                            <a:pt x="195" y="246"/>
                            <a:pt x="195" y="246"/>
                          </a:cubicBezTo>
                          <a:cubicBezTo>
                            <a:pt x="252" y="236"/>
                            <a:pt x="252" y="236"/>
                            <a:pt x="252" y="236"/>
                          </a:cubicBezTo>
                          <a:cubicBezTo>
                            <a:pt x="303" y="226"/>
                            <a:pt x="303" y="226"/>
                            <a:pt x="303" y="226"/>
                          </a:cubicBezTo>
                          <a:cubicBezTo>
                            <a:pt x="307" y="267"/>
                            <a:pt x="307" y="267"/>
                            <a:pt x="307" y="267"/>
                          </a:cubicBezTo>
                          <a:cubicBezTo>
                            <a:pt x="360" y="265"/>
                            <a:pt x="360" y="265"/>
                            <a:pt x="360" y="265"/>
                          </a:cubicBezTo>
                          <a:cubicBezTo>
                            <a:pt x="477" y="265"/>
                            <a:pt x="477" y="265"/>
                            <a:pt x="477" y="265"/>
                          </a:cubicBezTo>
                          <a:cubicBezTo>
                            <a:pt x="477" y="226"/>
                            <a:pt x="477" y="226"/>
                            <a:pt x="477" y="226"/>
                          </a:cubicBezTo>
                          <a:cubicBezTo>
                            <a:pt x="472" y="165"/>
                            <a:pt x="472" y="165"/>
                            <a:pt x="472" y="165"/>
                          </a:cubicBezTo>
                          <a:cubicBezTo>
                            <a:pt x="497" y="168"/>
                            <a:pt x="497" y="168"/>
                            <a:pt x="497" y="168"/>
                          </a:cubicBezTo>
                          <a:cubicBezTo>
                            <a:pt x="532" y="171"/>
                            <a:pt x="532" y="171"/>
                            <a:pt x="532" y="171"/>
                          </a:cubicBezTo>
                          <a:cubicBezTo>
                            <a:pt x="530" y="196"/>
                            <a:pt x="530" y="196"/>
                            <a:pt x="530" y="196"/>
                          </a:cubicBezTo>
                          <a:cubicBezTo>
                            <a:pt x="742" y="308"/>
                            <a:pt x="742" y="308"/>
                            <a:pt x="742" y="308"/>
                          </a:cubicBezTo>
                          <a:cubicBezTo>
                            <a:pt x="814" y="329"/>
                            <a:pt x="814" y="329"/>
                            <a:pt x="814" y="329"/>
                          </a:cubicBezTo>
                          <a:cubicBezTo>
                            <a:pt x="822" y="342"/>
                            <a:pt x="822" y="342"/>
                            <a:pt x="822" y="342"/>
                          </a:cubicBezTo>
                          <a:cubicBezTo>
                            <a:pt x="832" y="342"/>
                            <a:pt x="838" y="350"/>
                            <a:pt x="849" y="352"/>
                          </a:cubicBezTo>
                          <a:cubicBezTo>
                            <a:pt x="860" y="355"/>
                            <a:pt x="869" y="352"/>
                            <a:pt x="883" y="359"/>
                          </a:cubicBezTo>
                          <a:cubicBezTo>
                            <a:pt x="886" y="358"/>
                            <a:pt x="886" y="358"/>
                            <a:pt x="886" y="358"/>
                          </a:cubicBezTo>
                          <a:cubicBezTo>
                            <a:pt x="883" y="350"/>
                            <a:pt x="883" y="350"/>
                            <a:pt x="883" y="350"/>
                          </a:cubicBezTo>
                          <a:cubicBezTo>
                            <a:pt x="893" y="352"/>
                            <a:pt x="893" y="352"/>
                            <a:pt x="893" y="352"/>
                          </a:cubicBezTo>
                          <a:cubicBezTo>
                            <a:pt x="903" y="357"/>
                            <a:pt x="903" y="357"/>
                            <a:pt x="903" y="357"/>
                          </a:cubicBezTo>
                          <a:cubicBezTo>
                            <a:pt x="905" y="360"/>
                            <a:pt x="905" y="360"/>
                            <a:pt x="905" y="360"/>
                          </a:cubicBezTo>
                          <a:cubicBezTo>
                            <a:pt x="911" y="361"/>
                            <a:pt x="911" y="361"/>
                            <a:pt x="911" y="361"/>
                          </a:cubicBezTo>
                          <a:cubicBezTo>
                            <a:pt x="927" y="369"/>
                            <a:pt x="927" y="369"/>
                            <a:pt x="927" y="369"/>
                          </a:cubicBezTo>
                          <a:cubicBezTo>
                            <a:pt x="904" y="366"/>
                            <a:pt x="904" y="366"/>
                            <a:pt x="904" y="366"/>
                          </a:cubicBezTo>
                          <a:cubicBezTo>
                            <a:pt x="895" y="363"/>
                            <a:pt x="895" y="363"/>
                            <a:pt x="895" y="363"/>
                          </a:cubicBezTo>
                          <a:cubicBezTo>
                            <a:pt x="893" y="367"/>
                            <a:pt x="893" y="367"/>
                            <a:pt x="893" y="367"/>
                          </a:cubicBezTo>
                          <a:cubicBezTo>
                            <a:pt x="889" y="370"/>
                            <a:pt x="889" y="370"/>
                            <a:pt x="889" y="370"/>
                          </a:cubicBezTo>
                          <a:cubicBezTo>
                            <a:pt x="895" y="380"/>
                            <a:pt x="895" y="380"/>
                            <a:pt x="895" y="380"/>
                          </a:cubicBezTo>
                          <a:cubicBezTo>
                            <a:pt x="897" y="379"/>
                            <a:pt x="897" y="379"/>
                            <a:pt x="897" y="379"/>
                          </a:cubicBezTo>
                          <a:cubicBezTo>
                            <a:pt x="897" y="374"/>
                            <a:pt x="897" y="374"/>
                            <a:pt x="897" y="374"/>
                          </a:cubicBezTo>
                          <a:cubicBezTo>
                            <a:pt x="902" y="375"/>
                            <a:pt x="902" y="375"/>
                            <a:pt x="902" y="375"/>
                          </a:cubicBezTo>
                          <a:cubicBezTo>
                            <a:pt x="903" y="371"/>
                            <a:pt x="903" y="371"/>
                            <a:pt x="903" y="371"/>
                          </a:cubicBezTo>
                          <a:cubicBezTo>
                            <a:pt x="926" y="373"/>
                            <a:pt x="926" y="373"/>
                            <a:pt x="926" y="373"/>
                          </a:cubicBezTo>
                          <a:cubicBezTo>
                            <a:pt x="934" y="377"/>
                            <a:pt x="934" y="377"/>
                            <a:pt x="934" y="377"/>
                          </a:cubicBezTo>
                          <a:cubicBezTo>
                            <a:pt x="959" y="399"/>
                            <a:pt x="959" y="399"/>
                            <a:pt x="959" y="399"/>
                          </a:cubicBezTo>
                          <a:cubicBezTo>
                            <a:pt x="982" y="405"/>
                            <a:pt x="982" y="405"/>
                            <a:pt x="982" y="405"/>
                          </a:cubicBezTo>
                          <a:cubicBezTo>
                            <a:pt x="1004" y="396"/>
                            <a:pt x="1015" y="403"/>
                            <a:pt x="1016" y="422"/>
                          </a:cubicBezTo>
                          <a:cubicBezTo>
                            <a:pt x="1049" y="440"/>
                            <a:pt x="1035" y="432"/>
                            <a:pt x="1118" y="500"/>
                          </a:cubicBezTo>
                          <a:cubicBezTo>
                            <a:pt x="1138" y="519"/>
                            <a:pt x="1138" y="519"/>
                            <a:pt x="1138" y="519"/>
                          </a:cubicBezTo>
                          <a:cubicBezTo>
                            <a:pt x="1141" y="516"/>
                            <a:pt x="1141" y="516"/>
                            <a:pt x="1141" y="516"/>
                          </a:cubicBezTo>
                          <a:cubicBezTo>
                            <a:pt x="1157" y="528"/>
                            <a:pt x="1157" y="528"/>
                            <a:pt x="1157" y="528"/>
                          </a:cubicBezTo>
                          <a:cubicBezTo>
                            <a:pt x="1160" y="524"/>
                            <a:pt x="1160" y="524"/>
                            <a:pt x="1160" y="524"/>
                          </a:cubicBezTo>
                          <a:cubicBezTo>
                            <a:pt x="1262" y="527"/>
                            <a:pt x="1262" y="527"/>
                            <a:pt x="1262" y="527"/>
                          </a:cubicBezTo>
                          <a:cubicBezTo>
                            <a:pt x="1263" y="556"/>
                            <a:pt x="1263" y="556"/>
                            <a:pt x="1263" y="556"/>
                          </a:cubicBezTo>
                          <a:cubicBezTo>
                            <a:pt x="1335" y="590"/>
                            <a:pt x="1335" y="590"/>
                            <a:pt x="1335" y="590"/>
                          </a:cubicBezTo>
                          <a:cubicBezTo>
                            <a:pt x="1393" y="645"/>
                            <a:pt x="1393" y="645"/>
                            <a:pt x="1393" y="645"/>
                          </a:cubicBezTo>
                          <a:cubicBezTo>
                            <a:pt x="1374" y="678"/>
                            <a:pt x="1374" y="678"/>
                            <a:pt x="1374" y="678"/>
                          </a:cubicBezTo>
                          <a:cubicBezTo>
                            <a:pt x="1285" y="652"/>
                            <a:pt x="1285" y="652"/>
                            <a:pt x="1285" y="652"/>
                          </a:cubicBezTo>
                          <a:cubicBezTo>
                            <a:pt x="1280" y="685"/>
                            <a:pt x="1280" y="685"/>
                            <a:pt x="1280" y="685"/>
                          </a:cubicBezTo>
                          <a:cubicBezTo>
                            <a:pt x="1275" y="696"/>
                            <a:pt x="1283" y="693"/>
                            <a:pt x="1280" y="713"/>
                          </a:cubicBezTo>
                          <a:cubicBezTo>
                            <a:pt x="1323" y="715"/>
                            <a:pt x="1323" y="715"/>
                            <a:pt x="1323" y="715"/>
                          </a:cubicBezTo>
                          <a:cubicBezTo>
                            <a:pt x="1324" y="723"/>
                            <a:pt x="1324" y="723"/>
                            <a:pt x="1324" y="723"/>
                          </a:cubicBezTo>
                          <a:cubicBezTo>
                            <a:pt x="1365" y="765"/>
                            <a:pt x="1365" y="765"/>
                            <a:pt x="1365" y="765"/>
                          </a:cubicBezTo>
                          <a:cubicBezTo>
                            <a:pt x="1375" y="852"/>
                            <a:pt x="1375" y="852"/>
                            <a:pt x="1375" y="852"/>
                          </a:cubicBezTo>
                          <a:cubicBezTo>
                            <a:pt x="1417" y="859"/>
                            <a:pt x="1417" y="859"/>
                            <a:pt x="1417" y="859"/>
                          </a:cubicBezTo>
                          <a:cubicBezTo>
                            <a:pt x="1403" y="885"/>
                            <a:pt x="1403" y="885"/>
                            <a:pt x="1403" y="885"/>
                          </a:cubicBezTo>
                          <a:cubicBezTo>
                            <a:pt x="1376" y="872"/>
                            <a:pt x="1376" y="872"/>
                            <a:pt x="1376" y="872"/>
                          </a:cubicBezTo>
                          <a:cubicBezTo>
                            <a:pt x="1360" y="847"/>
                            <a:pt x="1360" y="847"/>
                            <a:pt x="1360" y="847"/>
                          </a:cubicBezTo>
                          <a:cubicBezTo>
                            <a:pt x="1353" y="855"/>
                            <a:pt x="1353" y="855"/>
                            <a:pt x="1353" y="855"/>
                          </a:cubicBezTo>
                          <a:cubicBezTo>
                            <a:pt x="1346" y="845"/>
                            <a:pt x="1346" y="845"/>
                            <a:pt x="1346" y="845"/>
                          </a:cubicBezTo>
                          <a:cubicBezTo>
                            <a:pt x="1341" y="815"/>
                            <a:pt x="1341" y="815"/>
                            <a:pt x="1341" y="815"/>
                          </a:cubicBezTo>
                          <a:cubicBezTo>
                            <a:pt x="1307" y="810"/>
                            <a:pt x="1307" y="810"/>
                            <a:pt x="1307" y="810"/>
                          </a:cubicBezTo>
                          <a:cubicBezTo>
                            <a:pt x="1306" y="838"/>
                            <a:pt x="1306" y="838"/>
                            <a:pt x="1306" y="838"/>
                          </a:cubicBezTo>
                          <a:cubicBezTo>
                            <a:pt x="1272" y="882"/>
                            <a:pt x="1272" y="882"/>
                            <a:pt x="1272" y="882"/>
                          </a:cubicBezTo>
                          <a:cubicBezTo>
                            <a:pt x="1293" y="960"/>
                            <a:pt x="1293" y="960"/>
                            <a:pt x="1293" y="960"/>
                          </a:cubicBezTo>
                          <a:cubicBezTo>
                            <a:pt x="1173" y="945"/>
                            <a:pt x="1173" y="945"/>
                            <a:pt x="1173" y="945"/>
                          </a:cubicBezTo>
                          <a:cubicBezTo>
                            <a:pt x="1164" y="893"/>
                            <a:pt x="1164" y="893"/>
                            <a:pt x="1164" y="893"/>
                          </a:cubicBezTo>
                          <a:cubicBezTo>
                            <a:pt x="1103" y="892"/>
                            <a:pt x="1103" y="892"/>
                            <a:pt x="1103" y="892"/>
                          </a:cubicBezTo>
                          <a:cubicBezTo>
                            <a:pt x="1094" y="880"/>
                            <a:pt x="1094" y="880"/>
                            <a:pt x="1094" y="880"/>
                          </a:cubicBezTo>
                          <a:cubicBezTo>
                            <a:pt x="1105" y="862"/>
                            <a:pt x="1105" y="862"/>
                            <a:pt x="1105" y="862"/>
                          </a:cubicBezTo>
                          <a:cubicBezTo>
                            <a:pt x="1056" y="870"/>
                            <a:pt x="1056" y="870"/>
                            <a:pt x="1056" y="870"/>
                          </a:cubicBezTo>
                          <a:cubicBezTo>
                            <a:pt x="1029" y="783"/>
                            <a:pt x="1029" y="783"/>
                            <a:pt x="1029" y="783"/>
                          </a:cubicBezTo>
                          <a:cubicBezTo>
                            <a:pt x="948" y="817"/>
                            <a:pt x="948" y="817"/>
                            <a:pt x="948" y="817"/>
                          </a:cubicBezTo>
                          <a:cubicBezTo>
                            <a:pt x="976" y="752"/>
                            <a:pt x="976" y="752"/>
                            <a:pt x="976" y="752"/>
                          </a:cubicBezTo>
                          <a:cubicBezTo>
                            <a:pt x="936" y="763"/>
                            <a:pt x="936" y="763"/>
                            <a:pt x="936" y="763"/>
                          </a:cubicBezTo>
                          <a:cubicBezTo>
                            <a:pt x="781" y="828"/>
                            <a:pt x="781" y="828"/>
                            <a:pt x="781" y="828"/>
                          </a:cubicBezTo>
                          <a:cubicBezTo>
                            <a:pt x="764" y="791"/>
                            <a:pt x="764" y="791"/>
                            <a:pt x="764" y="791"/>
                          </a:cubicBezTo>
                          <a:cubicBezTo>
                            <a:pt x="711" y="823"/>
                            <a:pt x="711" y="823"/>
                            <a:pt x="711" y="823"/>
                          </a:cubicBezTo>
                          <a:cubicBezTo>
                            <a:pt x="699" y="827"/>
                            <a:pt x="699" y="827"/>
                            <a:pt x="699" y="827"/>
                          </a:cubicBezTo>
                          <a:cubicBezTo>
                            <a:pt x="687" y="791"/>
                            <a:pt x="687" y="791"/>
                            <a:pt x="687" y="791"/>
                          </a:cubicBezTo>
                          <a:cubicBezTo>
                            <a:pt x="683" y="785"/>
                            <a:pt x="679" y="787"/>
                            <a:pt x="680" y="793"/>
                          </a:cubicBezTo>
                          <a:cubicBezTo>
                            <a:pt x="679" y="797"/>
                            <a:pt x="674" y="796"/>
                            <a:pt x="678" y="791"/>
                          </a:cubicBezTo>
                          <a:cubicBezTo>
                            <a:pt x="676" y="787"/>
                            <a:pt x="675" y="790"/>
                            <a:pt x="674" y="791"/>
                          </a:cubicBezTo>
                          <a:cubicBezTo>
                            <a:pt x="669" y="797"/>
                            <a:pt x="672" y="787"/>
                            <a:pt x="671" y="785"/>
                          </a:cubicBezTo>
                          <a:cubicBezTo>
                            <a:pt x="668" y="787"/>
                            <a:pt x="665" y="786"/>
                            <a:pt x="666" y="783"/>
                          </a:cubicBezTo>
                          <a:cubicBezTo>
                            <a:pt x="667" y="778"/>
                            <a:pt x="664" y="775"/>
                            <a:pt x="660" y="779"/>
                          </a:cubicBezTo>
                          <a:cubicBezTo>
                            <a:pt x="654" y="783"/>
                            <a:pt x="651" y="779"/>
                            <a:pt x="649" y="770"/>
                          </a:cubicBezTo>
                          <a:cubicBezTo>
                            <a:pt x="564" y="761"/>
                            <a:pt x="564" y="761"/>
                            <a:pt x="564" y="761"/>
                          </a:cubicBezTo>
                          <a:cubicBezTo>
                            <a:pt x="559" y="754"/>
                            <a:pt x="559" y="754"/>
                            <a:pt x="559" y="754"/>
                          </a:cubicBezTo>
                          <a:cubicBezTo>
                            <a:pt x="502" y="779"/>
                            <a:pt x="502" y="779"/>
                            <a:pt x="502" y="779"/>
                          </a:cubicBezTo>
                          <a:cubicBezTo>
                            <a:pt x="463" y="712"/>
                            <a:pt x="463" y="712"/>
                            <a:pt x="463" y="712"/>
                          </a:cubicBezTo>
                          <a:cubicBezTo>
                            <a:pt x="456" y="711"/>
                            <a:pt x="456" y="711"/>
                            <a:pt x="456" y="711"/>
                          </a:cubicBezTo>
                          <a:cubicBezTo>
                            <a:pt x="450" y="688"/>
                            <a:pt x="450" y="688"/>
                            <a:pt x="450" y="688"/>
                          </a:cubicBezTo>
                          <a:cubicBezTo>
                            <a:pt x="325" y="697"/>
                            <a:pt x="325" y="697"/>
                            <a:pt x="325" y="697"/>
                          </a:cubicBezTo>
                          <a:cubicBezTo>
                            <a:pt x="335" y="674"/>
                            <a:pt x="335" y="674"/>
                            <a:pt x="335" y="674"/>
                          </a:cubicBezTo>
                          <a:cubicBezTo>
                            <a:pt x="200" y="625"/>
                            <a:pt x="200" y="625"/>
                            <a:pt x="200" y="625"/>
                          </a:cubicBezTo>
                          <a:cubicBezTo>
                            <a:pt x="219" y="553"/>
                            <a:pt x="219" y="553"/>
                            <a:pt x="219" y="553"/>
                          </a:cubicBezTo>
                          <a:cubicBezTo>
                            <a:pt x="189" y="543"/>
                            <a:pt x="189" y="543"/>
                            <a:pt x="189" y="543"/>
                          </a:cubicBezTo>
                          <a:cubicBezTo>
                            <a:pt x="178" y="568"/>
                            <a:pt x="178" y="568"/>
                            <a:pt x="178" y="568"/>
                          </a:cubicBezTo>
                          <a:cubicBezTo>
                            <a:pt x="136" y="554"/>
                            <a:pt x="136" y="554"/>
                            <a:pt x="136" y="554"/>
                          </a:cubicBezTo>
                          <a:cubicBezTo>
                            <a:pt x="152" y="511"/>
                            <a:pt x="152" y="511"/>
                            <a:pt x="152" y="511"/>
                          </a:cubicBezTo>
                          <a:cubicBezTo>
                            <a:pt x="125" y="496"/>
                            <a:pt x="125" y="496"/>
                            <a:pt x="125" y="496"/>
                          </a:cubicBezTo>
                          <a:cubicBezTo>
                            <a:pt x="130" y="478"/>
                            <a:pt x="130" y="478"/>
                            <a:pt x="130" y="478"/>
                          </a:cubicBezTo>
                          <a:cubicBezTo>
                            <a:pt x="89" y="454"/>
                            <a:pt x="89" y="454"/>
                            <a:pt x="89" y="454"/>
                          </a:cubicBezTo>
                          <a:cubicBezTo>
                            <a:pt x="232" y="425"/>
                            <a:pt x="232" y="425"/>
                            <a:pt x="232" y="425"/>
                          </a:cubicBezTo>
                          <a:cubicBezTo>
                            <a:pt x="218" y="395"/>
                            <a:pt x="218" y="395"/>
                            <a:pt x="218" y="395"/>
                          </a:cubicBezTo>
                          <a:cubicBezTo>
                            <a:pt x="178" y="400"/>
                            <a:pt x="178" y="400"/>
                            <a:pt x="178" y="400"/>
                          </a:cubicBezTo>
                          <a:cubicBezTo>
                            <a:pt x="105" y="381"/>
                            <a:pt x="105" y="381"/>
                            <a:pt x="105" y="381"/>
                          </a:cubicBezTo>
                          <a:cubicBezTo>
                            <a:pt x="89" y="366"/>
                            <a:pt x="89" y="366"/>
                            <a:pt x="89" y="366"/>
                          </a:cubicBezTo>
                          <a:cubicBezTo>
                            <a:pt x="164" y="361"/>
                            <a:pt x="164" y="361"/>
                            <a:pt x="164" y="361"/>
                          </a:cubicBezTo>
                          <a:cubicBezTo>
                            <a:pt x="160" y="346"/>
                            <a:pt x="160" y="346"/>
                            <a:pt x="160" y="346"/>
                          </a:cubicBezTo>
                          <a:cubicBezTo>
                            <a:pt x="154" y="325"/>
                            <a:pt x="154" y="325"/>
                            <a:pt x="154" y="325"/>
                          </a:cubicBezTo>
                          <a:cubicBezTo>
                            <a:pt x="60" y="329"/>
                            <a:pt x="60" y="329"/>
                            <a:pt x="60" y="329"/>
                          </a:cubicBezTo>
                          <a:cubicBezTo>
                            <a:pt x="60" y="313"/>
                            <a:pt x="60" y="313"/>
                            <a:pt x="60" y="313"/>
                          </a:cubicBezTo>
                          <a:cubicBezTo>
                            <a:pt x="100" y="313"/>
                            <a:pt x="100" y="313"/>
                            <a:pt x="100" y="313"/>
                          </a:cubicBezTo>
                          <a:cubicBezTo>
                            <a:pt x="97" y="285"/>
                            <a:pt x="97" y="285"/>
                            <a:pt x="97" y="285"/>
                          </a:cubicBezTo>
                          <a:cubicBezTo>
                            <a:pt x="84" y="288"/>
                            <a:pt x="84" y="288"/>
                            <a:pt x="84" y="288"/>
                          </a:cubicBezTo>
                          <a:cubicBezTo>
                            <a:pt x="72" y="258"/>
                            <a:pt x="72" y="258"/>
                            <a:pt x="72" y="258"/>
                          </a:cubicBezTo>
                          <a:cubicBezTo>
                            <a:pt x="85" y="250"/>
                            <a:pt x="106" y="247"/>
                            <a:pt x="124" y="239"/>
                          </a:cubicBezTo>
                          <a:cubicBezTo>
                            <a:pt x="62" y="188"/>
                            <a:pt x="62" y="188"/>
                            <a:pt x="62" y="188"/>
                          </a:cubicBezTo>
                          <a:cubicBezTo>
                            <a:pt x="46" y="193"/>
                            <a:pt x="46" y="193"/>
                            <a:pt x="46" y="193"/>
                          </a:cubicBezTo>
                          <a:lnTo>
                            <a:pt x="0" y="65"/>
                          </a:lnTo>
                          <a:close/>
                        </a:path>
                      </a:pathLst>
                    </a:custGeom>
                    <a:solidFill>
                      <a:srgbClr val="DDDDDD"/>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46" name="Freeform 7"/>
                    <p:cNvSpPr>
                      <a:spLocks/>
                    </p:cNvSpPr>
                    <p:nvPr/>
                  </p:nvSpPr>
                  <p:spPr bwMode="auto">
                    <a:xfrm>
                      <a:off x="2149475" y="1670050"/>
                      <a:ext cx="757238" cy="839787"/>
                    </a:xfrm>
                    <a:custGeom>
                      <a:avLst/>
                      <a:gdLst/>
                      <a:ahLst/>
                      <a:cxnLst>
                        <a:cxn ang="0">
                          <a:pos x="0" y="52"/>
                        </a:cxn>
                        <a:cxn ang="0">
                          <a:pos x="186" y="529"/>
                        </a:cxn>
                        <a:cxn ang="0">
                          <a:pos x="368" y="510"/>
                        </a:cxn>
                        <a:cxn ang="0">
                          <a:pos x="349" y="451"/>
                        </a:cxn>
                        <a:cxn ang="0">
                          <a:pos x="477" y="408"/>
                        </a:cxn>
                        <a:cxn ang="0">
                          <a:pos x="333" y="290"/>
                        </a:cxn>
                        <a:cxn ang="0">
                          <a:pos x="297" y="304"/>
                        </a:cxn>
                        <a:cxn ang="0">
                          <a:pos x="177" y="0"/>
                        </a:cxn>
                        <a:cxn ang="0">
                          <a:pos x="0" y="52"/>
                        </a:cxn>
                      </a:cxnLst>
                      <a:rect l="0" t="0" r="r" b="b"/>
                      <a:pathLst>
                        <a:path w="477" h="529">
                          <a:moveTo>
                            <a:pt x="0" y="52"/>
                          </a:moveTo>
                          <a:lnTo>
                            <a:pt x="186" y="529"/>
                          </a:lnTo>
                          <a:lnTo>
                            <a:pt x="368" y="510"/>
                          </a:lnTo>
                          <a:lnTo>
                            <a:pt x="349" y="451"/>
                          </a:lnTo>
                          <a:lnTo>
                            <a:pt x="477" y="408"/>
                          </a:lnTo>
                          <a:lnTo>
                            <a:pt x="333" y="290"/>
                          </a:lnTo>
                          <a:lnTo>
                            <a:pt x="297" y="304"/>
                          </a:lnTo>
                          <a:lnTo>
                            <a:pt x="177" y="0"/>
                          </a:lnTo>
                          <a:lnTo>
                            <a:pt x="0" y="52"/>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47" name="Freeform 8"/>
                    <p:cNvSpPr>
                      <a:spLocks/>
                    </p:cNvSpPr>
                    <p:nvPr/>
                  </p:nvSpPr>
                  <p:spPr bwMode="auto">
                    <a:xfrm>
                      <a:off x="2438400" y="1422400"/>
                      <a:ext cx="1346200" cy="1624012"/>
                    </a:xfrm>
                    <a:custGeom>
                      <a:avLst/>
                      <a:gdLst/>
                      <a:ahLst/>
                      <a:cxnLst>
                        <a:cxn ang="0">
                          <a:pos x="848" y="751"/>
                        </a:cxn>
                        <a:cxn ang="0">
                          <a:pos x="843" y="881"/>
                        </a:cxn>
                        <a:cxn ang="0">
                          <a:pos x="734" y="888"/>
                        </a:cxn>
                        <a:cxn ang="0">
                          <a:pos x="744" y="999"/>
                        </a:cxn>
                        <a:cxn ang="0">
                          <a:pos x="673" y="1023"/>
                        </a:cxn>
                        <a:cxn ang="0">
                          <a:pos x="548" y="1011"/>
                        </a:cxn>
                        <a:cxn ang="0">
                          <a:pos x="512" y="942"/>
                        </a:cxn>
                        <a:cxn ang="0">
                          <a:pos x="420" y="942"/>
                        </a:cxn>
                        <a:cxn ang="0">
                          <a:pos x="252" y="904"/>
                        </a:cxn>
                        <a:cxn ang="0">
                          <a:pos x="214" y="867"/>
                        </a:cxn>
                        <a:cxn ang="0">
                          <a:pos x="392" y="855"/>
                        </a:cxn>
                        <a:cxn ang="0">
                          <a:pos x="361" y="772"/>
                        </a:cxn>
                        <a:cxn ang="0">
                          <a:pos x="139" y="784"/>
                        </a:cxn>
                        <a:cxn ang="0">
                          <a:pos x="139" y="744"/>
                        </a:cxn>
                        <a:cxn ang="0">
                          <a:pos x="233" y="744"/>
                        </a:cxn>
                        <a:cxn ang="0">
                          <a:pos x="226" y="678"/>
                        </a:cxn>
                        <a:cxn ang="0">
                          <a:pos x="198" y="682"/>
                        </a:cxn>
                        <a:cxn ang="0">
                          <a:pos x="174" y="616"/>
                        </a:cxn>
                        <a:cxn ang="0">
                          <a:pos x="290" y="564"/>
                        </a:cxn>
                        <a:cxn ang="0">
                          <a:pos x="146" y="444"/>
                        </a:cxn>
                        <a:cxn ang="0">
                          <a:pos x="111" y="458"/>
                        </a:cxn>
                        <a:cxn ang="0">
                          <a:pos x="0" y="156"/>
                        </a:cxn>
                        <a:cxn ang="0">
                          <a:pos x="115" y="123"/>
                        </a:cxn>
                        <a:cxn ang="0">
                          <a:pos x="63" y="21"/>
                        </a:cxn>
                        <a:cxn ang="0">
                          <a:pos x="101" y="0"/>
                        </a:cxn>
                        <a:cxn ang="0">
                          <a:pos x="172" y="127"/>
                        </a:cxn>
                        <a:cxn ang="0">
                          <a:pos x="304" y="40"/>
                        </a:cxn>
                        <a:cxn ang="0">
                          <a:pos x="394" y="35"/>
                        </a:cxn>
                        <a:cxn ang="0">
                          <a:pos x="396" y="156"/>
                        </a:cxn>
                        <a:cxn ang="0">
                          <a:pos x="429" y="236"/>
                        </a:cxn>
                        <a:cxn ang="0">
                          <a:pos x="344" y="226"/>
                        </a:cxn>
                        <a:cxn ang="0">
                          <a:pos x="321" y="274"/>
                        </a:cxn>
                        <a:cxn ang="0">
                          <a:pos x="347" y="337"/>
                        </a:cxn>
                        <a:cxn ang="0">
                          <a:pos x="330" y="453"/>
                        </a:cxn>
                        <a:cxn ang="0">
                          <a:pos x="359" y="496"/>
                        </a:cxn>
                        <a:cxn ang="0">
                          <a:pos x="380" y="491"/>
                        </a:cxn>
                        <a:cxn ang="0">
                          <a:pos x="470" y="498"/>
                        </a:cxn>
                        <a:cxn ang="0">
                          <a:pos x="481" y="491"/>
                        </a:cxn>
                        <a:cxn ang="0">
                          <a:pos x="491" y="505"/>
                        </a:cxn>
                        <a:cxn ang="0">
                          <a:pos x="462" y="581"/>
                        </a:cxn>
                        <a:cxn ang="0">
                          <a:pos x="722" y="531"/>
                        </a:cxn>
                        <a:cxn ang="0">
                          <a:pos x="725" y="680"/>
                        </a:cxn>
                        <a:cxn ang="0">
                          <a:pos x="727" y="741"/>
                        </a:cxn>
                        <a:cxn ang="0">
                          <a:pos x="848" y="751"/>
                        </a:cxn>
                      </a:cxnLst>
                      <a:rect l="0" t="0" r="r" b="b"/>
                      <a:pathLst>
                        <a:path w="848" h="1023">
                          <a:moveTo>
                            <a:pt x="848" y="751"/>
                          </a:moveTo>
                          <a:lnTo>
                            <a:pt x="843" y="881"/>
                          </a:lnTo>
                          <a:lnTo>
                            <a:pt x="734" y="888"/>
                          </a:lnTo>
                          <a:lnTo>
                            <a:pt x="744" y="999"/>
                          </a:lnTo>
                          <a:lnTo>
                            <a:pt x="673" y="1023"/>
                          </a:lnTo>
                          <a:lnTo>
                            <a:pt x="548" y="1011"/>
                          </a:lnTo>
                          <a:lnTo>
                            <a:pt x="512" y="942"/>
                          </a:lnTo>
                          <a:lnTo>
                            <a:pt x="420" y="942"/>
                          </a:lnTo>
                          <a:lnTo>
                            <a:pt x="252" y="904"/>
                          </a:lnTo>
                          <a:lnTo>
                            <a:pt x="214" y="867"/>
                          </a:lnTo>
                          <a:lnTo>
                            <a:pt x="392" y="855"/>
                          </a:lnTo>
                          <a:lnTo>
                            <a:pt x="361" y="772"/>
                          </a:lnTo>
                          <a:lnTo>
                            <a:pt x="139" y="784"/>
                          </a:lnTo>
                          <a:lnTo>
                            <a:pt x="139" y="744"/>
                          </a:lnTo>
                          <a:lnTo>
                            <a:pt x="233" y="744"/>
                          </a:lnTo>
                          <a:lnTo>
                            <a:pt x="226" y="678"/>
                          </a:lnTo>
                          <a:lnTo>
                            <a:pt x="198" y="682"/>
                          </a:lnTo>
                          <a:lnTo>
                            <a:pt x="174" y="616"/>
                          </a:lnTo>
                          <a:lnTo>
                            <a:pt x="290" y="564"/>
                          </a:lnTo>
                          <a:lnTo>
                            <a:pt x="146" y="444"/>
                          </a:lnTo>
                          <a:lnTo>
                            <a:pt x="111" y="458"/>
                          </a:lnTo>
                          <a:lnTo>
                            <a:pt x="0" y="156"/>
                          </a:lnTo>
                          <a:lnTo>
                            <a:pt x="115" y="123"/>
                          </a:lnTo>
                          <a:lnTo>
                            <a:pt x="63" y="21"/>
                          </a:lnTo>
                          <a:lnTo>
                            <a:pt x="101" y="0"/>
                          </a:lnTo>
                          <a:lnTo>
                            <a:pt x="172" y="127"/>
                          </a:lnTo>
                          <a:lnTo>
                            <a:pt x="304" y="40"/>
                          </a:lnTo>
                          <a:lnTo>
                            <a:pt x="394" y="35"/>
                          </a:lnTo>
                          <a:lnTo>
                            <a:pt x="396" y="156"/>
                          </a:lnTo>
                          <a:lnTo>
                            <a:pt x="429" y="236"/>
                          </a:lnTo>
                          <a:lnTo>
                            <a:pt x="344" y="226"/>
                          </a:lnTo>
                          <a:lnTo>
                            <a:pt x="321" y="274"/>
                          </a:lnTo>
                          <a:lnTo>
                            <a:pt x="347" y="337"/>
                          </a:lnTo>
                          <a:lnTo>
                            <a:pt x="330" y="453"/>
                          </a:lnTo>
                          <a:lnTo>
                            <a:pt x="359" y="496"/>
                          </a:lnTo>
                          <a:lnTo>
                            <a:pt x="380" y="491"/>
                          </a:lnTo>
                          <a:lnTo>
                            <a:pt x="470" y="498"/>
                          </a:lnTo>
                          <a:lnTo>
                            <a:pt x="481" y="491"/>
                          </a:lnTo>
                          <a:lnTo>
                            <a:pt x="491" y="505"/>
                          </a:lnTo>
                          <a:lnTo>
                            <a:pt x="462" y="581"/>
                          </a:lnTo>
                          <a:lnTo>
                            <a:pt x="722" y="531"/>
                          </a:lnTo>
                          <a:lnTo>
                            <a:pt x="725" y="680"/>
                          </a:lnTo>
                          <a:lnTo>
                            <a:pt x="727" y="741"/>
                          </a:lnTo>
                          <a:lnTo>
                            <a:pt x="848" y="751"/>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48" name="Freeform 9"/>
                    <p:cNvSpPr>
                      <a:spLocks/>
                    </p:cNvSpPr>
                    <p:nvPr/>
                  </p:nvSpPr>
                  <p:spPr bwMode="auto">
                    <a:xfrm>
                      <a:off x="2370138" y="3046413"/>
                      <a:ext cx="2422525" cy="2395537"/>
                    </a:xfrm>
                    <a:custGeom>
                      <a:avLst/>
                      <a:gdLst/>
                      <a:ahLst/>
                      <a:cxnLst>
                        <a:cxn ang="0">
                          <a:pos x="371" y="292"/>
                        </a:cxn>
                        <a:cxn ang="0">
                          <a:pos x="402" y="179"/>
                        </a:cxn>
                        <a:cxn ang="0">
                          <a:pos x="347" y="151"/>
                        </a:cxn>
                        <a:cxn ang="0">
                          <a:pos x="352" y="111"/>
                        </a:cxn>
                        <a:cxn ang="0">
                          <a:pos x="257" y="52"/>
                        </a:cxn>
                        <a:cxn ang="0">
                          <a:pos x="239" y="0"/>
                        </a:cxn>
                        <a:cxn ang="0">
                          <a:pos x="0" y="165"/>
                        </a:cxn>
                        <a:cxn ang="0">
                          <a:pos x="215" y="479"/>
                        </a:cxn>
                        <a:cxn ang="0">
                          <a:pos x="281" y="283"/>
                        </a:cxn>
                        <a:cxn ang="0">
                          <a:pos x="364" y="333"/>
                        </a:cxn>
                        <a:cxn ang="0">
                          <a:pos x="418" y="347"/>
                        </a:cxn>
                        <a:cxn ang="0">
                          <a:pos x="281" y="569"/>
                        </a:cxn>
                        <a:cxn ang="0">
                          <a:pos x="331" y="640"/>
                        </a:cxn>
                        <a:cxn ang="0">
                          <a:pos x="345" y="1344"/>
                        </a:cxn>
                        <a:cxn ang="0">
                          <a:pos x="680" y="1223"/>
                        </a:cxn>
                        <a:cxn ang="0">
                          <a:pos x="1150" y="1502"/>
                        </a:cxn>
                        <a:cxn ang="0">
                          <a:pos x="1287" y="1509"/>
                        </a:cxn>
                        <a:cxn ang="0">
                          <a:pos x="1526" y="1098"/>
                        </a:cxn>
                        <a:cxn ang="0">
                          <a:pos x="1363" y="763"/>
                        </a:cxn>
                        <a:cxn ang="0">
                          <a:pos x="1231" y="817"/>
                        </a:cxn>
                        <a:cxn ang="0">
                          <a:pos x="1127" y="656"/>
                        </a:cxn>
                        <a:cxn ang="0">
                          <a:pos x="1110" y="600"/>
                        </a:cxn>
                        <a:cxn ang="0">
                          <a:pos x="817" y="621"/>
                        </a:cxn>
                        <a:cxn ang="0">
                          <a:pos x="836" y="569"/>
                        </a:cxn>
                        <a:cxn ang="0">
                          <a:pos x="517" y="448"/>
                        </a:cxn>
                        <a:cxn ang="0">
                          <a:pos x="560" y="288"/>
                        </a:cxn>
                        <a:cxn ang="0">
                          <a:pos x="487" y="259"/>
                        </a:cxn>
                        <a:cxn ang="0">
                          <a:pos x="463" y="321"/>
                        </a:cxn>
                        <a:cxn ang="0">
                          <a:pos x="371" y="292"/>
                        </a:cxn>
                      </a:cxnLst>
                      <a:rect l="0" t="0" r="r" b="b"/>
                      <a:pathLst>
                        <a:path w="1526" h="1509">
                          <a:moveTo>
                            <a:pt x="371" y="292"/>
                          </a:moveTo>
                          <a:lnTo>
                            <a:pt x="402" y="179"/>
                          </a:lnTo>
                          <a:lnTo>
                            <a:pt x="347" y="151"/>
                          </a:lnTo>
                          <a:lnTo>
                            <a:pt x="352" y="111"/>
                          </a:lnTo>
                          <a:lnTo>
                            <a:pt x="257" y="52"/>
                          </a:lnTo>
                          <a:lnTo>
                            <a:pt x="239" y="0"/>
                          </a:lnTo>
                          <a:lnTo>
                            <a:pt x="0" y="165"/>
                          </a:lnTo>
                          <a:lnTo>
                            <a:pt x="215" y="479"/>
                          </a:lnTo>
                          <a:lnTo>
                            <a:pt x="281" y="283"/>
                          </a:lnTo>
                          <a:lnTo>
                            <a:pt x="364" y="333"/>
                          </a:lnTo>
                          <a:lnTo>
                            <a:pt x="418" y="347"/>
                          </a:lnTo>
                          <a:lnTo>
                            <a:pt x="281" y="569"/>
                          </a:lnTo>
                          <a:lnTo>
                            <a:pt x="331" y="640"/>
                          </a:lnTo>
                          <a:lnTo>
                            <a:pt x="345" y="1344"/>
                          </a:lnTo>
                          <a:lnTo>
                            <a:pt x="680" y="1223"/>
                          </a:lnTo>
                          <a:lnTo>
                            <a:pt x="1150" y="1502"/>
                          </a:lnTo>
                          <a:lnTo>
                            <a:pt x="1287" y="1509"/>
                          </a:lnTo>
                          <a:lnTo>
                            <a:pt x="1526" y="1098"/>
                          </a:lnTo>
                          <a:lnTo>
                            <a:pt x="1363" y="763"/>
                          </a:lnTo>
                          <a:lnTo>
                            <a:pt x="1231" y="817"/>
                          </a:lnTo>
                          <a:lnTo>
                            <a:pt x="1127" y="656"/>
                          </a:lnTo>
                          <a:lnTo>
                            <a:pt x="1110" y="600"/>
                          </a:lnTo>
                          <a:lnTo>
                            <a:pt x="817" y="621"/>
                          </a:lnTo>
                          <a:lnTo>
                            <a:pt x="836" y="569"/>
                          </a:lnTo>
                          <a:lnTo>
                            <a:pt x="517" y="448"/>
                          </a:lnTo>
                          <a:lnTo>
                            <a:pt x="560" y="288"/>
                          </a:lnTo>
                          <a:lnTo>
                            <a:pt x="487" y="259"/>
                          </a:lnTo>
                          <a:lnTo>
                            <a:pt x="463" y="321"/>
                          </a:lnTo>
                          <a:lnTo>
                            <a:pt x="371" y="292"/>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49" name="Freeform 10"/>
                    <p:cNvSpPr>
                      <a:spLocks/>
                    </p:cNvSpPr>
                    <p:nvPr/>
                  </p:nvSpPr>
                  <p:spPr bwMode="auto">
                    <a:xfrm>
                      <a:off x="3589338" y="2044700"/>
                      <a:ext cx="1905000" cy="989012"/>
                    </a:xfrm>
                    <a:custGeom>
                      <a:avLst/>
                      <a:gdLst/>
                      <a:ahLst/>
                      <a:cxnLst>
                        <a:cxn ang="0">
                          <a:pos x="1200" y="387"/>
                        </a:cxn>
                        <a:cxn ang="0">
                          <a:pos x="1032" y="338"/>
                        </a:cxn>
                        <a:cxn ang="0">
                          <a:pos x="531" y="75"/>
                        </a:cxn>
                        <a:cxn ang="0">
                          <a:pos x="531" y="16"/>
                        </a:cxn>
                        <a:cxn ang="0">
                          <a:pos x="394" y="0"/>
                        </a:cxn>
                        <a:cxn ang="0">
                          <a:pos x="404" y="134"/>
                        </a:cxn>
                        <a:cxn ang="0">
                          <a:pos x="404" y="238"/>
                        </a:cxn>
                        <a:cxn ang="0">
                          <a:pos x="0" y="238"/>
                        </a:cxn>
                        <a:cxn ang="0">
                          <a:pos x="7" y="357"/>
                        </a:cxn>
                        <a:cxn ang="0">
                          <a:pos x="217" y="354"/>
                        </a:cxn>
                        <a:cxn ang="0">
                          <a:pos x="231" y="385"/>
                        </a:cxn>
                        <a:cxn ang="0">
                          <a:pos x="302" y="416"/>
                        </a:cxn>
                        <a:cxn ang="0">
                          <a:pos x="503" y="619"/>
                        </a:cxn>
                        <a:cxn ang="0">
                          <a:pos x="654" y="623"/>
                        </a:cxn>
                        <a:cxn ang="0">
                          <a:pos x="808" y="614"/>
                        </a:cxn>
                        <a:cxn ang="0">
                          <a:pos x="940" y="583"/>
                        </a:cxn>
                        <a:cxn ang="0">
                          <a:pos x="1063" y="515"/>
                        </a:cxn>
                        <a:cxn ang="0">
                          <a:pos x="1155" y="442"/>
                        </a:cxn>
                        <a:cxn ang="0">
                          <a:pos x="1200" y="387"/>
                        </a:cxn>
                      </a:cxnLst>
                      <a:rect l="0" t="0" r="r" b="b"/>
                      <a:pathLst>
                        <a:path w="1200" h="623">
                          <a:moveTo>
                            <a:pt x="1200" y="387"/>
                          </a:moveTo>
                          <a:lnTo>
                            <a:pt x="1032" y="338"/>
                          </a:lnTo>
                          <a:lnTo>
                            <a:pt x="531" y="75"/>
                          </a:lnTo>
                          <a:lnTo>
                            <a:pt x="531" y="16"/>
                          </a:lnTo>
                          <a:lnTo>
                            <a:pt x="394" y="0"/>
                          </a:lnTo>
                          <a:lnTo>
                            <a:pt x="404" y="134"/>
                          </a:lnTo>
                          <a:lnTo>
                            <a:pt x="404" y="238"/>
                          </a:lnTo>
                          <a:lnTo>
                            <a:pt x="0" y="238"/>
                          </a:lnTo>
                          <a:lnTo>
                            <a:pt x="7" y="357"/>
                          </a:lnTo>
                          <a:lnTo>
                            <a:pt x="217" y="354"/>
                          </a:lnTo>
                          <a:lnTo>
                            <a:pt x="231" y="385"/>
                          </a:lnTo>
                          <a:lnTo>
                            <a:pt x="302" y="416"/>
                          </a:lnTo>
                          <a:lnTo>
                            <a:pt x="503" y="619"/>
                          </a:lnTo>
                          <a:lnTo>
                            <a:pt x="654" y="623"/>
                          </a:lnTo>
                          <a:lnTo>
                            <a:pt x="808" y="614"/>
                          </a:lnTo>
                          <a:lnTo>
                            <a:pt x="940" y="583"/>
                          </a:lnTo>
                          <a:lnTo>
                            <a:pt x="1063" y="515"/>
                          </a:lnTo>
                          <a:lnTo>
                            <a:pt x="1155" y="442"/>
                          </a:lnTo>
                          <a:lnTo>
                            <a:pt x="1200" y="387"/>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50" name="Freeform 11"/>
                    <p:cNvSpPr>
                      <a:spLocks/>
                    </p:cNvSpPr>
                    <p:nvPr/>
                  </p:nvSpPr>
                  <p:spPr bwMode="auto">
                    <a:xfrm>
                      <a:off x="4383088" y="2644775"/>
                      <a:ext cx="2182813" cy="1495425"/>
                    </a:xfrm>
                    <a:custGeom>
                      <a:avLst/>
                      <a:gdLst/>
                      <a:ahLst/>
                      <a:cxnLst>
                        <a:cxn ang="0">
                          <a:pos x="0" y="229"/>
                        </a:cxn>
                        <a:cxn ang="0">
                          <a:pos x="844" y="942"/>
                        </a:cxn>
                        <a:cxn ang="0">
                          <a:pos x="1375" y="371"/>
                        </a:cxn>
                        <a:cxn ang="0">
                          <a:pos x="1283" y="297"/>
                        </a:cxn>
                        <a:cxn ang="0">
                          <a:pos x="1226" y="245"/>
                        </a:cxn>
                        <a:cxn ang="0">
                          <a:pos x="1181" y="219"/>
                        </a:cxn>
                        <a:cxn ang="0">
                          <a:pos x="1170" y="198"/>
                        </a:cxn>
                        <a:cxn ang="0">
                          <a:pos x="1165" y="184"/>
                        </a:cxn>
                        <a:cxn ang="0">
                          <a:pos x="1153" y="172"/>
                        </a:cxn>
                        <a:cxn ang="0">
                          <a:pos x="1134" y="172"/>
                        </a:cxn>
                        <a:cxn ang="0">
                          <a:pos x="1099" y="177"/>
                        </a:cxn>
                        <a:cxn ang="0">
                          <a:pos x="1047" y="167"/>
                        </a:cxn>
                        <a:cxn ang="0">
                          <a:pos x="1002" y="132"/>
                        </a:cxn>
                        <a:cxn ang="0">
                          <a:pos x="969" y="106"/>
                        </a:cxn>
                        <a:cxn ang="0">
                          <a:pos x="907" y="101"/>
                        </a:cxn>
                        <a:cxn ang="0">
                          <a:pos x="773" y="52"/>
                        </a:cxn>
                        <a:cxn ang="0">
                          <a:pos x="740" y="35"/>
                        </a:cxn>
                        <a:cxn ang="0">
                          <a:pos x="718" y="28"/>
                        </a:cxn>
                        <a:cxn ang="0">
                          <a:pos x="700" y="0"/>
                        </a:cxn>
                        <a:cxn ang="0">
                          <a:pos x="664" y="42"/>
                        </a:cxn>
                        <a:cxn ang="0">
                          <a:pos x="641" y="68"/>
                        </a:cxn>
                        <a:cxn ang="0">
                          <a:pos x="603" y="104"/>
                        </a:cxn>
                        <a:cxn ang="0">
                          <a:pos x="532" y="146"/>
                        </a:cxn>
                        <a:cxn ang="0">
                          <a:pos x="482" y="172"/>
                        </a:cxn>
                        <a:cxn ang="0">
                          <a:pos x="426" y="203"/>
                        </a:cxn>
                        <a:cxn ang="0">
                          <a:pos x="348" y="219"/>
                        </a:cxn>
                        <a:cxn ang="0">
                          <a:pos x="258" y="229"/>
                        </a:cxn>
                        <a:cxn ang="0">
                          <a:pos x="180" y="236"/>
                        </a:cxn>
                        <a:cxn ang="0">
                          <a:pos x="104" y="234"/>
                        </a:cxn>
                        <a:cxn ang="0">
                          <a:pos x="0" y="229"/>
                        </a:cxn>
                        <a:cxn ang="0">
                          <a:pos x="0" y="229"/>
                        </a:cxn>
                      </a:cxnLst>
                      <a:rect l="0" t="0" r="r" b="b"/>
                      <a:pathLst>
                        <a:path w="1375" h="942">
                          <a:moveTo>
                            <a:pt x="0" y="229"/>
                          </a:moveTo>
                          <a:lnTo>
                            <a:pt x="844" y="942"/>
                          </a:lnTo>
                          <a:lnTo>
                            <a:pt x="1375" y="371"/>
                          </a:lnTo>
                          <a:lnTo>
                            <a:pt x="1283" y="297"/>
                          </a:lnTo>
                          <a:lnTo>
                            <a:pt x="1226" y="245"/>
                          </a:lnTo>
                          <a:lnTo>
                            <a:pt x="1181" y="219"/>
                          </a:lnTo>
                          <a:lnTo>
                            <a:pt x="1170" y="198"/>
                          </a:lnTo>
                          <a:lnTo>
                            <a:pt x="1165" y="184"/>
                          </a:lnTo>
                          <a:lnTo>
                            <a:pt x="1153" y="172"/>
                          </a:lnTo>
                          <a:lnTo>
                            <a:pt x="1134" y="172"/>
                          </a:lnTo>
                          <a:lnTo>
                            <a:pt x="1099" y="177"/>
                          </a:lnTo>
                          <a:lnTo>
                            <a:pt x="1047" y="167"/>
                          </a:lnTo>
                          <a:lnTo>
                            <a:pt x="1002" y="132"/>
                          </a:lnTo>
                          <a:lnTo>
                            <a:pt x="969" y="106"/>
                          </a:lnTo>
                          <a:lnTo>
                            <a:pt x="907" y="101"/>
                          </a:lnTo>
                          <a:lnTo>
                            <a:pt x="773" y="52"/>
                          </a:lnTo>
                          <a:lnTo>
                            <a:pt x="740" y="35"/>
                          </a:lnTo>
                          <a:lnTo>
                            <a:pt x="718" y="28"/>
                          </a:lnTo>
                          <a:lnTo>
                            <a:pt x="700" y="0"/>
                          </a:lnTo>
                          <a:lnTo>
                            <a:pt x="664" y="42"/>
                          </a:lnTo>
                          <a:lnTo>
                            <a:pt x="641" y="68"/>
                          </a:lnTo>
                          <a:lnTo>
                            <a:pt x="603" y="104"/>
                          </a:lnTo>
                          <a:lnTo>
                            <a:pt x="532" y="146"/>
                          </a:lnTo>
                          <a:lnTo>
                            <a:pt x="482" y="172"/>
                          </a:lnTo>
                          <a:lnTo>
                            <a:pt x="426" y="203"/>
                          </a:lnTo>
                          <a:lnTo>
                            <a:pt x="348" y="219"/>
                          </a:lnTo>
                          <a:lnTo>
                            <a:pt x="258" y="229"/>
                          </a:lnTo>
                          <a:lnTo>
                            <a:pt x="180" y="236"/>
                          </a:lnTo>
                          <a:lnTo>
                            <a:pt x="104" y="234"/>
                          </a:lnTo>
                          <a:lnTo>
                            <a:pt x="0" y="229"/>
                          </a:lnTo>
                          <a:lnTo>
                            <a:pt x="0" y="229"/>
                          </a:lnTo>
                          <a:close/>
                        </a:path>
                      </a:pathLst>
                    </a:custGeom>
                    <a:solidFill>
                      <a:srgbClr val="669DB7"/>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51" name="Freeform 23"/>
                    <p:cNvSpPr>
                      <a:spLocks/>
                    </p:cNvSpPr>
                    <p:nvPr/>
                  </p:nvSpPr>
                  <p:spPr bwMode="auto">
                    <a:xfrm>
                      <a:off x="2894495" y="4052888"/>
                      <a:ext cx="1905000" cy="1384300"/>
                    </a:xfrm>
                    <a:custGeom>
                      <a:avLst/>
                      <a:gdLst/>
                      <a:ahLst/>
                      <a:cxnLst>
                        <a:cxn ang="0">
                          <a:pos x="1200" y="456"/>
                        </a:cxn>
                        <a:cxn ang="0">
                          <a:pos x="954" y="872"/>
                        </a:cxn>
                        <a:cxn ang="0">
                          <a:pos x="820" y="862"/>
                        </a:cxn>
                        <a:cxn ang="0">
                          <a:pos x="352" y="586"/>
                        </a:cxn>
                        <a:cxn ang="0">
                          <a:pos x="12" y="704"/>
                        </a:cxn>
                        <a:cxn ang="0">
                          <a:pos x="0" y="0"/>
                        </a:cxn>
                        <a:cxn ang="0">
                          <a:pos x="394" y="87"/>
                        </a:cxn>
                        <a:cxn ang="0">
                          <a:pos x="340" y="212"/>
                        </a:cxn>
                        <a:cxn ang="0">
                          <a:pos x="456" y="212"/>
                        </a:cxn>
                        <a:cxn ang="0">
                          <a:pos x="465" y="274"/>
                        </a:cxn>
                        <a:cxn ang="0">
                          <a:pos x="515" y="250"/>
                        </a:cxn>
                        <a:cxn ang="0">
                          <a:pos x="496" y="196"/>
                        </a:cxn>
                        <a:cxn ang="0">
                          <a:pos x="732" y="160"/>
                        </a:cxn>
                        <a:cxn ang="0">
                          <a:pos x="822" y="31"/>
                        </a:cxn>
                        <a:cxn ang="0">
                          <a:pos x="902" y="177"/>
                        </a:cxn>
                        <a:cxn ang="0">
                          <a:pos x="1035" y="118"/>
                        </a:cxn>
                        <a:cxn ang="0">
                          <a:pos x="1200" y="456"/>
                        </a:cxn>
                      </a:cxnLst>
                      <a:rect l="0" t="0" r="r" b="b"/>
                      <a:pathLst>
                        <a:path w="1200" h="872">
                          <a:moveTo>
                            <a:pt x="1200" y="456"/>
                          </a:moveTo>
                          <a:lnTo>
                            <a:pt x="954" y="872"/>
                          </a:lnTo>
                          <a:lnTo>
                            <a:pt x="820" y="862"/>
                          </a:lnTo>
                          <a:lnTo>
                            <a:pt x="352" y="586"/>
                          </a:lnTo>
                          <a:lnTo>
                            <a:pt x="12" y="704"/>
                          </a:lnTo>
                          <a:lnTo>
                            <a:pt x="0" y="0"/>
                          </a:lnTo>
                          <a:lnTo>
                            <a:pt x="394" y="87"/>
                          </a:lnTo>
                          <a:lnTo>
                            <a:pt x="340" y="212"/>
                          </a:lnTo>
                          <a:lnTo>
                            <a:pt x="456" y="212"/>
                          </a:lnTo>
                          <a:lnTo>
                            <a:pt x="465" y="274"/>
                          </a:lnTo>
                          <a:lnTo>
                            <a:pt x="515" y="250"/>
                          </a:lnTo>
                          <a:lnTo>
                            <a:pt x="496" y="196"/>
                          </a:lnTo>
                          <a:lnTo>
                            <a:pt x="732" y="160"/>
                          </a:lnTo>
                          <a:lnTo>
                            <a:pt x="822" y="31"/>
                          </a:lnTo>
                          <a:lnTo>
                            <a:pt x="902" y="177"/>
                          </a:lnTo>
                          <a:lnTo>
                            <a:pt x="1035" y="118"/>
                          </a:lnTo>
                          <a:lnTo>
                            <a:pt x="1200" y="456"/>
                          </a:lnTo>
                          <a:close/>
                        </a:path>
                      </a:pathLst>
                    </a:custGeom>
                    <a:solidFill>
                      <a:srgbClr val="7FBBD4"/>
                    </a:solidFill>
                    <a:ln w="3175" cap="flat">
                      <a:solidFill>
                        <a:sysClr val="window" lastClr="FFFFFF"/>
                      </a:soli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52" name="Freeform 24"/>
                    <p:cNvSpPr>
                      <a:spLocks/>
                    </p:cNvSpPr>
                    <p:nvPr/>
                  </p:nvSpPr>
                  <p:spPr bwMode="auto">
                    <a:xfrm>
                      <a:off x="2365858" y="3028951"/>
                      <a:ext cx="738188" cy="1023938"/>
                    </a:xfrm>
                    <a:custGeom>
                      <a:avLst/>
                      <a:gdLst/>
                      <a:ahLst/>
                      <a:cxnLst>
                        <a:cxn ang="0">
                          <a:pos x="465" y="323"/>
                        </a:cxn>
                        <a:cxn ang="0">
                          <a:pos x="333" y="645"/>
                        </a:cxn>
                        <a:cxn ang="0">
                          <a:pos x="286" y="579"/>
                        </a:cxn>
                        <a:cxn ang="0">
                          <a:pos x="425" y="347"/>
                        </a:cxn>
                        <a:cxn ang="0">
                          <a:pos x="366" y="335"/>
                        </a:cxn>
                        <a:cxn ang="0">
                          <a:pos x="288" y="283"/>
                        </a:cxn>
                        <a:cxn ang="0">
                          <a:pos x="215" y="477"/>
                        </a:cxn>
                        <a:cxn ang="0">
                          <a:pos x="0" y="165"/>
                        </a:cxn>
                        <a:cxn ang="0">
                          <a:pos x="245" y="0"/>
                        </a:cxn>
                        <a:cxn ang="0">
                          <a:pos x="262" y="57"/>
                        </a:cxn>
                        <a:cxn ang="0">
                          <a:pos x="359" y="111"/>
                        </a:cxn>
                        <a:cxn ang="0">
                          <a:pos x="347" y="153"/>
                        </a:cxn>
                        <a:cxn ang="0">
                          <a:pos x="408" y="191"/>
                        </a:cxn>
                        <a:cxn ang="0">
                          <a:pos x="373" y="288"/>
                        </a:cxn>
                        <a:cxn ang="0">
                          <a:pos x="465" y="323"/>
                        </a:cxn>
                      </a:cxnLst>
                      <a:rect l="0" t="0" r="r" b="b"/>
                      <a:pathLst>
                        <a:path w="465" h="645">
                          <a:moveTo>
                            <a:pt x="465" y="323"/>
                          </a:moveTo>
                          <a:lnTo>
                            <a:pt x="333" y="645"/>
                          </a:lnTo>
                          <a:lnTo>
                            <a:pt x="286" y="579"/>
                          </a:lnTo>
                          <a:lnTo>
                            <a:pt x="425" y="347"/>
                          </a:lnTo>
                          <a:lnTo>
                            <a:pt x="366" y="335"/>
                          </a:lnTo>
                          <a:lnTo>
                            <a:pt x="288" y="283"/>
                          </a:lnTo>
                          <a:lnTo>
                            <a:pt x="215" y="477"/>
                          </a:lnTo>
                          <a:lnTo>
                            <a:pt x="0" y="165"/>
                          </a:lnTo>
                          <a:lnTo>
                            <a:pt x="245" y="0"/>
                          </a:lnTo>
                          <a:lnTo>
                            <a:pt x="262" y="57"/>
                          </a:lnTo>
                          <a:lnTo>
                            <a:pt x="359" y="111"/>
                          </a:lnTo>
                          <a:lnTo>
                            <a:pt x="347" y="153"/>
                          </a:lnTo>
                          <a:lnTo>
                            <a:pt x="408" y="191"/>
                          </a:lnTo>
                          <a:lnTo>
                            <a:pt x="373" y="288"/>
                          </a:lnTo>
                          <a:lnTo>
                            <a:pt x="465" y="323"/>
                          </a:lnTo>
                          <a:close/>
                        </a:path>
                      </a:pathLst>
                    </a:custGeom>
                    <a:solidFill>
                      <a:srgbClr val="7FBBD4"/>
                    </a:solidFill>
                    <a:ln w="3175" cap="flat">
                      <a:solidFill>
                        <a:sysClr val="window" lastClr="FFFFFF"/>
                      </a:soli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grpSp>
              <p:grpSp>
                <p:nvGrpSpPr>
                  <p:cNvPr id="141" name="Group 17"/>
                  <p:cNvGrpSpPr/>
                  <p:nvPr/>
                </p:nvGrpSpPr>
                <p:grpSpPr>
                  <a:xfrm>
                    <a:off x="4975225" y="3541713"/>
                    <a:ext cx="1271588" cy="866776"/>
                    <a:chOff x="4318000" y="2998788"/>
                    <a:chExt cx="1271588" cy="866776"/>
                  </a:xfrm>
                </p:grpSpPr>
                <p:sp>
                  <p:nvSpPr>
                    <p:cNvPr id="142" name="Freeform 16"/>
                    <p:cNvSpPr>
                      <a:spLocks/>
                    </p:cNvSpPr>
                    <p:nvPr/>
                  </p:nvSpPr>
                  <p:spPr bwMode="auto">
                    <a:xfrm>
                      <a:off x="4318000" y="3524251"/>
                      <a:ext cx="327025" cy="341313"/>
                    </a:xfrm>
                    <a:custGeom>
                      <a:avLst/>
                      <a:gdLst/>
                      <a:ahLst/>
                      <a:cxnLst>
                        <a:cxn ang="0">
                          <a:pos x="28" y="12"/>
                        </a:cxn>
                        <a:cxn ang="0">
                          <a:pos x="135" y="0"/>
                        </a:cxn>
                        <a:cxn ang="0">
                          <a:pos x="196" y="0"/>
                        </a:cxn>
                        <a:cxn ang="0">
                          <a:pos x="206" y="171"/>
                        </a:cxn>
                        <a:cxn ang="0">
                          <a:pos x="69" y="215"/>
                        </a:cxn>
                        <a:cxn ang="0">
                          <a:pos x="40" y="114"/>
                        </a:cxn>
                        <a:cxn ang="0">
                          <a:pos x="0" y="104"/>
                        </a:cxn>
                        <a:cxn ang="0">
                          <a:pos x="28" y="12"/>
                        </a:cxn>
                      </a:cxnLst>
                      <a:rect l="0" t="0" r="r" b="b"/>
                      <a:pathLst>
                        <a:path w="206" h="215">
                          <a:moveTo>
                            <a:pt x="28" y="12"/>
                          </a:moveTo>
                          <a:lnTo>
                            <a:pt x="135" y="0"/>
                          </a:lnTo>
                          <a:lnTo>
                            <a:pt x="196" y="0"/>
                          </a:lnTo>
                          <a:lnTo>
                            <a:pt x="206" y="171"/>
                          </a:lnTo>
                          <a:lnTo>
                            <a:pt x="69" y="215"/>
                          </a:lnTo>
                          <a:lnTo>
                            <a:pt x="40" y="114"/>
                          </a:lnTo>
                          <a:lnTo>
                            <a:pt x="0" y="104"/>
                          </a:lnTo>
                          <a:lnTo>
                            <a:pt x="28" y="12"/>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43" name="Freeform 17"/>
                    <p:cNvSpPr>
                      <a:spLocks/>
                    </p:cNvSpPr>
                    <p:nvPr/>
                  </p:nvSpPr>
                  <p:spPr bwMode="auto">
                    <a:xfrm>
                      <a:off x="5353050" y="3370263"/>
                      <a:ext cx="236538" cy="360363"/>
                    </a:xfrm>
                    <a:custGeom>
                      <a:avLst/>
                      <a:gdLst/>
                      <a:ahLst/>
                      <a:cxnLst>
                        <a:cxn ang="0">
                          <a:pos x="78" y="0"/>
                        </a:cxn>
                        <a:cxn ang="0">
                          <a:pos x="140" y="50"/>
                        </a:cxn>
                        <a:cxn ang="0">
                          <a:pos x="133" y="67"/>
                        </a:cxn>
                        <a:cxn ang="0">
                          <a:pos x="149" y="88"/>
                        </a:cxn>
                        <a:cxn ang="0">
                          <a:pos x="149" y="123"/>
                        </a:cxn>
                        <a:cxn ang="0">
                          <a:pos x="123" y="185"/>
                        </a:cxn>
                        <a:cxn ang="0">
                          <a:pos x="116" y="178"/>
                        </a:cxn>
                        <a:cxn ang="0">
                          <a:pos x="81" y="220"/>
                        </a:cxn>
                        <a:cxn ang="0">
                          <a:pos x="0" y="227"/>
                        </a:cxn>
                        <a:cxn ang="0">
                          <a:pos x="3" y="142"/>
                        </a:cxn>
                        <a:cxn ang="0">
                          <a:pos x="14" y="90"/>
                        </a:cxn>
                        <a:cxn ang="0">
                          <a:pos x="78" y="0"/>
                        </a:cxn>
                      </a:cxnLst>
                      <a:rect l="0" t="0" r="r" b="b"/>
                      <a:pathLst>
                        <a:path w="149" h="227">
                          <a:moveTo>
                            <a:pt x="78" y="0"/>
                          </a:moveTo>
                          <a:lnTo>
                            <a:pt x="140" y="50"/>
                          </a:lnTo>
                          <a:lnTo>
                            <a:pt x="133" y="67"/>
                          </a:lnTo>
                          <a:lnTo>
                            <a:pt x="149" y="88"/>
                          </a:lnTo>
                          <a:lnTo>
                            <a:pt x="149" y="123"/>
                          </a:lnTo>
                          <a:lnTo>
                            <a:pt x="123" y="185"/>
                          </a:lnTo>
                          <a:lnTo>
                            <a:pt x="116" y="178"/>
                          </a:lnTo>
                          <a:lnTo>
                            <a:pt x="81" y="220"/>
                          </a:lnTo>
                          <a:lnTo>
                            <a:pt x="0" y="227"/>
                          </a:lnTo>
                          <a:lnTo>
                            <a:pt x="3" y="142"/>
                          </a:lnTo>
                          <a:lnTo>
                            <a:pt x="14" y="90"/>
                          </a:lnTo>
                          <a:lnTo>
                            <a:pt x="78" y="0"/>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44" name="Freeform 18"/>
                    <p:cNvSpPr>
                      <a:spLocks/>
                    </p:cNvSpPr>
                    <p:nvPr/>
                  </p:nvSpPr>
                  <p:spPr bwMode="auto">
                    <a:xfrm>
                      <a:off x="5016500" y="2998788"/>
                      <a:ext cx="328613" cy="184150"/>
                    </a:xfrm>
                    <a:custGeom>
                      <a:avLst/>
                      <a:gdLst/>
                      <a:ahLst/>
                      <a:cxnLst>
                        <a:cxn ang="0">
                          <a:pos x="205" y="17"/>
                        </a:cxn>
                        <a:cxn ang="0">
                          <a:pos x="207" y="76"/>
                        </a:cxn>
                        <a:cxn ang="0">
                          <a:pos x="61" y="116"/>
                        </a:cxn>
                        <a:cxn ang="0">
                          <a:pos x="26" y="116"/>
                        </a:cxn>
                        <a:cxn ang="0">
                          <a:pos x="0" y="74"/>
                        </a:cxn>
                        <a:cxn ang="0">
                          <a:pos x="47" y="0"/>
                        </a:cxn>
                        <a:cxn ang="0">
                          <a:pos x="111" y="41"/>
                        </a:cxn>
                        <a:cxn ang="0">
                          <a:pos x="196" y="19"/>
                        </a:cxn>
                        <a:cxn ang="0">
                          <a:pos x="205" y="17"/>
                        </a:cxn>
                      </a:cxnLst>
                      <a:rect l="0" t="0" r="r" b="b"/>
                      <a:pathLst>
                        <a:path w="207" h="116">
                          <a:moveTo>
                            <a:pt x="205" y="17"/>
                          </a:moveTo>
                          <a:lnTo>
                            <a:pt x="207" y="76"/>
                          </a:lnTo>
                          <a:lnTo>
                            <a:pt x="61" y="116"/>
                          </a:lnTo>
                          <a:lnTo>
                            <a:pt x="26" y="116"/>
                          </a:lnTo>
                          <a:lnTo>
                            <a:pt x="0" y="74"/>
                          </a:lnTo>
                          <a:lnTo>
                            <a:pt x="47" y="0"/>
                          </a:lnTo>
                          <a:lnTo>
                            <a:pt x="111" y="41"/>
                          </a:lnTo>
                          <a:lnTo>
                            <a:pt x="196" y="19"/>
                          </a:lnTo>
                          <a:lnTo>
                            <a:pt x="205" y="17"/>
                          </a:lnTo>
                          <a:close/>
                        </a:path>
                      </a:pathLst>
                    </a:custGeom>
                    <a:solidFill>
                      <a:srgbClr val="6DC067"/>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grpSp>
            </p:grpSp>
            <p:grpSp>
              <p:nvGrpSpPr>
                <p:cNvPr id="127" name="Group 59"/>
                <p:cNvGrpSpPr/>
                <p:nvPr/>
              </p:nvGrpSpPr>
              <p:grpSpPr>
                <a:xfrm>
                  <a:off x="3178644" y="2634023"/>
                  <a:ext cx="5004102" cy="3066666"/>
                  <a:chOff x="3178644" y="2634023"/>
                  <a:chExt cx="5004102" cy="3066666"/>
                </a:xfrm>
              </p:grpSpPr>
              <p:grpSp>
                <p:nvGrpSpPr>
                  <p:cNvPr id="128" name="Group 58"/>
                  <p:cNvGrpSpPr/>
                  <p:nvPr/>
                </p:nvGrpSpPr>
                <p:grpSpPr>
                  <a:xfrm>
                    <a:off x="3178644" y="5335169"/>
                    <a:ext cx="4827660" cy="365520"/>
                    <a:chOff x="3178644" y="5335169"/>
                    <a:chExt cx="4827660" cy="365520"/>
                  </a:xfrm>
                </p:grpSpPr>
                <p:sp>
                  <p:nvSpPr>
                    <p:cNvPr id="133" name="TextBox 132"/>
                    <p:cNvSpPr txBox="1"/>
                    <p:nvPr/>
                  </p:nvSpPr>
                  <p:spPr>
                    <a:xfrm>
                      <a:off x="3178644" y="5589380"/>
                      <a:ext cx="334471" cy="11130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28</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55’E</a:t>
                      </a:r>
                    </a:p>
                  </p:txBody>
                </p:sp>
                <p:sp>
                  <p:nvSpPr>
                    <p:cNvPr id="134" name="TextBox 133"/>
                    <p:cNvSpPr txBox="1"/>
                    <p:nvPr/>
                  </p:nvSpPr>
                  <p:spPr>
                    <a:xfrm>
                      <a:off x="4375831" y="5589381"/>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00’E</a:t>
                      </a:r>
                    </a:p>
                  </p:txBody>
                </p:sp>
                <p:sp>
                  <p:nvSpPr>
                    <p:cNvPr id="135" name="TextBox 134"/>
                    <p:cNvSpPr txBox="1"/>
                    <p:nvPr/>
                  </p:nvSpPr>
                  <p:spPr>
                    <a:xfrm>
                      <a:off x="5573018" y="5589380"/>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05’E</a:t>
                      </a:r>
                    </a:p>
                  </p:txBody>
                </p:sp>
                <p:sp>
                  <p:nvSpPr>
                    <p:cNvPr id="136" name="TextBox 135"/>
                    <p:cNvSpPr txBox="1"/>
                    <p:nvPr/>
                  </p:nvSpPr>
                  <p:spPr>
                    <a:xfrm>
                      <a:off x="6770204" y="5589380"/>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10’E</a:t>
                      </a:r>
                    </a:p>
                  </p:txBody>
                </p:sp>
                <p:sp>
                  <p:nvSpPr>
                    <p:cNvPr id="137" name="TextBox 136"/>
                    <p:cNvSpPr txBox="1"/>
                    <p:nvPr/>
                  </p:nvSpPr>
                  <p:spPr>
                    <a:xfrm>
                      <a:off x="7821465" y="5335169"/>
                      <a:ext cx="184839"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4km</a:t>
                      </a:r>
                    </a:p>
                  </p:txBody>
                </p:sp>
                <p:sp>
                  <p:nvSpPr>
                    <p:cNvPr id="138" name="TextBox 137"/>
                    <p:cNvSpPr txBox="1"/>
                    <p:nvPr/>
                  </p:nvSpPr>
                  <p:spPr>
                    <a:xfrm>
                      <a:off x="7445284" y="5396410"/>
                      <a:ext cx="220046"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Scale</a:t>
                      </a:r>
                    </a:p>
                  </p:txBody>
                </p:sp>
              </p:grpSp>
              <p:grpSp>
                <p:nvGrpSpPr>
                  <p:cNvPr id="129" name="Group 57"/>
                  <p:cNvGrpSpPr/>
                  <p:nvPr/>
                </p:nvGrpSpPr>
                <p:grpSpPr>
                  <a:xfrm>
                    <a:off x="8055998" y="2634023"/>
                    <a:ext cx="126748" cy="2633072"/>
                    <a:chOff x="8055998" y="2634023"/>
                    <a:chExt cx="126748" cy="2633072"/>
                  </a:xfrm>
                </p:grpSpPr>
                <p:sp>
                  <p:nvSpPr>
                    <p:cNvPr id="130" name="TextBox 129"/>
                    <p:cNvSpPr txBox="1"/>
                    <p:nvPr/>
                  </p:nvSpPr>
                  <p:spPr>
                    <a:xfrm rot="16200000">
                      <a:off x="7973474" y="5057823"/>
                      <a:ext cx="291796" cy="12674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35’S</a:t>
                      </a:r>
                    </a:p>
                  </p:txBody>
                </p:sp>
                <p:sp>
                  <p:nvSpPr>
                    <p:cNvPr id="131" name="TextBox 130"/>
                    <p:cNvSpPr txBox="1"/>
                    <p:nvPr/>
                  </p:nvSpPr>
                  <p:spPr>
                    <a:xfrm rot="16200000">
                      <a:off x="7973474" y="3887185"/>
                      <a:ext cx="291796" cy="12674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30’S</a:t>
                      </a:r>
                    </a:p>
                  </p:txBody>
                </p:sp>
                <p:sp>
                  <p:nvSpPr>
                    <p:cNvPr id="132" name="TextBox 131"/>
                    <p:cNvSpPr txBox="1"/>
                    <p:nvPr/>
                  </p:nvSpPr>
                  <p:spPr>
                    <a:xfrm rot="16200000">
                      <a:off x="7973474" y="2716547"/>
                      <a:ext cx="291796" cy="12674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25’S</a:t>
                      </a:r>
                    </a:p>
                  </p:txBody>
                </p:sp>
              </p:grpSp>
            </p:grpSp>
          </p:grpSp>
          <p:pic>
            <p:nvPicPr>
              <p:cNvPr id="125" name="Picture 2"/>
              <p:cNvPicPr>
                <a:picLocks noChangeAspect="1" noChangeArrowheads="1"/>
              </p:cNvPicPr>
              <p:nvPr/>
            </p:nvPicPr>
            <p:blipFill>
              <a:blip r:embed="rId5" cstate="print"/>
              <a:srcRect/>
              <a:stretch>
                <a:fillRect/>
              </a:stretch>
            </p:blipFill>
            <p:spPr bwMode="auto">
              <a:xfrm>
                <a:off x="2946597" y="1574041"/>
                <a:ext cx="101600" cy="236536"/>
              </a:xfrm>
              <a:prstGeom prst="rect">
                <a:avLst/>
              </a:prstGeom>
              <a:noFill/>
              <a:ln w="9525">
                <a:noFill/>
                <a:miter lim="800000"/>
                <a:headEnd/>
                <a:tailEnd/>
              </a:ln>
              <a:effectLst/>
            </p:spPr>
          </p:pic>
        </p:grpSp>
        <p:grpSp>
          <p:nvGrpSpPr>
            <p:cNvPr id="97" name="Group 76"/>
            <p:cNvGrpSpPr/>
            <p:nvPr/>
          </p:nvGrpSpPr>
          <p:grpSpPr>
            <a:xfrm>
              <a:off x="4257580" y="2715613"/>
              <a:ext cx="1621607" cy="900526"/>
              <a:chOff x="4907653" y="3114262"/>
              <a:chExt cx="1756741" cy="900526"/>
            </a:xfrm>
          </p:grpSpPr>
          <p:grpSp>
            <p:nvGrpSpPr>
              <p:cNvPr id="113" name="Group 75"/>
              <p:cNvGrpSpPr/>
              <p:nvPr/>
            </p:nvGrpSpPr>
            <p:grpSpPr>
              <a:xfrm>
                <a:off x="5555353" y="3114262"/>
                <a:ext cx="386108" cy="389901"/>
                <a:chOff x="5555353" y="3114262"/>
                <a:chExt cx="386108" cy="389901"/>
              </a:xfrm>
            </p:grpSpPr>
            <p:sp>
              <p:nvSpPr>
                <p:cNvPr id="122" name="Oval 121"/>
                <p:cNvSpPr>
                  <a:spLocks noChangeAspect="1"/>
                </p:cNvSpPr>
                <p:nvPr/>
              </p:nvSpPr>
              <p:spPr>
                <a:xfrm>
                  <a:off x="5555353" y="3114262"/>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23" name="Oval 122"/>
                <p:cNvSpPr>
                  <a:spLocks noChangeAspect="1"/>
                </p:cNvSpPr>
                <p:nvPr/>
              </p:nvSpPr>
              <p:spPr>
                <a:xfrm>
                  <a:off x="5833372" y="3396163"/>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grpSp>
          <p:grpSp>
            <p:nvGrpSpPr>
              <p:cNvPr id="114" name="Group 74"/>
              <p:cNvGrpSpPr/>
              <p:nvPr/>
            </p:nvGrpSpPr>
            <p:grpSpPr>
              <a:xfrm>
                <a:off x="4907653" y="3519488"/>
                <a:ext cx="1756741" cy="495300"/>
                <a:chOff x="4907653" y="3519488"/>
                <a:chExt cx="1756741" cy="495300"/>
              </a:xfrm>
            </p:grpSpPr>
            <p:sp>
              <p:nvSpPr>
                <p:cNvPr id="115" name="Oval 114"/>
                <p:cNvSpPr>
                  <a:spLocks noChangeAspect="1"/>
                </p:cNvSpPr>
                <p:nvPr/>
              </p:nvSpPr>
              <p:spPr>
                <a:xfrm>
                  <a:off x="6050653" y="3697288"/>
                  <a:ext cx="108089" cy="108000"/>
                </a:xfrm>
                <a:prstGeom prst="ellipse">
                  <a:avLst/>
                </a:prstGeom>
                <a:solidFill>
                  <a:srgbClr val="121212"/>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16" name="Oval 115"/>
                <p:cNvSpPr>
                  <a:spLocks noChangeAspect="1"/>
                </p:cNvSpPr>
                <p:nvPr/>
              </p:nvSpPr>
              <p:spPr>
                <a:xfrm>
                  <a:off x="5510903" y="3906788"/>
                  <a:ext cx="108089" cy="108000"/>
                </a:xfrm>
                <a:prstGeom prst="ellipse">
                  <a:avLst/>
                </a:prstGeom>
                <a:solidFill>
                  <a:srgbClr val="121212"/>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17" name="Oval 116"/>
                <p:cNvSpPr>
                  <a:spLocks noChangeAspect="1"/>
                </p:cNvSpPr>
                <p:nvPr/>
              </p:nvSpPr>
              <p:spPr>
                <a:xfrm>
                  <a:off x="4907653" y="3722688"/>
                  <a:ext cx="108089" cy="108000"/>
                </a:xfrm>
                <a:prstGeom prst="ellipse">
                  <a:avLst/>
                </a:prstGeom>
                <a:solidFill>
                  <a:srgbClr val="121212"/>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18" name="Oval 117"/>
                <p:cNvSpPr>
                  <a:spLocks noChangeAspect="1"/>
                </p:cNvSpPr>
                <p:nvPr/>
              </p:nvSpPr>
              <p:spPr>
                <a:xfrm>
                  <a:off x="6345168" y="3582988"/>
                  <a:ext cx="108089" cy="108000"/>
                </a:xfrm>
                <a:prstGeom prst="ellipse">
                  <a:avLst/>
                </a:prstGeom>
                <a:solidFill>
                  <a:srgbClr val="121212"/>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19" name="Oval 118"/>
                <p:cNvSpPr>
                  <a:spLocks noChangeAspect="1"/>
                </p:cNvSpPr>
                <p:nvPr/>
              </p:nvSpPr>
              <p:spPr>
                <a:xfrm>
                  <a:off x="6556305" y="3519488"/>
                  <a:ext cx="108089" cy="108000"/>
                </a:xfrm>
                <a:prstGeom prst="ellipse">
                  <a:avLst/>
                </a:prstGeom>
                <a:solidFill>
                  <a:srgbClr val="121212"/>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20" name="Oval 119"/>
                <p:cNvSpPr>
                  <a:spLocks noChangeAspect="1"/>
                </p:cNvSpPr>
                <p:nvPr/>
              </p:nvSpPr>
              <p:spPr>
                <a:xfrm>
                  <a:off x="6427718" y="3729038"/>
                  <a:ext cx="108089" cy="108000"/>
                </a:xfrm>
                <a:prstGeom prst="ellipse">
                  <a:avLst/>
                </a:prstGeom>
                <a:solidFill>
                  <a:srgbClr val="121212"/>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21" name="Oval 120"/>
                <p:cNvSpPr>
                  <a:spLocks noChangeAspect="1"/>
                </p:cNvSpPr>
                <p:nvPr/>
              </p:nvSpPr>
              <p:spPr>
                <a:xfrm>
                  <a:off x="6275318" y="3887738"/>
                  <a:ext cx="108089" cy="108000"/>
                </a:xfrm>
                <a:prstGeom prst="ellipse">
                  <a:avLst/>
                </a:prstGeom>
                <a:solidFill>
                  <a:srgbClr val="121212"/>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grpSp>
        </p:grpSp>
        <p:sp>
          <p:nvSpPr>
            <p:cNvPr id="98" name="TextBox 97"/>
            <p:cNvSpPr txBox="1"/>
            <p:nvPr/>
          </p:nvSpPr>
          <p:spPr>
            <a:xfrm>
              <a:off x="5785982" y="3007998"/>
              <a:ext cx="75342"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smtClean="0">
                  <a:ln>
                    <a:noFill/>
                  </a:ln>
                  <a:solidFill>
                    <a:srgbClr val="4F81BD"/>
                  </a:solidFill>
                  <a:effectLst/>
                  <a:uLnTx/>
                  <a:uFillTx/>
                  <a:latin typeface="Calibri"/>
                </a:rPr>
                <a:t>E6</a:t>
              </a:r>
              <a:endParaRPr kumimoji="0" lang="en-GB" sz="600" b="0" i="0" u="none" strike="noStrike" kern="0" cap="none" spc="0" normalizeH="0" baseline="0" noProof="0" dirty="0" smtClean="0">
                <a:ln>
                  <a:noFill/>
                </a:ln>
                <a:solidFill>
                  <a:srgbClr val="4F81BD"/>
                </a:solidFill>
                <a:effectLst/>
                <a:uLnTx/>
                <a:uFillTx/>
                <a:latin typeface="Calibri"/>
              </a:endParaRPr>
            </a:p>
          </p:txBody>
        </p:sp>
        <p:sp>
          <p:nvSpPr>
            <p:cNvPr id="99" name="TextBox 98"/>
            <p:cNvSpPr txBox="1"/>
            <p:nvPr/>
          </p:nvSpPr>
          <p:spPr>
            <a:xfrm>
              <a:off x="5771328" y="3339915"/>
              <a:ext cx="485710"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4F81BD"/>
                  </a:solidFill>
                  <a:effectLst/>
                  <a:uLnTx/>
                  <a:uFillTx/>
                  <a:latin typeface="Calibri"/>
                </a:rPr>
                <a:t>No. 2 Shaft (E2)</a:t>
              </a:r>
            </a:p>
          </p:txBody>
        </p:sp>
        <p:sp>
          <p:nvSpPr>
            <p:cNvPr id="100" name="TextBox 99"/>
            <p:cNvSpPr txBox="1"/>
            <p:nvPr/>
          </p:nvSpPr>
          <p:spPr>
            <a:xfrm>
              <a:off x="5569927" y="3081023"/>
              <a:ext cx="75342"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4F81BD"/>
                  </a:solidFill>
                  <a:effectLst/>
                  <a:uLnTx/>
                  <a:uFillTx/>
                  <a:latin typeface="Calibri"/>
                </a:rPr>
                <a:t>E5</a:t>
              </a:r>
            </a:p>
          </p:txBody>
        </p:sp>
        <p:sp>
          <p:nvSpPr>
            <p:cNvPr id="101" name="TextBox 100"/>
            <p:cNvSpPr txBox="1"/>
            <p:nvPr/>
          </p:nvSpPr>
          <p:spPr>
            <a:xfrm>
              <a:off x="5531827" y="3608072"/>
              <a:ext cx="75342"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4F81BD"/>
                  </a:solidFill>
                  <a:effectLst/>
                  <a:uLnTx/>
                  <a:uFillTx/>
                  <a:latin typeface="Calibri"/>
                </a:rPr>
                <a:t>E3</a:t>
              </a:r>
            </a:p>
          </p:txBody>
        </p:sp>
        <p:sp>
          <p:nvSpPr>
            <p:cNvPr id="102" name="TextBox 101"/>
            <p:cNvSpPr txBox="1"/>
            <p:nvPr/>
          </p:nvSpPr>
          <p:spPr>
            <a:xfrm>
              <a:off x="5383823" y="3222182"/>
              <a:ext cx="75342"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smtClean="0">
                  <a:ln>
                    <a:noFill/>
                  </a:ln>
                  <a:solidFill>
                    <a:srgbClr val="4F81BD"/>
                  </a:solidFill>
                  <a:effectLst/>
                  <a:uLnTx/>
                  <a:uFillTx/>
                  <a:latin typeface="Calibri"/>
                </a:rPr>
                <a:t>E1</a:t>
              </a:r>
              <a:endParaRPr kumimoji="0" lang="en-GB" sz="600" b="0" i="0" u="none" strike="noStrike" kern="0" cap="none" spc="0" normalizeH="0" baseline="0" noProof="0" dirty="0" smtClean="0">
                <a:ln>
                  <a:noFill/>
                </a:ln>
                <a:solidFill>
                  <a:srgbClr val="4F81BD"/>
                </a:solidFill>
                <a:effectLst/>
                <a:uLnTx/>
                <a:uFillTx/>
                <a:latin typeface="Calibri"/>
              </a:endParaRPr>
            </a:p>
          </p:txBody>
        </p:sp>
        <p:sp>
          <p:nvSpPr>
            <p:cNvPr id="103" name="TextBox 102"/>
            <p:cNvSpPr txBox="1"/>
            <p:nvPr/>
          </p:nvSpPr>
          <p:spPr>
            <a:xfrm>
              <a:off x="4484721" y="3400240"/>
              <a:ext cx="538609"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4F81BD"/>
                  </a:solidFill>
                  <a:effectLst/>
                  <a:uLnTx/>
                  <a:uFillTx/>
                  <a:latin typeface="Calibri"/>
                </a:rPr>
                <a:t>No. 10 Shaft (E10</a:t>
              </a:r>
            </a:p>
          </p:txBody>
        </p:sp>
        <p:sp>
          <p:nvSpPr>
            <p:cNvPr id="104" name="TextBox 103"/>
            <p:cNvSpPr txBox="1"/>
            <p:nvPr/>
          </p:nvSpPr>
          <p:spPr>
            <a:xfrm>
              <a:off x="3831482" y="3225357"/>
              <a:ext cx="485710"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4F81BD"/>
                  </a:solidFill>
                  <a:effectLst/>
                  <a:uLnTx/>
                  <a:uFillTx/>
                  <a:latin typeface="Calibri"/>
                </a:rPr>
                <a:t>No. 9 Shaft (E9)</a:t>
              </a:r>
            </a:p>
          </p:txBody>
        </p:sp>
        <p:sp>
          <p:nvSpPr>
            <p:cNvPr id="105" name="Rectangle 104"/>
            <p:cNvSpPr/>
            <p:nvPr/>
          </p:nvSpPr>
          <p:spPr>
            <a:xfrm>
              <a:off x="4366831" y="2999235"/>
              <a:ext cx="1519311" cy="1097280"/>
            </a:xfrm>
            <a:prstGeom prst="rect">
              <a:avLst/>
            </a:prstGeom>
            <a:noFill/>
            <a:ln w="25400" cap="flat" cmpd="sng" algn="ctr">
              <a:solidFill>
                <a:srgbClr val="00984A"/>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6" name="TextBox 105"/>
            <p:cNvSpPr txBox="1"/>
            <p:nvPr/>
          </p:nvSpPr>
          <p:spPr>
            <a:xfrm>
              <a:off x="4314527" y="4940851"/>
              <a:ext cx="1212993" cy="175433"/>
            </a:xfrm>
            <a:prstGeom prst="rect">
              <a:avLst/>
            </a:prstGeom>
            <a:solidFill>
              <a:srgbClr val="009BD9"/>
            </a:solidFill>
          </p:spPr>
          <p:txBody>
            <a:bodyPr wrap="square" lIns="18288" tIns="18288" rIns="18288" bIns="1828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white"/>
                  </a:solidFill>
                  <a:effectLst/>
                  <a:uLnTx/>
                  <a:uFillTx/>
                  <a:latin typeface="Calibri"/>
                </a:rPr>
                <a:t>EGT</a:t>
              </a:r>
            </a:p>
          </p:txBody>
        </p:sp>
        <p:cxnSp>
          <p:nvCxnSpPr>
            <p:cNvPr id="107" name="Straight Arrow Connector 106"/>
            <p:cNvCxnSpPr/>
            <p:nvPr/>
          </p:nvCxnSpPr>
          <p:spPr>
            <a:xfrm flipH="1">
              <a:off x="5123667" y="1887412"/>
              <a:ext cx="380" cy="1280160"/>
            </a:xfrm>
            <a:prstGeom prst="straightConnector1">
              <a:avLst/>
            </a:prstGeom>
            <a:noFill/>
            <a:ln w="6350" cap="flat" cmpd="sng" algn="ctr">
              <a:solidFill>
                <a:srgbClr val="6C6C6C"/>
              </a:solidFill>
              <a:prstDash val="solid"/>
              <a:tailEnd type="triangle"/>
            </a:ln>
            <a:effectLst/>
          </p:spPr>
        </p:cxnSp>
        <p:sp>
          <p:nvSpPr>
            <p:cNvPr id="108" name="TextBox 107"/>
            <p:cNvSpPr txBox="1"/>
            <p:nvPr/>
          </p:nvSpPr>
          <p:spPr>
            <a:xfrm>
              <a:off x="4513194" y="1670984"/>
              <a:ext cx="1212993" cy="175433"/>
            </a:xfrm>
            <a:prstGeom prst="rect">
              <a:avLst/>
            </a:prstGeom>
            <a:solidFill>
              <a:srgbClr val="009BD9"/>
            </a:solidFill>
          </p:spPr>
          <p:txBody>
            <a:bodyPr wrap="square" lIns="18288" tIns="18288" rIns="18288" bIns="1828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white"/>
                  </a:solidFill>
                  <a:effectLst/>
                  <a:uLnTx/>
                  <a:uFillTx/>
                  <a:latin typeface="Calibri"/>
                </a:rPr>
                <a:t>ETRP</a:t>
              </a:r>
            </a:p>
          </p:txBody>
        </p:sp>
        <p:cxnSp>
          <p:nvCxnSpPr>
            <p:cNvPr id="109" name="Straight Arrow Connector 108"/>
            <p:cNvCxnSpPr/>
            <p:nvPr/>
          </p:nvCxnSpPr>
          <p:spPr>
            <a:xfrm>
              <a:off x="5355790" y="3668778"/>
              <a:ext cx="0" cy="1280160"/>
            </a:xfrm>
            <a:prstGeom prst="straightConnector1">
              <a:avLst/>
            </a:prstGeom>
            <a:noFill/>
            <a:ln w="6350" cap="flat" cmpd="sng" algn="ctr">
              <a:solidFill>
                <a:srgbClr val="6C6C6C"/>
              </a:solidFill>
              <a:prstDash val="solid"/>
              <a:tailEnd type="triangle"/>
            </a:ln>
            <a:effectLst/>
          </p:spPr>
        </p:cxnSp>
        <p:cxnSp>
          <p:nvCxnSpPr>
            <p:cNvPr id="110" name="Straight Arrow Connector 109"/>
            <p:cNvCxnSpPr/>
            <p:nvPr/>
          </p:nvCxnSpPr>
          <p:spPr>
            <a:xfrm>
              <a:off x="4661198" y="3668778"/>
              <a:ext cx="0" cy="1280160"/>
            </a:xfrm>
            <a:prstGeom prst="straightConnector1">
              <a:avLst/>
            </a:prstGeom>
            <a:noFill/>
            <a:ln w="6350" cap="flat" cmpd="sng" algn="ctr">
              <a:solidFill>
                <a:srgbClr val="6C6C6C"/>
              </a:solidFill>
              <a:prstDash val="solid"/>
              <a:tailEnd type="triangle"/>
            </a:ln>
            <a:effectLst/>
          </p:spPr>
        </p:cxnSp>
        <p:sp>
          <p:nvSpPr>
            <p:cNvPr id="111" name="TextBox 110"/>
            <p:cNvSpPr txBox="1"/>
            <p:nvPr/>
          </p:nvSpPr>
          <p:spPr>
            <a:xfrm>
              <a:off x="4566959" y="2600834"/>
              <a:ext cx="485710"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prstClr val="white"/>
                  </a:solidFill>
                  <a:effectLst/>
                  <a:uLnTx/>
                  <a:uFillTx/>
                  <a:latin typeface="Calibri"/>
                </a:rPr>
                <a:t>No. 8 Shaft (E8)</a:t>
              </a:r>
            </a:p>
          </p:txBody>
        </p:sp>
        <p:sp>
          <p:nvSpPr>
            <p:cNvPr id="112" name="TextBox 111"/>
            <p:cNvSpPr txBox="1"/>
            <p:nvPr/>
          </p:nvSpPr>
          <p:spPr>
            <a:xfrm>
              <a:off x="4801420" y="2892934"/>
              <a:ext cx="485710"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prstClr val="white"/>
                  </a:solidFill>
                  <a:effectLst/>
                  <a:uLnTx/>
                  <a:uFillTx/>
                  <a:latin typeface="Calibri"/>
                </a:rPr>
                <a:t>No. 7 Shaft (E7)</a:t>
              </a:r>
            </a:p>
          </p:txBody>
        </p:sp>
      </p:grpSp>
      <p:grpSp>
        <p:nvGrpSpPr>
          <p:cNvPr id="164" name="Group 85"/>
          <p:cNvGrpSpPr/>
          <p:nvPr/>
        </p:nvGrpSpPr>
        <p:grpSpPr>
          <a:xfrm>
            <a:off x="3719753" y="5511141"/>
            <a:ext cx="1908313" cy="931652"/>
            <a:chOff x="4929809" y="5615609"/>
            <a:chExt cx="2067339" cy="931652"/>
          </a:xfrm>
        </p:grpSpPr>
        <p:sp>
          <p:nvSpPr>
            <p:cNvPr id="165" name="TextBox 164"/>
            <p:cNvSpPr txBox="1"/>
            <p:nvPr/>
          </p:nvSpPr>
          <p:spPr>
            <a:xfrm>
              <a:off x="5009252" y="5659120"/>
              <a:ext cx="1184352"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smtClean="0">
                  <a:ln>
                    <a:noFill/>
                  </a:ln>
                  <a:solidFill>
                    <a:srgbClr val="4F81BD"/>
                  </a:solidFill>
                  <a:effectLst/>
                  <a:uLnTx/>
                  <a:uFillTx/>
                  <a:latin typeface="Calibri"/>
                </a:rPr>
                <a:t>EGM Evander Gold Assets</a:t>
              </a:r>
            </a:p>
          </p:txBody>
        </p:sp>
        <p:sp>
          <p:nvSpPr>
            <p:cNvPr id="166" name="TextBox 165"/>
            <p:cNvSpPr txBox="1"/>
            <p:nvPr/>
          </p:nvSpPr>
          <p:spPr>
            <a:xfrm>
              <a:off x="5264212" y="5810476"/>
              <a:ext cx="1628918" cy="71814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Mining Operation</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Underground Projects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Tailings Projects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Operational Shafts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Old Shafts</a:t>
              </a:r>
            </a:p>
          </p:txBody>
        </p:sp>
        <p:sp>
          <p:nvSpPr>
            <p:cNvPr id="167" name="Oval 166"/>
            <p:cNvSpPr>
              <a:spLocks noChangeAspect="1"/>
            </p:cNvSpPr>
            <p:nvPr/>
          </p:nvSpPr>
          <p:spPr>
            <a:xfrm>
              <a:off x="5056858" y="6256294"/>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68" name="Rectangle 167"/>
            <p:cNvSpPr>
              <a:spLocks/>
            </p:cNvSpPr>
            <p:nvPr/>
          </p:nvSpPr>
          <p:spPr>
            <a:xfrm>
              <a:off x="5009252" y="5819724"/>
              <a:ext cx="216000" cy="108000"/>
            </a:xfrm>
            <a:prstGeom prst="rect">
              <a:avLst/>
            </a:prstGeom>
            <a:solidFill>
              <a:srgbClr val="669DB7"/>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69" name="Rectangle 168"/>
            <p:cNvSpPr>
              <a:spLocks/>
            </p:cNvSpPr>
            <p:nvPr/>
          </p:nvSpPr>
          <p:spPr>
            <a:xfrm>
              <a:off x="5009252" y="5968182"/>
              <a:ext cx="216000" cy="108000"/>
            </a:xfrm>
            <a:prstGeom prst="rect">
              <a:avLst/>
            </a:prstGeom>
            <a:solidFill>
              <a:srgbClr val="7FBBD4"/>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70" name="Rectangle 169"/>
            <p:cNvSpPr>
              <a:spLocks/>
            </p:cNvSpPr>
            <p:nvPr/>
          </p:nvSpPr>
          <p:spPr>
            <a:xfrm>
              <a:off x="5009252" y="6116639"/>
              <a:ext cx="216000" cy="108000"/>
            </a:xfrm>
            <a:prstGeom prst="rect">
              <a:avLst/>
            </a:prstGeom>
            <a:solidFill>
              <a:srgbClr val="E0BA10"/>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71" name="Round Diagonal Corner Rectangle 170"/>
            <p:cNvSpPr/>
            <p:nvPr/>
          </p:nvSpPr>
          <p:spPr>
            <a:xfrm>
              <a:off x="4929809" y="5615609"/>
              <a:ext cx="2067339" cy="931652"/>
            </a:xfrm>
            <a:prstGeom prst="round2DiagRect">
              <a:avLst>
                <a:gd name="adj1" fmla="val 8436"/>
                <a:gd name="adj2" fmla="val 0"/>
              </a:avLst>
            </a:prstGeom>
            <a:noFill/>
            <a:ln w="6350" cap="flat" cmpd="sng" algn="ctr">
              <a:solidFill>
                <a:srgbClr val="005C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2" name="Oval 171"/>
            <p:cNvSpPr>
              <a:spLocks noChangeAspect="1"/>
            </p:cNvSpPr>
            <p:nvPr/>
          </p:nvSpPr>
          <p:spPr>
            <a:xfrm>
              <a:off x="5056858" y="6409967"/>
              <a:ext cx="108088" cy="108000"/>
            </a:xfrm>
            <a:prstGeom prst="ellipse">
              <a:avLst/>
            </a:prstGeom>
            <a:solidFill>
              <a:srgbClr val="121212"/>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grpSp>
      <p:sp>
        <p:nvSpPr>
          <p:cNvPr id="173" name="SPO_STRAPLINE_4"/>
          <p:cNvSpPr txBox="1"/>
          <p:nvPr>
            <p:custDataLst>
              <p:tags r:id="rId3"/>
            </p:custDataLst>
          </p:nvPr>
        </p:nvSpPr>
        <p:spPr>
          <a:xfrm>
            <a:off x="228600" y="6513400"/>
            <a:ext cx="4158175" cy="323165"/>
          </a:xfrm>
          <a:prstGeom prst="rect">
            <a:avLst/>
          </a:prstGeom>
          <a:noFill/>
        </p:spPr>
        <p:txBody>
          <a:bodyPr vert="horz" wrap="square" lIns="0" tIns="0" rIns="0" bIns="0" rtlCol="0" anchor="t" anchorCtr="0">
            <a:spAutoFit/>
          </a:bodyPr>
          <a:lstStyle/>
          <a:p>
            <a:r>
              <a:rPr lang="en-GB" sz="700" dirty="0" smtClean="0">
                <a:solidFill>
                  <a:prstClr val="black"/>
                </a:solidFill>
                <a:latin typeface="Calibri"/>
              </a:rPr>
              <a:t>Notes:</a:t>
            </a:r>
          </a:p>
          <a:p>
            <a:pPr marL="228600" indent="-228600">
              <a:buFontTx/>
              <a:buAutoNum type="arabicParenBoth"/>
            </a:pPr>
            <a:r>
              <a:rPr lang="en-GB" sz="700" dirty="0" smtClean="0">
                <a:solidFill>
                  <a:prstClr val="black"/>
                </a:solidFill>
                <a:latin typeface="Calibri"/>
              </a:rPr>
              <a:t>ETRP is the Evander Tailings Retreatment Plant</a:t>
            </a:r>
          </a:p>
          <a:p>
            <a:pPr marL="228600" indent="-228600">
              <a:buFontTx/>
              <a:buAutoNum type="arabicParenBoth"/>
            </a:pPr>
            <a:r>
              <a:rPr lang="en-GB" sz="700" dirty="0" smtClean="0">
                <a:solidFill>
                  <a:prstClr val="black"/>
                </a:solidFill>
                <a:latin typeface="Calibri"/>
              </a:rPr>
              <a:t>EGT is the Evander Gold Tailings project </a:t>
            </a:r>
          </a:p>
        </p:txBody>
      </p:sp>
    </p:spTree>
    <p:extLst>
      <p:ext uri="{BB962C8B-B14F-4D97-AF65-F5344CB8AC3E}">
        <p14:creationId xmlns:p14="http://schemas.microsoft.com/office/powerpoint/2010/main" val="209550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company Overview</a:t>
            </a:r>
            <a:endParaRPr lang="en-ZA" dirty="0"/>
          </a:p>
        </p:txBody>
      </p:sp>
    </p:spTree>
    <p:extLst>
      <p:ext uri="{BB962C8B-B14F-4D97-AF65-F5344CB8AC3E}">
        <p14:creationId xmlns:p14="http://schemas.microsoft.com/office/powerpoint/2010/main" val="387776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6355"/>
            <a:ext cx="9144000" cy="44041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sp>
        <p:nvSpPr>
          <p:cNvPr id="9" name="SPO_SIDEBAR_8"/>
          <p:cNvSpPr txBox="1"/>
          <p:nvPr>
            <p:custDataLst>
              <p:tags r:id="rId1"/>
            </p:custDataLst>
          </p:nvPr>
        </p:nvSpPr>
        <p:spPr>
          <a:xfrm>
            <a:off x="6443604" y="1116355"/>
            <a:ext cx="2588059" cy="430887"/>
          </a:xfrm>
          <a:prstGeom prst="rect">
            <a:avLst/>
          </a:prstGeom>
          <a:noFill/>
        </p:spPr>
        <p:txBody>
          <a:bodyPr vert="horz" wrap="square" lIns="0" tIns="0" rIns="0" bIns="0" rtlCol="0" anchor="t" anchorCtr="0">
            <a:spAutoFit/>
          </a:bodyPr>
          <a:lstStyle/>
          <a:p>
            <a:pPr marL="0" lvl="1">
              <a:spcBef>
                <a:spcPts val="0"/>
              </a:spcBef>
              <a:spcAft>
                <a:spcPts val="0"/>
              </a:spcAft>
              <a:buClr>
                <a:schemeClr val="accent2"/>
              </a:buClr>
              <a:buSzPct val="100000"/>
            </a:pPr>
            <a:r>
              <a:rPr lang="en-US" sz="1000" b="0" dirty="0" smtClean="0">
                <a:solidFill>
                  <a:schemeClr val="bg1"/>
                </a:solidFill>
                <a:latin typeface="Arial"/>
              </a:rPr>
              <a:t>Estimated proven and probable reserves of</a:t>
            </a:r>
            <a:br>
              <a:rPr lang="en-US" sz="1000" b="0" dirty="0" smtClean="0">
                <a:solidFill>
                  <a:schemeClr val="bg1"/>
                </a:solidFill>
                <a:latin typeface="Arial"/>
              </a:rPr>
            </a:br>
            <a:r>
              <a:rPr lang="en-US" dirty="0" smtClean="0">
                <a:solidFill>
                  <a:schemeClr val="bg1"/>
                </a:solidFill>
                <a:latin typeface="Arial"/>
              </a:rPr>
              <a:t>5.2Moz </a:t>
            </a:r>
            <a:r>
              <a:rPr lang="en-US" sz="1000" b="0" dirty="0" smtClean="0">
                <a:solidFill>
                  <a:schemeClr val="bg1"/>
                </a:solidFill>
                <a:latin typeface="Arial"/>
              </a:rPr>
              <a:t>(grade at </a:t>
            </a:r>
            <a:r>
              <a:rPr lang="en-US" dirty="0" smtClean="0">
                <a:solidFill>
                  <a:schemeClr val="bg1"/>
                </a:solidFill>
                <a:latin typeface="Arial"/>
              </a:rPr>
              <a:t>7.66g/t</a:t>
            </a:r>
            <a:r>
              <a:rPr lang="en-US" b="0" baseline="30000" dirty="0" smtClean="0">
                <a:solidFill>
                  <a:schemeClr val="bg1"/>
                </a:solidFill>
                <a:latin typeface="Arial"/>
              </a:rPr>
              <a:t> </a:t>
            </a:r>
            <a:r>
              <a:rPr lang="en-US" sz="1000" b="0" dirty="0" smtClean="0">
                <a:solidFill>
                  <a:schemeClr val="bg1"/>
                </a:solidFill>
                <a:latin typeface="Arial"/>
              </a:rPr>
              <a:t>)</a:t>
            </a:r>
          </a:p>
        </p:txBody>
      </p:sp>
      <p:sp>
        <p:nvSpPr>
          <p:cNvPr id="83" name="Title 2"/>
          <p:cNvSpPr>
            <a:spLocks noGrp="1"/>
          </p:cNvSpPr>
          <p:nvPr>
            <p:ph type="title"/>
          </p:nvPr>
        </p:nvSpPr>
        <p:spPr>
          <a:xfrm>
            <a:off x="250825" y="1052513"/>
            <a:ext cx="8893175" cy="504825"/>
          </a:xfrm>
        </p:spPr>
        <p:txBody>
          <a:bodyPr/>
          <a:lstStyle/>
          <a:p>
            <a:r>
              <a:rPr lang="en-ZA" sz="2000" dirty="0" smtClean="0"/>
              <a:t>Expansion opportunities: </a:t>
            </a:r>
            <a:r>
              <a:rPr lang="en-ZA" sz="2000" dirty="0" err="1" smtClean="0"/>
              <a:t>evander</a:t>
            </a:r>
            <a:r>
              <a:rPr lang="en-ZA" sz="2000" dirty="0" smtClean="0"/>
              <a:t> south</a:t>
            </a:r>
            <a:endParaRPr lang="en-ZA" sz="2000" baseline="30000" dirty="0">
              <a:latin typeface="+mn-lt"/>
            </a:endParaRPr>
          </a:p>
        </p:txBody>
      </p:sp>
      <p:grpSp>
        <p:nvGrpSpPr>
          <p:cNvPr id="78" name="Group 77"/>
          <p:cNvGrpSpPr/>
          <p:nvPr/>
        </p:nvGrpSpPr>
        <p:grpSpPr>
          <a:xfrm>
            <a:off x="6746617" y="1584837"/>
            <a:ext cx="2112264" cy="1156702"/>
            <a:chOff x="6933812" y="1167399"/>
            <a:chExt cx="1865435" cy="1156702"/>
          </a:xfrm>
        </p:grpSpPr>
        <p:sp>
          <p:nvSpPr>
            <p:cNvPr id="79" name="Rectangle 57"/>
            <p:cNvSpPr/>
            <p:nvPr/>
          </p:nvSpPr>
          <p:spPr>
            <a:xfrm>
              <a:off x="6933812" y="1367059"/>
              <a:ext cx="1865435" cy="957042"/>
            </a:xfrm>
            <a:prstGeom prst="rect">
              <a:avLst/>
            </a:prstGeom>
            <a:solidFill>
              <a:srgbClr val="D3ECD1"/>
            </a:solidFill>
            <a:ln w="12700" cap="flat" cmpd="sng" algn="ctr">
              <a:solidFill>
                <a:srgbClr val="6DC067"/>
              </a:solidFill>
              <a:prstDash val="solid"/>
            </a:ln>
            <a:effectLst/>
          </p:spPr>
          <p:txBody>
            <a:bodyPr lIns="45720" tIns="90000" bIns="90000" rtlCol="0" anchor="t" anchorCtr="0"/>
            <a:lstStyle/>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err="1" smtClean="0">
                  <a:ln>
                    <a:noFill/>
                  </a:ln>
                  <a:solidFill>
                    <a:prstClr val="black"/>
                  </a:solidFill>
                  <a:effectLst/>
                  <a:uLnTx/>
                  <a:uFillTx/>
                  <a:latin typeface="Calibri"/>
                  <a:ea typeface="+mn-ea"/>
                  <a:cs typeface="+mn-cs"/>
                </a:rPr>
                <a:t>Orebody</a:t>
              </a:r>
              <a:r>
                <a:rPr kumimoji="0" lang="en-US" sz="1000" b="0" i="0" u="none" strike="noStrike" kern="0" cap="none" spc="0" normalizeH="0" baseline="0" noProof="0" dirty="0" smtClean="0">
                  <a:ln>
                    <a:noFill/>
                  </a:ln>
                  <a:solidFill>
                    <a:prstClr val="black"/>
                  </a:solidFill>
                  <a:effectLst/>
                  <a:uLnTx/>
                  <a:uFillTx/>
                  <a:latin typeface="Calibri"/>
                  <a:ea typeface="+mn-ea"/>
                  <a:cs typeface="+mn-cs"/>
                </a:rPr>
                <a:t>: Kimberly Reef</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In-situ grade: 6-8g/t</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Surface boreholes drilled: 116</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Depth: 300-1,200m</a:t>
              </a:r>
              <a:endParaRPr kumimoji="0" lang="en-GB" sz="10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80" name="Rectangle 49"/>
            <p:cNvSpPr/>
            <p:nvPr/>
          </p:nvSpPr>
          <p:spPr>
            <a:xfrm>
              <a:off x="6933812" y="1167399"/>
              <a:ext cx="1865435" cy="194657"/>
            </a:xfrm>
            <a:prstGeom prst="rect">
              <a:avLst/>
            </a:prstGeom>
            <a:solidFill>
              <a:srgbClr val="6DC067"/>
            </a:solidFill>
            <a:ln w="12700" cap="flat" cmpd="sng" algn="ctr">
              <a:solidFill>
                <a:srgbClr val="6DC067"/>
              </a:solidFill>
              <a:prstDash val="solid"/>
            </a:ln>
            <a:effectLst/>
          </p:spPr>
          <p:txBody>
            <a:bodyPr rtlCol="0" anchor="ctr"/>
            <a:lstStyle/>
            <a:p>
              <a:pPr marL="190500" marR="0" lvl="1" indent="-190500" algn="ctr" defTabSz="914400" eaLnBrk="1" fontAlgn="auto" latinLnBrk="0" hangingPunct="1">
                <a:lnSpc>
                  <a:spcPct val="100000"/>
                </a:lnSpc>
                <a:spcBef>
                  <a:spcPts val="0"/>
                </a:spcBef>
                <a:spcAft>
                  <a:spcPts val="0"/>
                </a:spcAft>
                <a:buClr>
                  <a:srgbClr val="C0504D"/>
                </a:buClr>
                <a:buSzPct val="100000"/>
                <a:buFontTx/>
                <a:buNone/>
                <a:tabLst/>
                <a:defRPr/>
              </a:pPr>
              <a:r>
                <a:rPr kumimoji="0" lang="en-GB" sz="900" b="0" i="0" u="none" strike="noStrike" kern="0" cap="none" spc="0" normalizeH="0" baseline="0" noProof="0" dirty="0" smtClean="0">
                  <a:ln>
                    <a:noFill/>
                  </a:ln>
                  <a:solidFill>
                    <a:srgbClr val="FFFFFF"/>
                  </a:solidFill>
                  <a:effectLst/>
                  <a:uLnTx/>
                  <a:uFillTx/>
                  <a:latin typeface="Calibri"/>
                  <a:ea typeface="+mn-ea"/>
                  <a:cs typeface="+mn-cs"/>
                </a:rPr>
                <a:t>Geology</a:t>
              </a:r>
            </a:p>
          </p:txBody>
        </p:sp>
      </p:grpSp>
      <p:grpSp>
        <p:nvGrpSpPr>
          <p:cNvPr id="81" name="Group 58"/>
          <p:cNvGrpSpPr/>
          <p:nvPr/>
        </p:nvGrpSpPr>
        <p:grpSpPr>
          <a:xfrm>
            <a:off x="223247" y="2903856"/>
            <a:ext cx="2112264" cy="1192640"/>
            <a:chOff x="295275" y="3656217"/>
            <a:chExt cx="2020888" cy="479794"/>
          </a:xfrm>
        </p:grpSpPr>
        <p:sp>
          <p:nvSpPr>
            <p:cNvPr id="82" name="Rectangle 57"/>
            <p:cNvSpPr/>
            <p:nvPr/>
          </p:nvSpPr>
          <p:spPr>
            <a:xfrm>
              <a:off x="295275" y="3741329"/>
              <a:ext cx="2020888" cy="394682"/>
            </a:xfrm>
            <a:prstGeom prst="rect">
              <a:avLst/>
            </a:prstGeom>
            <a:solidFill>
              <a:srgbClr val="F2F2F2"/>
            </a:solidFill>
            <a:ln w="12700" cap="flat" cmpd="sng" algn="ctr">
              <a:noFill/>
              <a:prstDash val="solid"/>
            </a:ln>
            <a:effectLst/>
          </p:spPr>
          <p:txBody>
            <a:bodyPr lIns="18288" tIns="18288" rIns="18288" bIns="18288" rtlCol="0" anchor="t" anchorCtr="0"/>
            <a:lstStyle/>
            <a:p>
              <a:pPr marL="0" marR="0" lvl="1" indent="0" defTabSz="914400" eaLnBrk="1" fontAlgn="auto" latinLnBrk="0" hangingPunct="1">
                <a:lnSpc>
                  <a:spcPct val="100000"/>
                </a:lnSpc>
                <a:spcBef>
                  <a:spcPct val="20000"/>
                </a:spcBef>
                <a:spcAft>
                  <a:spcPct val="20000"/>
                </a:spcAft>
                <a:buClr>
                  <a:srgbClr val="C0504D"/>
                </a:buClr>
                <a:buSzPct val="100000"/>
                <a:buFontTx/>
                <a:buNone/>
                <a:tabLst/>
                <a:defRPr/>
              </a:pPr>
              <a:r>
                <a:rPr kumimoji="0" lang="en-GB" sz="900" b="0" i="0" u="none" strike="noStrike" kern="0" cap="none" spc="0" normalizeH="0" baseline="0" noProof="0" dirty="0" smtClean="0">
                  <a:ln>
                    <a:noFill/>
                  </a:ln>
                  <a:solidFill>
                    <a:srgbClr val="5D5D60"/>
                  </a:solidFill>
                  <a:effectLst/>
                  <a:uLnTx/>
                  <a:uFillTx/>
                  <a:latin typeface="Calibri"/>
                  <a:ea typeface="+mn-ea"/>
                  <a:cs typeface="+mn-cs"/>
                </a:rPr>
                <a:t>Progress the project from pre-feasibility to feasibility. Mine to be developed thus optimising Evander’s mineral inventory.  Shallowest ore body of the three underground projects, but lower grades. </a:t>
              </a:r>
            </a:p>
          </p:txBody>
        </p:sp>
        <p:sp>
          <p:nvSpPr>
            <p:cNvPr id="157" name="Rectangle 49"/>
            <p:cNvSpPr/>
            <p:nvPr/>
          </p:nvSpPr>
          <p:spPr>
            <a:xfrm>
              <a:off x="295275" y="3656217"/>
              <a:ext cx="2020888" cy="85112"/>
            </a:xfrm>
            <a:prstGeom prst="rect">
              <a:avLst/>
            </a:prstGeom>
            <a:solidFill>
              <a:srgbClr val="6DC067"/>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FFFFFF"/>
                  </a:solidFill>
                  <a:effectLst/>
                  <a:uLnTx/>
                  <a:uFillTx/>
                  <a:latin typeface="Calibri"/>
                  <a:ea typeface="+mn-ea"/>
                  <a:cs typeface="+mn-cs"/>
                </a:rPr>
                <a:t>Strategy</a:t>
              </a:r>
            </a:p>
          </p:txBody>
        </p:sp>
      </p:grpSp>
      <p:graphicFrame>
        <p:nvGraphicFramePr>
          <p:cNvPr id="158" name="Table 157"/>
          <p:cNvGraphicFramePr>
            <a:graphicFrameLocks noGrp="1"/>
          </p:cNvGraphicFramePr>
          <p:nvPr>
            <p:extLst>
              <p:ext uri="{D42A27DB-BD31-4B8C-83A1-F6EECF244321}">
                <p14:modId xmlns:p14="http://schemas.microsoft.com/office/powerpoint/2010/main" val="3534559375"/>
              </p:ext>
            </p:extLst>
          </p:nvPr>
        </p:nvGraphicFramePr>
        <p:xfrm>
          <a:off x="223248" y="4415786"/>
          <a:ext cx="2112264" cy="1395994"/>
        </p:xfrm>
        <a:graphic>
          <a:graphicData uri="http://schemas.openxmlformats.org/drawingml/2006/table">
            <a:tbl>
              <a:tblPr firstRow="1" bandRow="1"/>
              <a:tblGrid>
                <a:gridCol w="1230711"/>
                <a:gridCol w="881553"/>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Asset specifics</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Annual tonnes milled</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r" defTabSz="914400" rtl="0" eaLnBrk="1" latinLnBrk="0" hangingPunct="1"/>
                      <a:r>
                        <a:rPr lang="en-GB" sz="900" kern="1200" dirty="0" smtClean="0">
                          <a:solidFill>
                            <a:schemeClr val="tx1"/>
                          </a:solidFill>
                          <a:latin typeface="+mn-lt"/>
                          <a:ea typeface="+mn-ea"/>
                          <a:cs typeface="+mn-cs"/>
                        </a:rPr>
                        <a:t>1.2 Mt</a:t>
                      </a:r>
                      <a:endParaRPr lang="en-GB" sz="900" kern="1200" dirty="0">
                        <a:solidFill>
                          <a:schemeClr val="tx1"/>
                        </a:solidFill>
                        <a:latin typeface="+mn-lt"/>
                        <a:ea typeface="+mn-ea"/>
                        <a:cs typeface="+mn-cs"/>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Operating costs </a:t>
                      </a:r>
                      <a:r>
                        <a:rPr lang="en-US" sz="900" b="1" smtClean="0">
                          <a:solidFill>
                            <a:schemeClr val="tx1"/>
                          </a:solidFill>
                        </a:rPr>
                        <a:t>(USD/oz</a:t>
                      </a:r>
                      <a:r>
                        <a:rPr lang="en-US"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685</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Average production LOM (</a:t>
                      </a:r>
                      <a:r>
                        <a:rPr lang="en-GB" sz="900" b="1" dirty="0" err="1" smtClean="0">
                          <a:solidFill>
                            <a:schemeClr val="tx1"/>
                          </a:solidFill>
                        </a:rPr>
                        <a:t>koz</a:t>
                      </a:r>
                      <a:r>
                        <a:rPr lang="en-GB" sz="900" b="1" dirty="0" smtClean="0">
                          <a:solidFill>
                            <a:schemeClr val="tx1"/>
                          </a:solidFill>
                        </a:rPr>
                        <a:t> p.a.)</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106.5</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833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Stage of development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Pre-feasibility Study</a:t>
                      </a: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59" name="Table 158"/>
          <p:cNvGraphicFramePr>
            <a:graphicFrameLocks noGrp="1"/>
          </p:cNvGraphicFramePr>
          <p:nvPr/>
        </p:nvGraphicFramePr>
        <p:xfrm>
          <a:off x="6746617" y="2903856"/>
          <a:ext cx="2112264" cy="1417320"/>
        </p:xfrm>
        <a:graphic>
          <a:graphicData uri="http://schemas.openxmlformats.org/drawingml/2006/table">
            <a:tbl>
              <a:tblPr firstRow="1" bandRow="1"/>
              <a:tblGrid>
                <a:gridCol w="697764"/>
                <a:gridCol w="1414500"/>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Asset specifics (cont’d)</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1652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Technical documents</a:t>
                      </a:r>
                      <a:r>
                        <a:rPr lang="en-GB" sz="900" b="1" baseline="0" dirty="0" smtClean="0">
                          <a:solidFill>
                            <a:schemeClr val="tx1"/>
                          </a:solidFill>
                        </a:rPr>
                        <a:t> available</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Technical Report – Mineral Reserve Estimation,  </a:t>
                      </a:r>
                      <a:r>
                        <a:rPr lang="en-GB" sz="900" b="0" kern="1200" dirty="0" err="1" smtClean="0">
                          <a:solidFill>
                            <a:schemeClr val="tx1"/>
                          </a:solidFill>
                          <a:latin typeface="+mn-lt"/>
                          <a:ea typeface="+mn-ea"/>
                          <a:cs typeface="+mn-cs"/>
                        </a:rPr>
                        <a:t>ExplorMine</a:t>
                      </a:r>
                      <a:r>
                        <a:rPr lang="en-GB" sz="900" b="0" kern="1200" dirty="0" smtClean="0">
                          <a:solidFill>
                            <a:schemeClr val="tx1"/>
                          </a:solidFill>
                          <a:latin typeface="+mn-lt"/>
                          <a:ea typeface="+mn-ea"/>
                          <a:cs typeface="+mn-cs"/>
                        </a:rPr>
                        <a:t> Consultancy (2010)</a:t>
                      </a:r>
                    </a:p>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Pre-feasibility Study – SRK (2010)</a:t>
                      </a:r>
                    </a:p>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CP</a:t>
                      </a:r>
                      <a:r>
                        <a:rPr lang="en-GB" sz="900" b="0" dirty="0" smtClean="0">
                          <a:solidFill>
                            <a:schemeClr val="tx1"/>
                          </a:solidFill>
                        </a:rPr>
                        <a:t>R – </a:t>
                      </a:r>
                      <a:r>
                        <a:rPr lang="en-GB" sz="900" b="0" dirty="0" err="1" smtClean="0">
                          <a:solidFill>
                            <a:schemeClr val="tx1"/>
                          </a:solidFill>
                        </a:rPr>
                        <a:t>Venmyn</a:t>
                      </a:r>
                      <a:r>
                        <a:rPr lang="en-GB" sz="900" b="0" dirty="0" smtClean="0">
                          <a:solidFill>
                            <a:schemeClr val="tx1"/>
                          </a:solidFill>
                        </a:rPr>
                        <a:t> (2012)</a:t>
                      </a: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60" name="Table 159"/>
          <p:cNvGraphicFramePr>
            <a:graphicFrameLocks noGrp="1"/>
          </p:cNvGraphicFramePr>
          <p:nvPr>
            <p:extLst>
              <p:ext uri="{D42A27DB-BD31-4B8C-83A1-F6EECF244321}">
                <p14:modId xmlns:p14="http://schemas.microsoft.com/office/powerpoint/2010/main" val="3599138369"/>
              </p:ext>
            </p:extLst>
          </p:nvPr>
        </p:nvGraphicFramePr>
        <p:xfrm>
          <a:off x="223248" y="1586529"/>
          <a:ext cx="2112264" cy="860878"/>
        </p:xfrm>
        <a:graphic>
          <a:graphicData uri="http://schemas.openxmlformats.org/drawingml/2006/table">
            <a:tbl>
              <a:tblPr firstRow="1" bandRow="1"/>
              <a:tblGrid>
                <a:gridCol w="1000783"/>
                <a:gridCol w="1111481"/>
              </a:tblGrid>
              <a:tr h="20251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Evander South Project</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13092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Location</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b="0" kern="1200" baseline="0" dirty="0" smtClean="0">
                          <a:solidFill>
                            <a:schemeClr val="dk1"/>
                          </a:solidFill>
                          <a:latin typeface="+mn-lt"/>
                          <a:ea typeface="+mn-ea"/>
                          <a:cs typeface="+mn-cs"/>
                        </a:rPr>
                        <a:t>South-western limb of the Evander Basin</a:t>
                      </a:r>
                      <a:endParaRPr lang="en-GB" sz="900" b="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3092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Resources (</a:t>
                      </a:r>
                      <a:r>
                        <a:rPr lang="en-US" sz="900" b="1" dirty="0" err="1" smtClean="0">
                          <a:solidFill>
                            <a:schemeClr val="tx1"/>
                          </a:solidFill>
                        </a:rPr>
                        <a:t>Moz</a:t>
                      </a:r>
                      <a:r>
                        <a:rPr lang="en-US"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b="0" dirty="0" smtClean="0">
                          <a:solidFill>
                            <a:schemeClr val="tx1"/>
                          </a:solidFill>
                        </a:rPr>
                        <a:t>5,2</a:t>
                      </a:r>
                      <a:endParaRPr lang="en-GB" sz="900" b="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3092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Grade </a:t>
                      </a:r>
                      <a:r>
                        <a:rPr lang="en-US" sz="900" b="1" smtClean="0">
                          <a:solidFill>
                            <a:schemeClr val="tx1"/>
                          </a:solidFill>
                        </a:rPr>
                        <a:t>(g/t</a:t>
                      </a:r>
                      <a:r>
                        <a:rPr lang="en-US"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b="0" dirty="0" smtClean="0">
                          <a:solidFill>
                            <a:schemeClr val="tx1"/>
                          </a:solidFill>
                        </a:rPr>
                        <a:t>7,66</a:t>
                      </a:r>
                      <a:endParaRPr lang="en-GB" sz="900" b="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61" name="Group 160"/>
          <p:cNvGrpSpPr/>
          <p:nvPr/>
        </p:nvGrpSpPr>
        <p:grpSpPr>
          <a:xfrm>
            <a:off x="2480043" y="2113339"/>
            <a:ext cx="4088970" cy="3135041"/>
            <a:chOff x="2272305" y="1214544"/>
            <a:chExt cx="4597854" cy="4225647"/>
          </a:xfrm>
        </p:grpSpPr>
        <p:grpSp>
          <p:nvGrpSpPr>
            <p:cNvPr id="162" name="Group 105"/>
            <p:cNvGrpSpPr/>
            <p:nvPr/>
          </p:nvGrpSpPr>
          <p:grpSpPr>
            <a:xfrm>
              <a:off x="2272305" y="1214544"/>
              <a:ext cx="4597854" cy="3709628"/>
              <a:chOff x="2756939" y="1553413"/>
              <a:chExt cx="4981009" cy="3709628"/>
            </a:xfrm>
          </p:grpSpPr>
          <p:grpSp>
            <p:nvGrpSpPr>
              <p:cNvPr id="172" name="Group 103"/>
              <p:cNvGrpSpPr/>
              <p:nvPr/>
            </p:nvGrpSpPr>
            <p:grpSpPr>
              <a:xfrm>
                <a:off x="2756939" y="1553413"/>
                <a:ext cx="4981009" cy="3709628"/>
                <a:chOff x="2756939" y="1553413"/>
                <a:chExt cx="4981009" cy="3709628"/>
              </a:xfrm>
            </p:grpSpPr>
            <p:grpSp>
              <p:nvGrpSpPr>
                <p:cNvPr id="176" name="Group 60"/>
                <p:cNvGrpSpPr/>
                <p:nvPr/>
              </p:nvGrpSpPr>
              <p:grpSpPr>
                <a:xfrm>
                  <a:off x="2892286" y="1553413"/>
                  <a:ext cx="4845662" cy="3709628"/>
                  <a:chOff x="2057399" y="1228725"/>
                  <a:chExt cx="6140048" cy="4471963"/>
                </a:xfrm>
              </p:grpSpPr>
              <p:grpSp>
                <p:nvGrpSpPr>
                  <p:cNvPr id="179" name="Group 49"/>
                  <p:cNvGrpSpPr/>
                  <p:nvPr/>
                </p:nvGrpSpPr>
                <p:grpSpPr>
                  <a:xfrm>
                    <a:off x="2057399" y="1228725"/>
                    <a:ext cx="6010275" cy="4343401"/>
                    <a:chOff x="2057399" y="1228725"/>
                    <a:chExt cx="6010275" cy="4343401"/>
                  </a:xfrm>
                </p:grpSpPr>
                <p:grpSp>
                  <p:nvGrpSpPr>
                    <p:cNvPr id="193" name="Group 45"/>
                    <p:cNvGrpSpPr/>
                    <p:nvPr/>
                  </p:nvGrpSpPr>
                  <p:grpSpPr>
                    <a:xfrm>
                      <a:off x="2057399" y="1228725"/>
                      <a:ext cx="6010275" cy="4343401"/>
                      <a:chOff x="2057399" y="1228725"/>
                      <a:chExt cx="6010275" cy="4343401"/>
                    </a:xfrm>
                  </p:grpSpPr>
                  <p:sp>
                    <p:nvSpPr>
                      <p:cNvPr id="207" name="Rectangle 206"/>
                      <p:cNvSpPr/>
                      <p:nvPr/>
                    </p:nvSpPr>
                    <p:spPr>
                      <a:xfrm>
                        <a:off x="2057399" y="1228726"/>
                        <a:ext cx="6008698" cy="4343400"/>
                      </a:xfrm>
                      <a:prstGeom prst="rect">
                        <a:avLst/>
                      </a:prstGeom>
                      <a:noFill/>
                      <a:ln w="3175" cap="flat" cmpd="sng" algn="ctr">
                        <a:solidFill>
                          <a:sysClr val="windowText" lastClr="000000">
                            <a:lumMod val="40000"/>
                            <a:lumOff val="60000"/>
                          </a:sys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208" name="Group 37"/>
                      <p:cNvGrpSpPr/>
                      <p:nvPr/>
                    </p:nvGrpSpPr>
                    <p:grpSpPr>
                      <a:xfrm>
                        <a:off x="3314700" y="1228725"/>
                        <a:ext cx="3590925" cy="4338000"/>
                        <a:chOff x="3314700" y="1228725"/>
                        <a:chExt cx="3590925" cy="4728143"/>
                      </a:xfrm>
                    </p:grpSpPr>
                    <p:cxnSp>
                      <p:nvCxnSpPr>
                        <p:cNvPr id="214" name="Straight Connector 213"/>
                        <p:cNvCxnSpPr/>
                        <p:nvPr/>
                      </p:nvCxnSpPr>
                      <p:spPr>
                        <a:xfrm>
                          <a:off x="3314700"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215" name="Straight Connector 34"/>
                        <p:cNvCxnSpPr/>
                        <p:nvPr/>
                      </p:nvCxnSpPr>
                      <p:spPr>
                        <a:xfrm>
                          <a:off x="4511675"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216" name="Straight Connector 35"/>
                        <p:cNvCxnSpPr/>
                        <p:nvPr/>
                      </p:nvCxnSpPr>
                      <p:spPr>
                        <a:xfrm>
                          <a:off x="5708650"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217" name="Straight Connector 36"/>
                        <p:cNvCxnSpPr/>
                        <p:nvPr/>
                      </p:nvCxnSpPr>
                      <p:spPr>
                        <a:xfrm>
                          <a:off x="6905625" y="1228725"/>
                          <a:ext cx="0" cy="4728143"/>
                        </a:xfrm>
                        <a:prstGeom prst="line">
                          <a:avLst/>
                        </a:prstGeom>
                        <a:noFill/>
                        <a:ln w="3175" cap="flat" cmpd="sng" algn="ctr">
                          <a:solidFill>
                            <a:sysClr val="windowText" lastClr="000000">
                              <a:lumMod val="40000"/>
                              <a:lumOff val="60000"/>
                            </a:sysClr>
                          </a:solidFill>
                          <a:prstDash val="sysDot"/>
                        </a:ln>
                        <a:effectLst/>
                      </p:spPr>
                    </p:cxnSp>
                  </p:grpSp>
                  <p:grpSp>
                    <p:nvGrpSpPr>
                      <p:cNvPr id="209" name="Group 44"/>
                      <p:cNvGrpSpPr/>
                      <p:nvPr/>
                    </p:nvGrpSpPr>
                    <p:grpSpPr>
                      <a:xfrm>
                        <a:off x="2068512" y="1609726"/>
                        <a:ext cx="5999162" cy="3505200"/>
                        <a:chOff x="2068512" y="1609726"/>
                        <a:chExt cx="5999162" cy="3505200"/>
                      </a:xfrm>
                    </p:grpSpPr>
                    <p:cxnSp>
                      <p:nvCxnSpPr>
                        <p:cNvPr id="210" name="Straight Connector 209"/>
                        <p:cNvCxnSpPr/>
                        <p:nvPr/>
                      </p:nvCxnSpPr>
                      <p:spPr>
                        <a:xfrm rot="5400000">
                          <a:off x="5068093" y="-138985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211" name="Straight Connector 210"/>
                        <p:cNvCxnSpPr/>
                        <p:nvPr/>
                      </p:nvCxnSpPr>
                      <p:spPr>
                        <a:xfrm rot="5400000">
                          <a:off x="5068093" y="-22145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212" name="Straight Connector 211"/>
                        <p:cNvCxnSpPr/>
                        <p:nvPr/>
                      </p:nvCxnSpPr>
                      <p:spPr>
                        <a:xfrm rot="5400000">
                          <a:off x="5068093" y="94694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213" name="Straight Connector 212"/>
                        <p:cNvCxnSpPr/>
                        <p:nvPr/>
                      </p:nvCxnSpPr>
                      <p:spPr>
                        <a:xfrm rot="5400000">
                          <a:off x="5068093" y="2115345"/>
                          <a:ext cx="0" cy="5999162"/>
                        </a:xfrm>
                        <a:prstGeom prst="line">
                          <a:avLst/>
                        </a:prstGeom>
                        <a:noFill/>
                        <a:ln w="3175" cap="flat" cmpd="sng" algn="ctr">
                          <a:solidFill>
                            <a:sysClr val="windowText" lastClr="000000">
                              <a:lumMod val="40000"/>
                              <a:lumOff val="60000"/>
                            </a:sysClr>
                          </a:solidFill>
                          <a:prstDash val="sysDot"/>
                        </a:ln>
                        <a:effectLst/>
                      </p:spPr>
                    </p:cxnSp>
                  </p:grpSp>
                </p:grpSp>
                <p:grpSp>
                  <p:nvGrpSpPr>
                    <p:cNvPr id="194" name="Group 48"/>
                    <p:cNvGrpSpPr/>
                    <p:nvPr/>
                  </p:nvGrpSpPr>
                  <p:grpSpPr>
                    <a:xfrm>
                      <a:off x="2149475" y="1414463"/>
                      <a:ext cx="5605463" cy="4027487"/>
                      <a:chOff x="2149475" y="1414463"/>
                      <a:chExt cx="5605463" cy="4027487"/>
                    </a:xfrm>
                  </p:grpSpPr>
                  <p:sp>
                    <p:nvSpPr>
                      <p:cNvPr id="199" name="Freeform 6"/>
                      <p:cNvSpPr>
                        <a:spLocks noEditPoints="1"/>
                      </p:cNvSpPr>
                      <p:nvPr/>
                    </p:nvSpPr>
                    <p:spPr bwMode="auto">
                      <a:xfrm>
                        <a:off x="2441575" y="1414463"/>
                        <a:ext cx="5313363" cy="3600450"/>
                      </a:xfrm>
                      <a:custGeom>
                        <a:avLst/>
                        <a:gdLst/>
                        <a:ahLst/>
                        <a:cxnLst>
                          <a:cxn ang="0">
                            <a:pos x="397" y="316"/>
                          </a:cxn>
                          <a:cxn ang="0">
                            <a:pos x="518" y="427"/>
                          </a:cxn>
                          <a:cxn ang="0">
                            <a:pos x="500" y="468"/>
                          </a:cxn>
                          <a:cxn ang="0">
                            <a:pos x="513" y="498"/>
                          </a:cxn>
                          <a:cxn ang="0">
                            <a:pos x="414" y="589"/>
                          </a:cxn>
                          <a:cxn ang="0">
                            <a:pos x="334" y="608"/>
                          </a:cxn>
                          <a:cxn ang="0">
                            <a:pos x="266" y="486"/>
                          </a:cxn>
                          <a:cxn ang="0">
                            <a:pos x="310" y="372"/>
                          </a:cxn>
                          <a:cxn ang="0">
                            <a:pos x="49" y="50"/>
                          </a:cxn>
                          <a:cxn ang="0">
                            <a:pos x="71" y="52"/>
                          </a:cxn>
                          <a:cxn ang="0">
                            <a:pos x="167" y="67"/>
                          </a:cxn>
                          <a:cxn ang="0">
                            <a:pos x="144" y="93"/>
                          </a:cxn>
                          <a:cxn ang="0">
                            <a:pos x="139" y="190"/>
                          </a:cxn>
                          <a:cxn ang="0">
                            <a:pos x="199" y="211"/>
                          </a:cxn>
                          <a:cxn ang="0">
                            <a:pos x="195" y="246"/>
                          </a:cxn>
                          <a:cxn ang="0">
                            <a:pos x="307" y="267"/>
                          </a:cxn>
                          <a:cxn ang="0">
                            <a:pos x="477" y="226"/>
                          </a:cxn>
                          <a:cxn ang="0">
                            <a:pos x="532" y="171"/>
                          </a:cxn>
                          <a:cxn ang="0">
                            <a:pos x="814" y="329"/>
                          </a:cxn>
                          <a:cxn ang="0">
                            <a:pos x="883" y="359"/>
                          </a:cxn>
                          <a:cxn ang="0">
                            <a:pos x="893" y="352"/>
                          </a:cxn>
                          <a:cxn ang="0">
                            <a:pos x="911" y="361"/>
                          </a:cxn>
                          <a:cxn ang="0">
                            <a:pos x="895" y="363"/>
                          </a:cxn>
                          <a:cxn ang="0">
                            <a:pos x="895" y="380"/>
                          </a:cxn>
                          <a:cxn ang="0">
                            <a:pos x="902" y="375"/>
                          </a:cxn>
                          <a:cxn ang="0">
                            <a:pos x="934" y="377"/>
                          </a:cxn>
                          <a:cxn ang="0">
                            <a:pos x="1016" y="422"/>
                          </a:cxn>
                          <a:cxn ang="0">
                            <a:pos x="1141" y="516"/>
                          </a:cxn>
                          <a:cxn ang="0">
                            <a:pos x="1262" y="527"/>
                          </a:cxn>
                          <a:cxn ang="0">
                            <a:pos x="1393" y="645"/>
                          </a:cxn>
                          <a:cxn ang="0">
                            <a:pos x="1280" y="685"/>
                          </a:cxn>
                          <a:cxn ang="0">
                            <a:pos x="1324" y="723"/>
                          </a:cxn>
                          <a:cxn ang="0">
                            <a:pos x="1417" y="859"/>
                          </a:cxn>
                          <a:cxn ang="0">
                            <a:pos x="1360" y="847"/>
                          </a:cxn>
                          <a:cxn ang="0">
                            <a:pos x="1341" y="815"/>
                          </a:cxn>
                          <a:cxn ang="0">
                            <a:pos x="1272" y="882"/>
                          </a:cxn>
                          <a:cxn ang="0">
                            <a:pos x="1164" y="893"/>
                          </a:cxn>
                          <a:cxn ang="0">
                            <a:pos x="1105" y="862"/>
                          </a:cxn>
                          <a:cxn ang="0">
                            <a:pos x="948" y="817"/>
                          </a:cxn>
                          <a:cxn ang="0">
                            <a:pos x="781" y="828"/>
                          </a:cxn>
                          <a:cxn ang="0">
                            <a:pos x="699" y="827"/>
                          </a:cxn>
                          <a:cxn ang="0">
                            <a:pos x="678" y="791"/>
                          </a:cxn>
                          <a:cxn ang="0">
                            <a:pos x="666" y="783"/>
                          </a:cxn>
                          <a:cxn ang="0">
                            <a:pos x="564" y="761"/>
                          </a:cxn>
                          <a:cxn ang="0">
                            <a:pos x="463" y="712"/>
                          </a:cxn>
                          <a:cxn ang="0">
                            <a:pos x="325" y="697"/>
                          </a:cxn>
                          <a:cxn ang="0">
                            <a:pos x="219" y="553"/>
                          </a:cxn>
                          <a:cxn ang="0">
                            <a:pos x="136" y="554"/>
                          </a:cxn>
                          <a:cxn ang="0">
                            <a:pos x="130" y="478"/>
                          </a:cxn>
                          <a:cxn ang="0">
                            <a:pos x="218" y="395"/>
                          </a:cxn>
                          <a:cxn ang="0">
                            <a:pos x="89" y="366"/>
                          </a:cxn>
                          <a:cxn ang="0">
                            <a:pos x="154" y="325"/>
                          </a:cxn>
                          <a:cxn ang="0">
                            <a:pos x="100" y="313"/>
                          </a:cxn>
                          <a:cxn ang="0">
                            <a:pos x="72" y="258"/>
                          </a:cxn>
                          <a:cxn ang="0">
                            <a:pos x="46" y="193"/>
                          </a:cxn>
                        </a:cxnLst>
                        <a:rect l="0" t="0" r="r" b="b"/>
                        <a:pathLst>
                          <a:path w="1417" h="960">
                            <a:moveTo>
                              <a:pt x="356" y="370"/>
                            </a:moveTo>
                            <a:cubicBezTo>
                              <a:pt x="359" y="316"/>
                              <a:pt x="359" y="316"/>
                              <a:pt x="359" y="316"/>
                            </a:cubicBezTo>
                            <a:cubicBezTo>
                              <a:pt x="397" y="316"/>
                              <a:pt x="397" y="316"/>
                              <a:pt x="397" y="316"/>
                            </a:cubicBezTo>
                            <a:cubicBezTo>
                              <a:pt x="405" y="328"/>
                              <a:pt x="405" y="328"/>
                              <a:pt x="405" y="328"/>
                            </a:cubicBezTo>
                            <a:cubicBezTo>
                              <a:pt x="434" y="340"/>
                              <a:pt x="434" y="340"/>
                              <a:pt x="434" y="340"/>
                            </a:cubicBezTo>
                            <a:cubicBezTo>
                              <a:pt x="518" y="427"/>
                              <a:pt x="518" y="427"/>
                              <a:pt x="518" y="427"/>
                            </a:cubicBezTo>
                            <a:cubicBezTo>
                              <a:pt x="504" y="447"/>
                              <a:pt x="504" y="447"/>
                              <a:pt x="504" y="447"/>
                            </a:cubicBezTo>
                            <a:cubicBezTo>
                              <a:pt x="504" y="453"/>
                              <a:pt x="504" y="453"/>
                              <a:pt x="504" y="453"/>
                            </a:cubicBezTo>
                            <a:cubicBezTo>
                              <a:pt x="500" y="468"/>
                              <a:pt x="500" y="468"/>
                              <a:pt x="500" y="468"/>
                            </a:cubicBezTo>
                            <a:cubicBezTo>
                              <a:pt x="506" y="478"/>
                              <a:pt x="506" y="478"/>
                              <a:pt x="506" y="478"/>
                            </a:cubicBezTo>
                            <a:cubicBezTo>
                              <a:pt x="507" y="492"/>
                              <a:pt x="507" y="492"/>
                              <a:pt x="507" y="492"/>
                            </a:cubicBezTo>
                            <a:cubicBezTo>
                              <a:pt x="513" y="498"/>
                              <a:pt x="513" y="498"/>
                              <a:pt x="513" y="498"/>
                            </a:cubicBezTo>
                            <a:cubicBezTo>
                              <a:pt x="518" y="500"/>
                              <a:pt x="518" y="500"/>
                              <a:pt x="518" y="500"/>
                            </a:cubicBezTo>
                            <a:cubicBezTo>
                              <a:pt x="517" y="514"/>
                              <a:pt x="517" y="514"/>
                              <a:pt x="517" y="514"/>
                            </a:cubicBezTo>
                            <a:cubicBezTo>
                              <a:pt x="414" y="589"/>
                              <a:pt x="414" y="589"/>
                              <a:pt x="414" y="589"/>
                            </a:cubicBezTo>
                            <a:cubicBezTo>
                              <a:pt x="406" y="584"/>
                              <a:pt x="406" y="584"/>
                              <a:pt x="406" y="584"/>
                            </a:cubicBezTo>
                            <a:cubicBezTo>
                              <a:pt x="367" y="615"/>
                              <a:pt x="367" y="615"/>
                              <a:pt x="367" y="615"/>
                            </a:cubicBezTo>
                            <a:cubicBezTo>
                              <a:pt x="334" y="608"/>
                              <a:pt x="334" y="608"/>
                              <a:pt x="334" y="608"/>
                            </a:cubicBezTo>
                            <a:cubicBezTo>
                              <a:pt x="334" y="600"/>
                              <a:pt x="334" y="600"/>
                              <a:pt x="334" y="600"/>
                            </a:cubicBezTo>
                            <a:cubicBezTo>
                              <a:pt x="293" y="581"/>
                              <a:pt x="293" y="581"/>
                              <a:pt x="293" y="581"/>
                            </a:cubicBezTo>
                            <a:cubicBezTo>
                              <a:pt x="266" y="486"/>
                              <a:pt x="266" y="486"/>
                              <a:pt x="266" y="486"/>
                            </a:cubicBezTo>
                            <a:cubicBezTo>
                              <a:pt x="285" y="429"/>
                              <a:pt x="285" y="429"/>
                              <a:pt x="285" y="429"/>
                            </a:cubicBezTo>
                            <a:cubicBezTo>
                              <a:pt x="314" y="420"/>
                              <a:pt x="314" y="420"/>
                              <a:pt x="314" y="420"/>
                            </a:cubicBezTo>
                            <a:cubicBezTo>
                              <a:pt x="310" y="372"/>
                              <a:pt x="310" y="372"/>
                              <a:pt x="310" y="372"/>
                            </a:cubicBezTo>
                            <a:lnTo>
                              <a:pt x="356" y="370"/>
                            </a:lnTo>
                            <a:close/>
                            <a:moveTo>
                              <a:pt x="0" y="65"/>
                            </a:moveTo>
                            <a:cubicBezTo>
                              <a:pt x="49" y="50"/>
                              <a:pt x="49" y="50"/>
                              <a:pt x="49" y="50"/>
                            </a:cubicBezTo>
                            <a:cubicBezTo>
                              <a:pt x="25" y="8"/>
                              <a:pt x="25" y="8"/>
                              <a:pt x="25" y="8"/>
                            </a:cubicBezTo>
                            <a:cubicBezTo>
                              <a:pt x="41" y="0"/>
                              <a:pt x="41" y="0"/>
                              <a:pt x="41" y="0"/>
                            </a:cubicBezTo>
                            <a:cubicBezTo>
                              <a:pt x="71" y="52"/>
                              <a:pt x="71" y="52"/>
                              <a:pt x="71" y="52"/>
                            </a:cubicBezTo>
                            <a:cubicBezTo>
                              <a:pt x="128" y="14"/>
                              <a:pt x="128" y="14"/>
                              <a:pt x="128" y="14"/>
                            </a:cubicBezTo>
                            <a:cubicBezTo>
                              <a:pt x="166" y="14"/>
                              <a:pt x="166" y="14"/>
                              <a:pt x="166" y="14"/>
                            </a:cubicBezTo>
                            <a:cubicBezTo>
                              <a:pt x="167" y="67"/>
                              <a:pt x="167" y="67"/>
                              <a:pt x="167" y="67"/>
                            </a:cubicBezTo>
                            <a:cubicBezTo>
                              <a:pt x="172" y="77"/>
                              <a:pt x="172" y="77"/>
                              <a:pt x="172" y="77"/>
                            </a:cubicBezTo>
                            <a:cubicBezTo>
                              <a:pt x="179" y="98"/>
                              <a:pt x="179" y="98"/>
                              <a:pt x="179" y="98"/>
                            </a:cubicBezTo>
                            <a:cubicBezTo>
                              <a:pt x="144" y="93"/>
                              <a:pt x="144" y="93"/>
                              <a:pt x="144" y="93"/>
                            </a:cubicBezTo>
                            <a:cubicBezTo>
                              <a:pt x="137" y="116"/>
                              <a:pt x="137" y="116"/>
                              <a:pt x="137" y="116"/>
                            </a:cubicBezTo>
                            <a:cubicBezTo>
                              <a:pt x="145" y="143"/>
                              <a:pt x="145" y="143"/>
                              <a:pt x="145" y="143"/>
                            </a:cubicBezTo>
                            <a:cubicBezTo>
                              <a:pt x="139" y="190"/>
                              <a:pt x="139" y="190"/>
                              <a:pt x="139" y="190"/>
                            </a:cubicBezTo>
                            <a:cubicBezTo>
                              <a:pt x="152" y="210"/>
                              <a:pt x="152" y="210"/>
                              <a:pt x="152" y="210"/>
                            </a:cubicBezTo>
                            <a:cubicBezTo>
                              <a:pt x="161" y="208"/>
                              <a:pt x="161" y="208"/>
                              <a:pt x="161" y="208"/>
                            </a:cubicBezTo>
                            <a:cubicBezTo>
                              <a:pt x="199" y="211"/>
                              <a:pt x="199" y="211"/>
                              <a:pt x="199" y="211"/>
                            </a:cubicBezTo>
                            <a:cubicBezTo>
                              <a:pt x="204" y="209"/>
                              <a:pt x="204" y="209"/>
                              <a:pt x="204" y="209"/>
                            </a:cubicBezTo>
                            <a:cubicBezTo>
                              <a:pt x="206" y="213"/>
                              <a:pt x="206" y="213"/>
                              <a:pt x="206" y="213"/>
                            </a:cubicBezTo>
                            <a:cubicBezTo>
                              <a:pt x="195" y="246"/>
                              <a:pt x="195" y="246"/>
                              <a:pt x="195" y="246"/>
                            </a:cubicBezTo>
                            <a:cubicBezTo>
                              <a:pt x="252" y="236"/>
                              <a:pt x="252" y="236"/>
                              <a:pt x="252" y="236"/>
                            </a:cubicBezTo>
                            <a:cubicBezTo>
                              <a:pt x="303" y="226"/>
                              <a:pt x="303" y="226"/>
                              <a:pt x="303" y="226"/>
                            </a:cubicBezTo>
                            <a:cubicBezTo>
                              <a:pt x="307" y="267"/>
                              <a:pt x="307" y="267"/>
                              <a:pt x="307" y="267"/>
                            </a:cubicBezTo>
                            <a:cubicBezTo>
                              <a:pt x="360" y="265"/>
                              <a:pt x="360" y="265"/>
                              <a:pt x="360" y="265"/>
                            </a:cubicBezTo>
                            <a:cubicBezTo>
                              <a:pt x="477" y="265"/>
                              <a:pt x="477" y="265"/>
                              <a:pt x="477" y="265"/>
                            </a:cubicBezTo>
                            <a:cubicBezTo>
                              <a:pt x="477" y="226"/>
                              <a:pt x="477" y="226"/>
                              <a:pt x="477" y="226"/>
                            </a:cubicBezTo>
                            <a:cubicBezTo>
                              <a:pt x="472" y="165"/>
                              <a:pt x="472" y="165"/>
                              <a:pt x="472" y="165"/>
                            </a:cubicBezTo>
                            <a:cubicBezTo>
                              <a:pt x="497" y="168"/>
                              <a:pt x="497" y="168"/>
                              <a:pt x="497" y="168"/>
                            </a:cubicBezTo>
                            <a:cubicBezTo>
                              <a:pt x="532" y="171"/>
                              <a:pt x="532" y="171"/>
                              <a:pt x="532" y="171"/>
                            </a:cubicBezTo>
                            <a:cubicBezTo>
                              <a:pt x="530" y="196"/>
                              <a:pt x="530" y="196"/>
                              <a:pt x="530" y="196"/>
                            </a:cubicBezTo>
                            <a:cubicBezTo>
                              <a:pt x="742" y="308"/>
                              <a:pt x="742" y="308"/>
                              <a:pt x="742" y="308"/>
                            </a:cubicBezTo>
                            <a:cubicBezTo>
                              <a:pt x="814" y="329"/>
                              <a:pt x="814" y="329"/>
                              <a:pt x="814" y="329"/>
                            </a:cubicBezTo>
                            <a:cubicBezTo>
                              <a:pt x="822" y="342"/>
                              <a:pt x="822" y="342"/>
                              <a:pt x="822" y="342"/>
                            </a:cubicBezTo>
                            <a:cubicBezTo>
                              <a:pt x="832" y="342"/>
                              <a:pt x="838" y="350"/>
                              <a:pt x="849" y="352"/>
                            </a:cubicBezTo>
                            <a:cubicBezTo>
                              <a:pt x="860" y="355"/>
                              <a:pt x="869" y="352"/>
                              <a:pt x="883" y="359"/>
                            </a:cubicBezTo>
                            <a:cubicBezTo>
                              <a:pt x="886" y="358"/>
                              <a:pt x="886" y="358"/>
                              <a:pt x="886" y="358"/>
                            </a:cubicBezTo>
                            <a:cubicBezTo>
                              <a:pt x="883" y="350"/>
                              <a:pt x="883" y="350"/>
                              <a:pt x="883" y="350"/>
                            </a:cubicBezTo>
                            <a:cubicBezTo>
                              <a:pt x="893" y="352"/>
                              <a:pt x="893" y="352"/>
                              <a:pt x="893" y="352"/>
                            </a:cubicBezTo>
                            <a:cubicBezTo>
                              <a:pt x="903" y="357"/>
                              <a:pt x="903" y="357"/>
                              <a:pt x="903" y="357"/>
                            </a:cubicBezTo>
                            <a:cubicBezTo>
                              <a:pt x="905" y="360"/>
                              <a:pt x="905" y="360"/>
                              <a:pt x="905" y="360"/>
                            </a:cubicBezTo>
                            <a:cubicBezTo>
                              <a:pt x="911" y="361"/>
                              <a:pt x="911" y="361"/>
                              <a:pt x="911" y="361"/>
                            </a:cubicBezTo>
                            <a:cubicBezTo>
                              <a:pt x="927" y="369"/>
                              <a:pt x="927" y="369"/>
                              <a:pt x="927" y="369"/>
                            </a:cubicBezTo>
                            <a:cubicBezTo>
                              <a:pt x="904" y="366"/>
                              <a:pt x="904" y="366"/>
                              <a:pt x="904" y="366"/>
                            </a:cubicBezTo>
                            <a:cubicBezTo>
                              <a:pt x="895" y="363"/>
                              <a:pt x="895" y="363"/>
                              <a:pt x="895" y="363"/>
                            </a:cubicBezTo>
                            <a:cubicBezTo>
                              <a:pt x="893" y="367"/>
                              <a:pt x="893" y="367"/>
                              <a:pt x="893" y="367"/>
                            </a:cubicBezTo>
                            <a:cubicBezTo>
                              <a:pt x="889" y="370"/>
                              <a:pt x="889" y="370"/>
                              <a:pt x="889" y="370"/>
                            </a:cubicBezTo>
                            <a:cubicBezTo>
                              <a:pt x="895" y="380"/>
                              <a:pt x="895" y="380"/>
                              <a:pt x="895" y="380"/>
                            </a:cubicBezTo>
                            <a:cubicBezTo>
                              <a:pt x="897" y="379"/>
                              <a:pt x="897" y="379"/>
                              <a:pt x="897" y="379"/>
                            </a:cubicBezTo>
                            <a:cubicBezTo>
                              <a:pt x="897" y="374"/>
                              <a:pt x="897" y="374"/>
                              <a:pt x="897" y="374"/>
                            </a:cubicBezTo>
                            <a:cubicBezTo>
                              <a:pt x="902" y="375"/>
                              <a:pt x="902" y="375"/>
                              <a:pt x="902" y="375"/>
                            </a:cubicBezTo>
                            <a:cubicBezTo>
                              <a:pt x="903" y="371"/>
                              <a:pt x="903" y="371"/>
                              <a:pt x="903" y="371"/>
                            </a:cubicBezTo>
                            <a:cubicBezTo>
                              <a:pt x="926" y="373"/>
                              <a:pt x="926" y="373"/>
                              <a:pt x="926" y="373"/>
                            </a:cubicBezTo>
                            <a:cubicBezTo>
                              <a:pt x="934" y="377"/>
                              <a:pt x="934" y="377"/>
                              <a:pt x="934" y="377"/>
                            </a:cubicBezTo>
                            <a:cubicBezTo>
                              <a:pt x="959" y="399"/>
                              <a:pt x="959" y="399"/>
                              <a:pt x="959" y="399"/>
                            </a:cubicBezTo>
                            <a:cubicBezTo>
                              <a:pt x="982" y="405"/>
                              <a:pt x="982" y="405"/>
                              <a:pt x="982" y="405"/>
                            </a:cubicBezTo>
                            <a:cubicBezTo>
                              <a:pt x="1004" y="396"/>
                              <a:pt x="1015" y="403"/>
                              <a:pt x="1016" y="422"/>
                            </a:cubicBezTo>
                            <a:cubicBezTo>
                              <a:pt x="1049" y="440"/>
                              <a:pt x="1035" y="432"/>
                              <a:pt x="1118" y="500"/>
                            </a:cubicBezTo>
                            <a:cubicBezTo>
                              <a:pt x="1138" y="519"/>
                              <a:pt x="1138" y="519"/>
                              <a:pt x="1138" y="519"/>
                            </a:cubicBezTo>
                            <a:cubicBezTo>
                              <a:pt x="1141" y="516"/>
                              <a:pt x="1141" y="516"/>
                              <a:pt x="1141" y="516"/>
                            </a:cubicBezTo>
                            <a:cubicBezTo>
                              <a:pt x="1157" y="528"/>
                              <a:pt x="1157" y="528"/>
                              <a:pt x="1157" y="528"/>
                            </a:cubicBezTo>
                            <a:cubicBezTo>
                              <a:pt x="1160" y="524"/>
                              <a:pt x="1160" y="524"/>
                              <a:pt x="1160" y="524"/>
                            </a:cubicBezTo>
                            <a:cubicBezTo>
                              <a:pt x="1262" y="527"/>
                              <a:pt x="1262" y="527"/>
                              <a:pt x="1262" y="527"/>
                            </a:cubicBezTo>
                            <a:cubicBezTo>
                              <a:pt x="1263" y="556"/>
                              <a:pt x="1263" y="556"/>
                              <a:pt x="1263" y="556"/>
                            </a:cubicBezTo>
                            <a:cubicBezTo>
                              <a:pt x="1335" y="590"/>
                              <a:pt x="1335" y="590"/>
                              <a:pt x="1335" y="590"/>
                            </a:cubicBezTo>
                            <a:cubicBezTo>
                              <a:pt x="1393" y="645"/>
                              <a:pt x="1393" y="645"/>
                              <a:pt x="1393" y="645"/>
                            </a:cubicBezTo>
                            <a:cubicBezTo>
                              <a:pt x="1374" y="678"/>
                              <a:pt x="1374" y="678"/>
                              <a:pt x="1374" y="678"/>
                            </a:cubicBezTo>
                            <a:cubicBezTo>
                              <a:pt x="1285" y="652"/>
                              <a:pt x="1285" y="652"/>
                              <a:pt x="1285" y="652"/>
                            </a:cubicBezTo>
                            <a:cubicBezTo>
                              <a:pt x="1280" y="685"/>
                              <a:pt x="1280" y="685"/>
                              <a:pt x="1280" y="685"/>
                            </a:cubicBezTo>
                            <a:cubicBezTo>
                              <a:pt x="1275" y="696"/>
                              <a:pt x="1283" y="693"/>
                              <a:pt x="1280" y="713"/>
                            </a:cubicBezTo>
                            <a:cubicBezTo>
                              <a:pt x="1323" y="715"/>
                              <a:pt x="1323" y="715"/>
                              <a:pt x="1323" y="715"/>
                            </a:cubicBezTo>
                            <a:cubicBezTo>
                              <a:pt x="1324" y="723"/>
                              <a:pt x="1324" y="723"/>
                              <a:pt x="1324" y="723"/>
                            </a:cubicBezTo>
                            <a:cubicBezTo>
                              <a:pt x="1365" y="765"/>
                              <a:pt x="1365" y="765"/>
                              <a:pt x="1365" y="765"/>
                            </a:cubicBezTo>
                            <a:cubicBezTo>
                              <a:pt x="1375" y="852"/>
                              <a:pt x="1375" y="852"/>
                              <a:pt x="1375" y="852"/>
                            </a:cubicBezTo>
                            <a:cubicBezTo>
                              <a:pt x="1417" y="859"/>
                              <a:pt x="1417" y="859"/>
                              <a:pt x="1417" y="859"/>
                            </a:cubicBezTo>
                            <a:cubicBezTo>
                              <a:pt x="1403" y="885"/>
                              <a:pt x="1403" y="885"/>
                              <a:pt x="1403" y="885"/>
                            </a:cubicBezTo>
                            <a:cubicBezTo>
                              <a:pt x="1376" y="872"/>
                              <a:pt x="1376" y="872"/>
                              <a:pt x="1376" y="872"/>
                            </a:cubicBezTo>
                            <a:cubicBezTo>
                              <a:pt x="1360" y="847"/>
                              <a:pt x="1360" y="847"/>
                              <a:pt x="1360" y="847"/>
                            </a:cubicBezTo>
                            <a:cubicBezTo>
                              <a:pt x="1353" y="855"/>
                              <a:pt x="1353" y="855"/>
                              <a:pt x="1353" y="855"/>
                            </a:cubicBezTo>
                            <a:cubicBezTo>
                              <a:pt x="1346" y="845"/>
                              <a:pt x="1346" y="845"/>
                              <a:pt x="1346" y="845"/>
                            </a:cubicBezTo>
                            <a:cubicBezTo>
                              <a:pt x="1341" y="815"/>
                              <a:pt x="1341" y="815"/>
                              <a:pt x="1341" y="815"/>
                            </a:cubicBezTo>
                            <a:cubicBezTo>
                              <a:pt x="1307" y="810"/>
                              <a:pt x="1307" y="810"/>
                              <a:pt x="1307" y="810"/>
                            </a:cubicBezTo>
                            <a:cubicBezTo>
                              <a:pt x="1306" y="838"/>
                              <a:pt x="1306" y="838"/>
                              <a:pt x="1306" y="838"/>
                            </a:cubicBezTo>
                            <a:cubicBezTo>
                              <a:pt x="1272" y="882"/>
                              <a:pt x="1272" y="882"/>
                              <a:pt x="1272" y="882"/>
                            </a:cubicBezTo>
                            <a:cubicBezTo>
                              <a:pt x="1293" y="960"/>
                              <a:pt x="1293" y="960"/>
                              <a:pt x="1293" y="960"/>
                            </a:cubicBezTo>
                            <a:cubicBezTo>
                              <a:pt x="1173" y="945"/>
                              <a:pt x="1173" y="945"/>
                              <a:pt x="1173" y="945"/>
                            </a:cubicBezTo>
                            <a:cubicBezTo>
                              <a:pt x="1164" y="893"/>
                              <a:pt x="1164" y="893"/>
                              <a:pt x="1164" y="893"/>
                            </a:cubicBezTo>
                            <a:cubicBezTo>
                              <a:pt x="1103" y="892"/>
                              <a:pt x="1103" y="892"/>
                              <a:pt x="1103" y="892"/>
                            </a:cubicBezTo>
                            <a:cubicBezTo>
                              <a:pt x="1094" y="880"/>
                              <a:pt x="1094" y="880"/>
                              <a:pt x="1094" y="880"/>
                            </a:cubicBezTo>
                            <a:cubicBezTo>
                              <a:pt x="1105" y="862"/>
                              <a:pt x="1105" y="862"/>
                              <a:pt x="1105" y="862"/>
                            </a:cubicBezTo>
                            <a:cubicBezTo>
                              <a:pt x="1056" y="870"/>
                              <a:pt x="1056" y="870"/>
                              <a:pt x="1056" y="870"/>
                            </a:cubicBezTo>
                            <a:cubicBezTo>
                              <a:pt x="1029" y="783"/>
                              <a:pt x="1029" y="783"/>
                              <a:pt x="1029" y="783"/>
                            </a:cubicBezTo>
                            <a:cubicBezTo>
                              <a:pt x="948" y="817"/>
                              <a:pt x="948" y="817"/>
                              <a:pt x="948" y="817"/>
                            </a:cubicBezTo>
                            <a:cubicBezTo>
                              <a:pt x="976" y="752"/>
                              <a:pt x="976" y="752"/>
                              <a:pt x="976" y="752"/>
                            </a:cubicBezTo>
                            <a:cubicBezTo>
                              <a:pt x="936" y="763"/>
                              <a:pt x="936" y="763"/>
                              <a:pt x="936" y="763"/>
                            </a:cubicBezTo>
                            <a:cubicBezTo>
                              <a:pt x="781" y="828"/>
                              <a:pt x="781" y="828"/>
                              <a:pt x="781" y="828"/>
                            </a:cubicBezTo>
                            <a:cubicBezTo>
                              <a:pt x="764" y="791"/>
                              <a:pt x="764" y="791"/>
                              <a:pt x="764" y="791"/>
                            </a:cubicBezTo>
                            <a:cubicBezTo>
                              <a:pt x="711" y="823"/>
                              <a:pt x="711" y="823"/>
                              <a:pt x="711" y="823"/>
                            </a:cubicBezTo>
                            <a:cubicBezTo>
                              <a:pt x="699" y="827"/>
                              <a:pt x="699" y="827"/>
                              <a:pt x="699" y="827"/>
                            </a:cubicBezTo>
                            <a:cubicBezTo>
                              <a:pt x="687" y="791"/>
                              <a:pt x="687" y="791"/>
                              <a:pt x="687" y="791"/>
                            </a:cubicBezTo>
                            <a:cubicBezTo>
                              <a:pt x="683" y="785"/>
                              <a:pt x="679" y="787"/>
                              <a:pt x="680" y="793"/>
                            </a:cubicBezTo>
                            <a:cubicBezTo>
                              <a:pt x="679" y="797"/>
                              <a:pt x="674" y="796"/>
                              <a:pt x="678" y="791"/>
                            </a:cubicBezTo>
                            <a:cubicBezTo>
                              <a:pt x="676" y="787"/>
                              <a:pt x="675" y="790"/>
                              <a:pt x="674" y="791"/>
                            </a:cubicBezTo>
                            <a:cubicBezTo>
                              <a:pt x="669" y="797"/>
                              <a:pt x="672" y="787"/>
                              <a:pt x="671" y="785"/>
                            </a:cubicBezTo>
                            <a:cubicBezTo>
                              <a:pt x="668" y="787"/>
                              <a:pt x="665" y="786"/>
                              <a:pt x="666" y="783"/>
                            </a:cubicBezTo>
                            <a:cubicBezTo>
                              <a:pt x="667" y="778"/>
                              <a:pt x="664" y="775"/>
                              <a:pt x="660" y="779"/>
                            </a:cubicBezTo>
                            <a:cubicBezTo>
                              <a:pt x="654" y="783"/>
                              <a:pt x="651" y="779"/>
                              <a:pt x="649" y="770"/>
                            </a:cubicBezTo>
                            <a:cubicBezTo>
                              <a:pt x="564" y="761"/>
                              <a:pt x="564" y="761"/>
                              <a:pt x="564" y="761"/>
                            </a:cubicBezTo>
                            <a:cubicBezTo>
                              <a:pt x="559" y="754"/>
                              <a:pt x="559" y="754"/>
                              <a:pt x="559" y="754"/>
                            </a:cubicBezTo>
                            <a:cubicBezTo>
                              <a:pt x="502" y="779"/>
                              <a:pt x="502" y="779"/>
                              <a:pt x="502" y="779"/>
                            </a:cubicBezTo>
                            <a:cubicBezTo>
                              <a:pt x="463" y="712"/>
                              <a:pt x="463" y="712"/>
                              <a:pt x="463" y="712"/>
                            </a:cubicBezTo>
                            <a:cubicBezTo>
                              <a:pt x="456" y="711"/>
                              <a:pt x="456" y="711"/>
                              <a:pt x="456" y="711"/>
                            </a:cubicBezTo>
                            <a:cubicBezTo>
                              <a:pt x="450" y="688"/>
                              <a:pt x="450" y="688"/>
                              <a:pt x="450" y="688"/>
                            </a:cubicBezTo>
                            <a:cubicBezTo>
                              <a:pt x="325" y="697"/>
                              <a:pt x="325" y="697"/>
                              <a:pt x="325" y="697"/>
                            </a:cubicBezTo>
                            <a:cubicBezTo>
                              <a:pt x="335" y="674"/>
                              <a:pt x="335" y="674"/>
                              <a:pt x="335" y="674"/>
                            </a:cubicBezTo>
                            <a:cubicBezTo>
                              <a:pt x="200" y="625"/>
                              <a:pt x="200" y="625"/>
                              <a:pt x="200" y="625"/>
                            </a:cubicBezTo>
                            <a:cubicBezTo>
                              <a:pt x="219" y="553"/>
                              <a:pt x="219" y="553"/>
                              <a:pt x="219" y="553"/>
                            </a:cubicBezTo>
                            <a:cubicBezTo>
                              <a:pt x="189" y="543"/>
                              <a:pt x="189" y="543"/>
                              <a:pt x="189" y="543"/>
                            </a:cubicBezTo>
                            <a:cubicBezTo>
                              <a:pt x="178" y="568"/>
                              <a:pt x="178" y="568"/>
                              <a:pt x="178" y="568"/>
                            </a:cubicBezTo>
                            <a:cubicBezTo>
                              <a:pt x="136" y="554"/>
                              <a:pt x="136" y="554"/>
                              <a:pt x="136" y="554"/>
                            </a:cubicBezTo>
                            <a:cubicBezTo>
                              <a:pt x="152" y="511"/>
                              <a:pt x="152" y="511"/>
                              <a:pt x="152" y="511"/>
                            </a:cubicBezTo>
                            <a:cubicBezTo>
                              <a:pt x="125" y="496"/>
                              <a:pt x="125" y="496"/>
                              <a:pt x="125" y="496"/>
                            </a:cubicBezTo>
                            <a:cubicBezTo>
                              <a:pt x="130" y="478"/>
                              <a:pt x="130" y="478"/>
                              <a:pt x="130" y="478"/>
                            </a:cubicBezTo>
                            <a:cubicBezTo>
                              <a:pt x="89" y="454"/>
                              <a:pt x="89" y="454"/>
                              <a:pt x="89" y="454"/>
                            </a:cubicBezTo>
                            <a:cubicBezTo>
                              <a:pt x="232" y="425"/>
                              <a:pt x="232" y="425"/>
                              <a:pt x="232" y="425"/>
                            </a:cubicBezTo>
                            <a:cubicBezTo>
                              <a:pt x="218" y="395"/>
                              <a:pt x="218" y="395"/>
                              <a:pt x="218" y="395"/>
                            </a:cubicBezTo>
                            <a:cubicBezTo>
                              <a:pt x="178" y="400"/>
                              <a:pt x="178" y="400"/>
                              <a:pt x="178" y="400"/>
                            </a:cubicBezTo>
                            <a:cubicBezTo>
                              <a:pt x="105" y="381"/>
                              <a:pt x="105" y="381"/>
                              <a:pt x="105" y="381"/>
                            </a:cubicBezTo>
                            <a:cubicBezTo>
                              <a:pt x="89" y="366"/>
                              <a:pt x="89" y="366"/>
                              <a:pt x="89" y="366"/>
                            </a:cubicBezTo>
                            <a:cubicBezTo>
                              <a:pt x="164" y="361"/>
                              <a:pt x="164" y="361"/>
                              <a:pt x="164" y="361"/>
                            </a:cubicBezTo>
                            <a:cubicBezTo>
                              <a:pt x="160" y="346"/>
                              <a:pt x="160" y="346"/>
                              <a:pt x="160" y="346"/>
                            </a:cubicBezTo>
                            <a:cubicBezTo>
                              <a:pt x="154" y="325"/>
                              <a:pt x="154" y="325"/>
                              <a:pt x="154" y="325"/>
                            </a:cubicBezTo>
                            <a:cubicBezTo>
                              <a:pt x="60" y="329"/>
                              <a:pt x="60" y="329"/>
                              <a:pt x="60" y="329"/>
                            </a:cubicBezTo>
                            <a:cubicBezTo>
                              <a:pt x="60" y="313"/>
                              <a:pt x="60" y="313"/>
                              <a:pt x="60" y="313"/>
                            </a:cubicBezTo>
                            <a:cubicBezTo>
                              <a:pt x="100" y="313"/>
                              <a:pt x="100" y="313"/>
                              <a:pt x="100" y="313"/>
                            </a:cubicBezTo>
                            <a:cubicBezTo>
                              <a:pt x="97" y="285"/>
                              <a:pt x="97" y="285"/>
                              <a:pt x="97" y="285"/>
                            </a:cubicBezTo>
                            <a:cubicBezTo>
                              <a:pt x="84" y="288"/>
                              <a:pt x="84" y="288"/>
                              <a:pt x="84" y="288"/>
                            </a:cubicBezTo>
                            <a:cubicBezTo>
                              <a:pt x="72" y="258"/>
                              <a:pt x="72" y="258"/>
                              <a:pt x="72" y="258"/>
                            </a:cubicBezTo>
                            <a:cubicBezTo>
                              <a:pt x="85" y="250"/>
                              <a:pt x="106" y="247"/>
                              <a:pt x="124" y="239"/>
                            </a:cubicBezTo>
                            <a:cubicBezTo>
                              <a:pt x="62" y="188"/>
                              <a:pt x="62" y="188"/>
                              <a:pt x="62" y="188"/>
                            </a:cubicBezTo>
                            <a:cubicBezTo>
                              <a:pt x="46" y="193"/>
                              <a:pt x="46" y="193"/>
                              <a:pt x="46" y="193"/>
                            </a:cubicBezTo>
                            <a:lnTo>
                              <a:pt x="0" y="65"/>
                            </a:lnTo>
                            <a:close/>
                          </a:path>
                        </a:pathLst>
                      </a:custGeom>
                      <a:solidFill>
                        <a:srgbClr val="DDDDDD"/>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200" name="Freeform 7"/>
                      <p:cNvSpPr>
                        <a:spLocks/>
                      </p:cNvSpPr>
                      <p:nvPr/>
                    </p:nvSpPr>
                    <p:spPr bwMode="auto">
                      <a:xfrm>
                        <a:off x="2149475" y="1670050"/>
                        <a:ext cx="757238" cy="839787"/>
                      </a:xfrm>
                      <a:custGeom>
                        <a:avLst/>
                        <a:gdLst/>
                        <a:ahLst/>
                        <a:cxnLst>
                          <a:cxn ang="0">
                            <a:pos x="0" y="52"/>
                          </a:cxn>
                          <a:cxn ang="0">
                            <a:pos x="186" y="529"/>
                          </a:cxn>
                          <a:cxn ang="0">
                            <a:pos x="368" y="510"/>
                          </a:cxn>
                          <a:cxn ang="0">
                            <a:pos x="349" y="451"/>
                          </a:cxn>
                          <a:cxn ang="0">
                            <a:pos x="477" y="408"/>
                          </a:cxn>
                          <a:cxn ang="0">
                            <a:pos x="333" y="290"/>
                          </a:cxn>
                          <a:cxn ang="0">
                            <a:pos x="297" y="304"/>
                          </a:cxn>
                          <a:cxn ang="0">
                            <a:pos x="177" y="0"/>
                          </a:cxn>
                          <a:cxn ang="0">
                            <a:pos x="0" y="52"/>
                          </a:cxn>
                        </a:cxnLst>
                        <a:rect l="0" t="0" r="r" b="b"/>
                        <a:pathLst>
                          <a:path w="477" h="529">
                            <a:moveTo>
                              <a:pt x="0" y="52"/>
                            </a:moveTo>
                            <a:lnTo>
                              <a:pt x="186" y="529"/>
                            </a:lnTo>
                            <a:lnTo>
                              <a:pt x="368" y="510"/>
                            </a:lnTo>
                            <a:lnTo>
                              <a:pt x="349" y="451"/>
                            </a:lnTo>
                            <a:lnTo>
                              <a:pt x="477" y="408"/>
                            </a:lnTo>
                            <a:lnTo>
                              <a:pt x="333" y="290"/>
                            </a:lnTo>
                            <a:lnTo>
                              <a:pt x="297" y="304"/>
                            </a:lnTo>
                            <a:lnTo>
                              <a:pt x="177" y="0"/>
                            </a:lnTo>
                            <a:lnTo>
                              <a:pt x="0" y="52"/>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201" name="Freeform 8"/>
                      <p:cNvSpPr>
                        <a:spLocks/>
                      </p:cNvSpPr>
                      <p:nvPr/>
                    </p:nvSpPr>
                    <p:spPr bwMode="auto">
                      <a:xfrm>
                        <a:off x="2438400" y="1422400"/>
                        <a:ext cx="1346200" cy="1624012"/>
                      </a:xfrm>
                      <a:custGeom>
                        <a:avLst/>
                        <a:gdLst/>
                        <a:ahLst/>
                        <a:cxnLst>
                          <a:cxn ang="0">
                            <a:pos x="848" y="751"/>
                          </a:cxn>
                          <a:cxn ang="0">
                            <a:pos x="843" y="881"/>
                          </a:cxn>
                          <a:cxn ang="0">
                            <a:pos x="734" y="888"/>
                          </a:cxn>
                          <a:cxn ang="0">
                            <a:pos x="744" y="999"/>
                          </a:cxn>
                          <a:cxn ang="0">
                            <a:pos x="673" y="1023"/>
                          </a:cxn>
                          <a:cxn ang="0">
                            <a:pos x="548" y="1011"/>
                          </a:cxn>
                          <a:cxn ang="0">
                            <a:pos x="512" y="942"/>
                          </a:cxn>
                          <a:cxn ang="0">
                            <a:pos x="420" y="942"/>
                          </a:cxn>
                          <a:cxn ang="0">
                            <a:pos x="252" y="904"/>
                          </a:cxn>
                          <a:cxn ang="0">
                            <a:pos x="214" y="867"/>
                          </a:cxn>
                          <a:cxn ang="0">
                            <a:pos x="392" y="855"/>
                          </a:cxn>
                          <a:cxn ang="0">
                            <a:pos x="361" y="772"/>
                          </a:cxn>
                          <a:cxn ang="0">
                            <a:pos x="139" y="784"/>
                          </a:cxn>
                          <a:cxn ang="0">
                            <a:pos x="139" y="744"/>
                          </a:cxn>
                          <a:cxn ang="0">
                            <a:pos x="233" y="744"/>
                          </a:cxn>
                          <a:cxn ang="0">
                            <a:pos x="226" y="678"/>
                          </a:cxn>
                          <a:cxn ang="0">
                            <a:pos x="198" y="682"/>
                          </a:cxn>
                          <a:cxn ang="0">
                            <a:pos x="174" y="616"/>
                          </a:cxn>
                          <a:cxn ang="0">
                            <a:pos x="290" y="564"/>
                          </a:cxn>
                          <a:cxn ang="0">
                            <a:pos x="146" y="444"/>
                          </a:cxn>
                          <a:cxn ang="0">
                            <a:pos x="111" y="458"/>
                          </a:cxn>
                          <a:cxn ang="0">
                            <a:pos x="0" y="156"/>
                          </a:cxn>
                          <a:cxn ang="0">
                            <a:pos x="115" y="123"/>
                          </a:cxn>
                          <a:cxn ang="0">
                            <a:pos x="63" y="21"/>
                          </a:cxn>
                          <a:cxn ang="0">
                            <a:pos x="101" y="0"/>
                          </a:cxn>
                          <a:cxn ang="0">
                            <a:pos x="172" y="127"/>
                          </a:cxn>
                          <a:cxn ang="0">
                            <a:pos x="304" y="40"/>
                          </a:cxn>
                          <a:cxn ang="0">
                            <a:pos x="394" y="35"/>
                          </a:cxn>
                          <a:cxn ang="0">
                            <a:pos x="396" y="156"/>
                          </a:cxn>
                          <a:cxn ang="0">
                            <a:pos x="429" y="236"/>
                          </a:cxn>
                          <a:cxn ang="0">
                            <a:pos x="344" y="226"/>
                          </a:cxn>
                          <a:cxn ang="0">
                            <a:pos x="321" y="274"/>
                          </a:cxn>
                          <a:cxn ang="0">
                            <a:pos x="347" y="337"/>
                          </a:cxn>
                          <a:cxn ang="0">
                            <a:pos x="330" y="453"/>
                          </a:cxn>
                          <a:cxn ang="0">
                            <a:pos x="359" y="496"/>
                          </a:cxn>
                          <a:cxn ang="0">
                            <a:pos x="380" y="491"/>
                          </a:cxn>
                          <a:cxn ang="0">
                            <a:pos x="470" y="498"/>
                          </a:cxn>
                          <a:cxn ang="0">
                            <a:pos x="481" y="491"/>
                          </a:cxn>
                          <a:cxn ang="0">
                            <a:pos x="491" y="505"/>
                          </a:cxn>
                          <a:cxn ang="0">
                            <a:pos x="462" y="581"/>
                          </a:cxn>
                          <a:cxn ang="0">
                            <a:pos x="722" y="531"/>
                          </a:cxn>
                          <a:cxn ang="0">
                            <a:pos x="725" y="680"/>
                          </a:cxn>
                          <a:cxn ang="0">
                            <a:pos x="727" y="741"/>
                          </a:cxn>
                          <a:cxn ang="0">
                            <a:pos x="848" y="751"/>
                          </a:cxn>
                        </a:cxnLst>
                        <a:rect l="0" t="0" r="r" b="b"/>
                        <a:pathLst>
                          <a:path w="848" h="1023">
                            <a:moveTo>
                              <a:pt x="848" y="751"/>
                            </a:moveTo>
                            <a:lnTo>
                              <a:pt x="843" y="881"/>
                            </a:lnTo>
                            <a:lnTo>
                              <a:pt x="734" y="888"/>
                            </a:lnTo>
                            <a:lnTo>
                              <a:pt x="744" y="999"/>
                            </a:lnTo>
                            <a:lnTo>
                              <a:pt x="673" y="1023"/>
                            </a:lnTo>
                            <a:lnTo>
                              <a:pt x="548" y="1011"/>
                            </a:lnTo>
                            <a:lnTo>
                              <a:pt x="512" y="942"/>
                            </a:lnTo>
                            <a:lnTo>
                              <a:pt x="420" y="942"/>
                            </a:lnTo>
                            <a:lnTo>
                              <a:pt x="252" y="904"/>
                            </a:lnTo>
                            <a:lnTo>
                              <a:pt x="214" y="867"/>
                            </a:lnTo>
                            <a:lnTo>
                              <a:pt x="392" y="855"/>
                            </a:lnTo>
                            <a:lnTo>
                              <a:pt x="361" y="772"/>
                            </a:lnTo>
                            <a:lnTo>
                              <a:pt x="139" y="784"/>
                            </a:lnTo>
                            <a:lnTo>
                              <a:pt x="139" y="744"/>
                            </a:lnTo>
                            <a:lnTo>
                              <a:pt x="233" y="744"/>
                            </a:lnTo>
                            <a:lnTo>
                              <a:pt x="226" y="678"/>
                            </a:lnTo>
                            <a:lnTo>
                              <a:pt x="198" y="682"/>
                            </a:lnTo>
                            <a:lnTo>
                              <a:pt x="174" y="616"/>
                            </a:lnTo>
                            <a:lnTo>
                              <a:pt x="290" y="564"/>
                            </a:lnTo>
                            <a:lnTo>
                              <a:pt x="146" y="444"/>
                            </a:lnTo>
                            <a:lnTo>
                              <a:pt x="111" y="458"/>
                            </a:lnTo>
                            <a:lnTo>
                              <a:pt x="0" y="156"/>
                            </a:lnTo>
                            <a:lnTo>
                              <a:pt x="115" y="123"/>
                            </a:lnTo>
                            <a:lnTo>
                              <a:pt x="63" y="21"/>
                            </a:lnTo>
                            <a:lnTo>
                              <a:pt x="101" y="0"/>
                            </a:lnTo>
                            <a:lnTo>
                              <a:pt x="172" y="127"/>
                            </a:lnTo>
                            <a:lnTo>
                              <a:pt x="304" y="40"/>
                            </a:lnTo>
                            <a:lnTo>
                              <a:pt x="394" y="35"/>
                            </a:lnTo>
                            <a:lnTo>
                              <a:pt x="396" y="156"/>
                            </a:lnTo>
                            <a:lnTo>
                              <a:pt x="429" y="236"/>
                            </a:lnTo>
                            <a:lnTo>
                              <a:pt x="344" y="226"/>
                            </a:lnTo>
                            <a:lnTo>
                              <a:pt x="321" y="274"/>
                            </a:lnTo>
                            <a:lnTo>
                              <a:pt x="347" y="337"/>
                            </a:lnTo>
                            <a:lnTo>
                              <a:pt x="330" y="453"/>
                            </a:lnTo>
                            <a:lnTo>
                              <a:pt x="359" y="496"/>
                            </a:lnTo>
                            <a:lnTo>
                              <a:pt x="380" y="491"/>
                            </a:lnTo>
                            <a:lnTo>
                              <a:pt x="470" y="498"/>
                            </a:lnTo>
                            <a:lnTo>
                              <a:pt x="481" y="491"/>
                            </a:lnTo>
                            <a:lnTo>
                              <a:pt x="491" y="505"/>
                            </a:lnTo>
                            <a:lnTo>
                              <a:pt x="462" y="581"/>
                            </a:lnTo>
                            <a:lnTo>
                              <a:pt x="722" y="531"/>
                            </a:lnTo>
                            <a:lnTo>
                              <a:pt x="725" y="680"/>
                            </a:lnTo>
                            <a:lnTo>
                              <a:pt x="727" y="741"/>
                            </a:lnTo>
                            <a:lnTo>
                              <a:pt x="848" y="751"/>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202" name="Freeform 9"/>
                      <p:cNvSpPr>
                        <a:spLocks/>
                      </p:cNvSpPr>
                      <p:nvPr/>
                    </p:nvSpPr>
                    <p:spPr bwMode="auto">
                      <a:xfrm>
                        <a:off x="2370138" y="3046413"/>
                        <a:ext cx="2422525" cy="2395537"/>
                      </a:xfrm>
                      <a:custGeom>
                        <a:avLst/>
                        <a:gdLst/>
                        <a:ahLst/>
                        <a:cxnLst>
                          <a:cxn ang="0">
                            <a:pos x="371" y="292"/>
                          </a:cxn>
                          <a:cxn ang="0">
                            <a:pos x="402" y="179"/>
                          </a:cxn>
                          <a:cxn ang="0">
                            <a:pos x="347" y="151"/>
                          </a:cxn>
                          <a:cxn ang="0">
                            <a:pos x="352" y="111"/>
                          </a:cxn>
                          <a:cxn ang="0">
                            <a:pos x="257" y="52"/>
                          </a:cxn>
                          <a:cxn ang="0">
                            <a:pos x="239" y="0"/>
                          </a:cxn>
                          <a:cxn ang="0">
                            <a:pos x="0" y="165"/>
                          </a:cxn>
                          <a:cxn ang="0">
                            <a:pos x="215" y="479"/>
                          </a:cxn>
                          <a:cxn ang="0">
                            <a:pos x="281" y="283"/>
                          </a:cxn>
                          <a:cxn ang="0">
                            <a:pos x="364" y="333"/>
                          </a:cxn>
                          <a:cxn ang="0">
                            <a:pos x="418" y="347"/>
                          </a:cxn>
                          <a:cxn ang="0">
                            <a:pos x="281" y="569"/>
                          </a:cxn>
                          <a:cxn ang="0">
                            <a:pos x="331" y="640"/>
                          </a:cxn>
                          <a:cxn ang="0">
                            <a:pos x="345" y="1344"/>
                          </a:cxn>
                          <a:cxn ang="0">
                            <a:pos x="680" y="1223"/>
                          </a:cxn>
                          <a:cxn ang="0">
                            <a:pos x="1150" y="1502"/>
                          </a:cxn>
                          <a:cxn ang="0">
                            <a:pos x="1287" y="1509"/>
                          </a:cxn>
                          <a:cxn ang="0">
                            <a:pos x="1526" y="1098"/>
                          </a:cxn>
                          <a:cxn ang="0">
                            <a:pos x="1363" y="763"/>
                          </a:cxn>
                          <a:cxn ang="0">
                            <a:pos x="1231" y="817"/>
                          </a:cxn>
                          <a:cxn ang="0">
                            <a:pos x="1127" y="656"/>
                          </a:cxn>
                          <a:cxn ang="0">
                            <a:pos x="1110" y="600"/>
                          </a:cxn>
                          <a:cxn ang="0">
                            <a:pos x="817" y="621"/>
                          </a:cxn>
                          <a:cxn ang="0">
                            <a:pos x="836" y="569"/>
                          </a:cxn>
                          <a:cxn ang="0">
                            <a:pos x="517" y="448"/>
                          </a:cxn>
                          <a:cxn ang="0">
                            <a:pos x="560" y="288"/>
                          </a:cxn>
                          <a:cxn ang="0">
                            <a:pos x="487" y="259"/>
                          </a:cxn>
                          <a:cxn ang="0">
                            <a:pos x="463" y="321"/>
                          </a:cxn>
                          <a:cxn ang="0">
                            <a:pos x="371" y="292"/>
                          </a:cxn>
                        </a:cxnLst>
                        <a:rect l="0" t="0" r="r" b="b"/>
                        <a:pathLst>
                          <a:path w="1526" h="1509">
                            <a:moveTo>
                              <a:pt x="371" y="292"/>
                            </a:moveTo>
                            <a:lnTo>
                              <a:pt x="402" y="179"/>
                            </a:lnTo>
                            <a:lnTo>
                              <a:pt x="347" y="151"/>
                            </a:lnTo>
                            <a:lnTo>
                              <a:pt x="352" y="111"/>
                            </a:lnTo>
                            <a:lnTo>
                              <a:pt x="257" y="52"/>
                            </a:lnTo>
                            <a:lnTo>
                              <a:pt x="239" y="0"/>
                            </a:lnTo>
                            <a:lnTo>
                              <a:pt x="0" y="165"/>
                            </a:lnTo>
                            <a:lnTo>
                              <a:pt x="215" y="479"/>
                            </a:lnTo>
                            <a:lnTo>
                              <a:pt x="281" y="283"/>
                            </a:lnTo>
                            <a:lnTo>
                              <a:pt x="364" y="333"/>
                            </a:lnTo>
                            <a:lnTo>
                              <a:pt x="418" y="347"/>
                            </a:lnTo>
                            <a:lnTo>
                              <a:pt x="281" y="569"/>
                            </a:lnTo>
                            <a:lnTo>
                              <a:pt x="331" y="640"/>
                            </a:lnTo>
                            <a:lnTo>
                              <a:pt x="345" y="1344"/>
                            </a:lnTo>
                            <a:lnTo>
                              <a:pt x="680" y="1223"/>
                            </a:lnTo>
                            <a:lnTo>
                              <a:pt x="1150" y="1502"/>
                            </a:lnTo>
                            <a:lnTo>
                              <a:pt x="1287" y="1509"/>
                            </a:lnTo>
                            <a:lnTo>
                              <a:pt x="1526" y="1098"/>
                            </a:lnTo>
                            <a:lnTo>
                              <a:pt x="1363" y="763"/>
                            </a:lnTo>
                            <a:lnTo>
                              <a:pt x="1231" y="817"/>
                            </a:lnTo>
                            <a:lnTo>
                              <a:pt x="1127" y="656"/>
                            </a:lnTo>
                            <a:lnTo>
                              <a:pt x="1110" y="600"/>
                            </a:lnTo>
                            <a:lnTo>
                              <a:pt x="817" y="621"/>
                            </a:lnTo>
                            <a:lnTo>
                              <a:pt x="836" y="569"/>
                            </a:lnTo>
                            <a:lnTo>
                              <a:pt x="517" y="448"/>
                            </a:lnTo>
                            <a:lnTo>
                              <a:pt x="560" y="288"/>
                            </a:lnTo>
                            <a:lnTo>
                              <a:pt x="487" y="259"/>
                            </a:lnTo>
                            <a:lnTo>
                              <a:pt x="463" y="321"/>
                            </a:lnTo>
                            <a:lnTo>
                              <a:pt x="371" y="292"/>
                            </a:lnTo>
                            <a:close/>
                          </a:path>
                        </a:pathLst>
                      </a:custGeom>
                      <a:solidFill>
                        <a:srgbClr val="6DC067"/>
                      </a:solidFill>
                      <a:ln w="3175">
                        <a:solidFill>
                          <a:sysClr val="window" lastClr="FFFFFF"/>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203" name="Freeform 10"/>
                      <p:cNvSpPr>
                        <a:spLocks/>
                      </p:cNvSpPr>
                      <p:nvPr/>
                    </p:nvSpPr>
                    <p:spPr bwMode="auto">
                      <a:xfrm>
                        <a:off x="3589338" y="2044700"/>
                        <a:ext cx="1905000" cy="989012"/>
                      </a:xfrm>
                      <a:custGeom>
                        <a:avLst/>
                        <a:gdLst/>
                        <a:ahLst/>
                        <a:cxnLst>
                          <a:cxn ang="0">
                            <a:pos x="1200" y="387"/>
                          </a:cxn>
                          <a:cxn ang="0">
                            <a:pos x="1032" y="338"/>
                          </a:cxn>
                          <a:cxn ang="0">
                            <a:pos x="531" y="75"/>
                          </a:cxn>
                          <a:cxn ang="0">
                            <a:pos x="531" y="16"/>
                          </a:cxn>
                          <a:cxn ang="0">
                            <a:pos x="394" y="0"/>
                          </a:cxn>
                          <a:cxn ang="0">
                            <a:pos x="404" y="134"/>
                          </a:cxn>
                          <a:cxn ang="0">
                            <a:pos x="404" y="238"/>
                          </a:cxn>
                          <a:cxn ang="0">
                            <a:pos x="0" y="238"/>
                          </a:cxn>
                          <a:cxn ang="0">
                            <a:pos x="7" y="357"/>
                          </a:cxn>
                          <a:cxn ang="0">
                            <a:pos x="217" y="354"/>
                          </a:cxn>
                          <a:cxn ang="0">
                            <a:pos x="231" y="385"/>
                          </a:cxn>
                          <a:cxn ang="0">
                            <a:pos x="302" y="416"/>
                          </a:cxn>
                          <a:cxn ang="0">
                            <a:pos x="503" y="619"/>
                          </a:cxn>
                          <a:cxn ang="0">
                            <a:pos x="654" y="623"/>
                          </a:cxn>
                          <a:cxn ang="0">
                            <a:pos x="808" y="614"/>
                          </a:cxn>
                          <a:cxn ang="0">
                            <a:pos x="940" y="583"/>
                          </a:cxn>
                          <a:cxn ang="0">
                            <a:pos x="1063" y="515"/>
                          </a:cxn>
                          <a:cxn ang="0">
                            <a:pos x="1155" y="442"/>
                          </a:cxn>
                          <a:cxn ang="0">
                            <a:pos x="1200" y="387"/>
                          </a:cxn>
                        </a:cxnLst>
                        <a:rect l="0" t="0" r="r" b="b"/>
                        <a:pathLst>
                          <a:path w="1200" h="623">
                            <a:moveTo>
                              <a:pt x="1200" y="387"/>
                            </a:moveTo>
                            <a:lnTo>
                              <a:pt x="1032" y="338"/>
                            </a:lnTo>
                            <a:lnTo>
                              <a:pt x="531" y="75"/>
                            </a:lnTo>
                            <a:lnTo>
                              <a:pt x="531" y="16"/>
                            </a:lnTo>
                            <a:lnTo>
                              <a:pt x="394" y="0"/>
                            </a:lnTo>
                            <a:lnTo>
                              <a:pt x="404" y="134"/>
                            </a:lnTo>
                            <a:lnTo>
                              <a:pt x="404" y="238"/>
                            </a:lnTo>
                            <a:lnTo>
                              <a:pt x="0" y="238"/>
                            </a:lnTo>
                            <a:lnTo>
                              <a:pt x="7" y="357"/>
                            </a:lnTo>
                            <a:lnTo>
                              <a:pt x="217" y="354"/>
                            </a:lnTo>
                            <a:lnTo>
                              <a:pt x="231" y="385"/>
                            </a:lnTo>
                            <a:lnTo>
                              <a:pt x="302" y="416"/>
                            </a:lnTo>
                            <a:lnTo>
                              <a:pt x="503" y="619"/>
                            </a:lnTo>
                            <a:lnTo>
                              <a:pt x="654" y="623"/>
                            </a:lnTo>
                            <a:lnTo>
                              <a:pt x="808" y="614"/>
                            </a:lnTo>
                            <a:lnTo>
                              <a:pt x="940" y="583"/>
                            </a:lnTo>
                            <a:lnTo>
                              <a:pt x="1063" y="515"/>
                            </a:lnTo>
                            <a:lnTo>
                              <a:pt x="1155" y="442"/>
                            </a:lnTo>
                            <a:lnTo>
                              <a:pt x="1200" y="387"/>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204" name="Freeform 11"/>
                      <p:cNvSpPr>
                        <a:spLocks/>
                      </p:cNvSpPr>
                      <p:nvPr/>
                    </p:nvSpPr>
                    <p:spPr bwMode="auto">
                      <a:xfrm>
                        <a:off x="4383088" y="2644775"/>
                        <a:ext cx="2182813" cy="1495425"/>
                      </a:xfrm>
                      <a:custGeom>
                        <a:avLst/>
                        <a:gdLst/>
                        <a:ahLst/>
                        <a:cxnLst>
                          <a:cxn ang="0">
                            <a:pos x="0" y="229"/>
                          </a:cxn>
                          <a:cxn ang="0">
                            <a:pos x="844" y="942"/>
                          </a:cxn>
                          <a:cxn ang="0">
                            <a:pos x="1375" y="371"/>
                          </a:cxn>
                          <a:cxn ang="0">
                            <a:pos x="1283" y="297"/>
                          </a:cxn>
                          <a:cxn ang="0">
                            <a:pos x="1226" y="245"/>
                          </a:cxn>
                          <a:cxn ang="0">
                            <a:pos x="1181" y="219"/>
                          </a:cxn>
                          <a:cxn ang="0">
                            <a:pos x="1170" y="198"/>
                          </a:cxn>
                          <a:cxn ang="0">
                            <a:pos x="1165" y="184"/>
                          </a:cxn>
                          <a:cxn ang="0">
                            <a:pos x="1153" y="172"/>
                          </a:cxn>
                          <a:cxn ang="0">
                            <a:pos x="1134" y="172"/>
                          </a:cxn>
                          <a:cxn ang="0">
                            <a:pos x="1099" y="177"/>
                          </a:cxn>
                          <a:cxn ang="0">
                            <a:pos x="1047" y="167"/>
                          </a:cxn>
                          <a:cxn ang="0">
                            <a:pos x="1002" y="132"/>
                          </a:cxn>
                          <a:cxn ang="0">
                            <a:pos x="969" y="106"/>
                          </a:cxn>
                          <a:cxn ang="0">
                            <a:pos x="907" y="101"/>
                          </a:cxn>
                          <a:cxn ang="0">
                            <a:pos x="773" y="52"/>
                          </a:cxn>
                          <a:cxn ang="0">
                            <a:pos x="740" y="35"/>
                          </a:cxn>
                          <a:cxn ang="0">
                            <a:pos x="718" y="28"/>
                          </a:cxn>
                          <a:cxn ang="0">
                            <a:pos x="700" y="0"/>
                          </a:cxn>
                          <a:cxn ang="0">
                            <a:pos x="664" y="42"/>
                          </a:cxn>
                          <a:cxn ang="0">
                            <a:pos x="641" y="68"/>
                          </a:cxn>
                          <a:cxn ang="0">
                            <a:pos x="603" y="104"/>
                          </a:cxn>
                          <a:cxn ang="0">
                            <a:pos x="532" y="146"/>
                          </a:cxn>
                          <a:cxn ang="0">
                            <a:pos x="482" y="172"/>
                          </a:cxn>
                          <a:cxn ang="0">
                            <a:pos x="426" y="203"/>
                          </a:cxn>
                          <a:cxn ang="0">
                            <a:pos x="348" y="219"/>
                          </a:cxn>
                          <a:cxn ang="0">
                            <a:pos x="258" y="229"/>
                          </a:cxn>
                          <a:cxn ang="0">
                            <a:pos x="180" y="236"/>
                          </a:cxn>
                          <a:cxn ang="0">
                            <a:pos x="104" y="234"/>
                          </a:cxn>
                          <a:cxn ang="0">
                            <a:pos x="0" y="229"/>
                          </a:cxn>
                          <a:cxn ang="0">
                            <a:pos x="0" y="229"/>
                          </a:cxn>
                        </a:cxnLst>
                        <a:rect l="0" t="0" r="r" b="b"/>
                        <a:pathLst>
                          <a:path w="1375" h="942">
                            <a:moveTo>
                              <a:pt x="0" y="229"/>
                            </a:moveTo>
                            <a:lnTo>
                              <a:pt x="844" y="942"/>
                            </a:lnTo>
                            <a:lnTo>
                              <a:pt x="1375" y="371"/>
                            </a:lnTo>
                            <a:lnTo>
                              <a:pt x="1283" y="297"/>
                            </a:lnTo>
                            <a:lnTo>
                              <a:pt x="1226" y="245"/>
                            </a:lnTo>
                            <a:lnTo>
                              <a:pt x="1181" y="219"/>
                            </a:lnTo>
                            <a:lnTo>
                              <a:pt x="1170" y="198"/>
                            </a:lnTo>
                            <a:lnTo>
                              <a:pt x="1165" y="184"/>
                            </a:lnTo>
                            <a:lnTo>
                              <a:pt x="1153" y="172"/>
                            </a:lnTo>
                            <a:lnTo>
                              <a:pt x="1134" y="172"/>
                            </a:lnTo>
                            <a:lnTo>
                              <a:pt x="1099" y="177"/>
                            </a:lnTo>
                            <a:lnTo>
                              <a:pt x="1047" y="167"/>
                            </a:lnTo>
                            <a:lnTo>
                              <a:pt x="1002" y="132"/>
                            </a:lnTo>
                            <a:lnTo>
                              <a:pt x="969" y="106"/>
                            </a:lnTo>
                            <a:lnTo>
                              <a:pt x="907" y="101"/>
                            </a:lnTo>
                            <a:lnTo>
                              <a:pt x="773" y="52"/>
                            </a:lnTo>
                            <a:lnTo>
                              <a:pt x="740" y="35"/>
                            </a:lnTo>
                            <a:lnTo>
                              <a:pt x="718" y="28"/>
                            </a:lnTo>
                            <a:lnTo>
                              <a:pt x="700" y="0"/>
                            </a:lnTo>
                            <a:lnTo>
                              <a:pt x="664" y="42"/>
                            </a:lnTo>
                            <a:lnTo>
                              <a:pt x="641" y="68"/>
                            </a:lnTo>
                            <a:lnTo>
                              <a:pt x="603" y="104"/>
                            </a:lnTo>
                            <a:lnTo>
                              <a:pt x="532" y="146"/>
                            </a:lnTo>
                            <a:lnTo>
                              <a:pt x="482" y="172"/>
                            </a:lnTo>
                            <a:lnTo>
                              <a:pt x="426" y="203"/>
                            </a:lnTo>
                            <a:lnTo>
                              <a:pt x="348" y="219"/>
                            </a:lnTo>
                            <a:lnTo>
                              <a:pt x="258" y="229"/>
                            </a:lnTo>
                            <a:lnTo>
                              <a:pt x="180" y="236"/>
                            </a:lnTo>
                            <a:lnTo>
                              <a:pt x="104" y="234"/>
                            </a:lnTo>
                            <a:lnTo>
                              <a:pt x="0" y="229"/>
                            </a:lnTo>
                            <a:lnTo>
                              <a:pt x="0" y="229"/>
                            </a:lnTo>
                            <a:close/>
                          </a:path>
                        </a:pathLst>
                      </a:custGeom>
                      <a:solidFill>
                        <a:srgbClr val="669DB7"/>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205" name="Freeform 23"/>
                      <p:cNvSpPr>
                        <a:spLocks/>
                      </p:cNvSpPr>
                      <p:nvPr/>
                    </p:nvSpPr>
                    <p:spPr bwMode="auto">
                      <a:xfrm>
                        <a:off x="2894495" y="4052888"/>
                        <a:ext cx="1905000" cy="1384300"/>
                      </a:xfrm>
                      <a:custGeom>
                        <a:avLst/>
                        <a:gdLst/>
                        <a:ahLst/>
                        <a:cxnLst>
                          <a:cxn ang="0">
                            <a:pos x="1200" y="456"/>
                          </a:cxn>
                          <a:cxn ang="0">
                            <a:pos x="954" y="872"/>
                          </a:cxn>
                          <a:cxn ang="0">
                            <a:pos x="820" y="862"/>
                          </a:cxn>
                          <a:cxn ang="0">
                            <a:pos x="352" y="586"/>
                          </a:cxn>
                          <a:cxn ang="0">
                            <a:pos x="12" y="704"/>
                          </a:cxn>
                          <a:cxn ang="0">
                            <a:pos x="0" y="0"/>
                          </a:cxn>
                          <a:cxn ang="0">
                            <a:pos x="394" y="87"/>
                          </a:cxn>
                          <a:cxn ang="0">
                            <a:pos x="340" y="212"/>
                          </a:cxn>
                          <a:cxn ang="0">
                            <a:pos x="456" y="212"/>
                          </a:cxn>
                          <a:cxn ang="0">
                            <a:pos x="465" y="274"/>
                          </a:cxn>
                          <a:cxn ang="0">
                            <a:pos x="515" y="250"/>
                          </a:cxn>
                          <a:cxn ang="0">
                            <a:pos x="496" y="196"/>
                          </a:cxn>
                          <a:cxn ang="0">
                            <a:pos x="732" y="160"/>
                          </a:cxn>
                          <a:cxn ang="0">
                            <a:pos x="822" y="31"/>
                          </a:cxn>
                          <a:cxn ang="0">
                            <a:pos x="902" y="177"/>
                          </a:cxn>
                          <a:cxn ang="0">
                            <a:pos x="1035" y="118"/>
                          </a:cxn>
                          <a:cxn ang="0">
                            <a:pos x="1200" y="456"/>
                          </a:cxn>
                        </a:cxnLst>
                        <a:rect l="0" t="0" r="r" b="b"/>
                        <a:pathLst>
                          <a:path w="1200" h="872">
                            <a:moveTo>
                              <a:pt x="1200" y="456"/>
                            </a:moveTo>
                            <a:lnTo>
                              <a:pt x="954" y="872"/>
                            </a:lnTo>
                            <a:lnTo>
                              <a:pt x="820" y="862"/>
                            </a:lnTo>
                            <a:lnTo>
                              <a:pt x="352" y="586"/>
                            </a:lnTo>
                            <a:lnTo>
                              <a:pt x="12" y="704"/>
                            </a:lnTo>
                            <a:lnTo>
                              <a:pt x="0" y="0"/>
                            </a:lnTo>
                            <a:lnTo>
                              <a:pt x="394" y="87"/>
                            </a:lnTo>
                            <a:lnTo>
                              <a:pt x="340" y="212"/>
                            </a:lnTo>
                            <a:lnTo>
                              <a:pt x="456" y="212"/>
                            </a:lnTo>
                            <a:lnTo>
                              <a:pt x="465" y="274"/>
                            </a:lnTo>
                            <a:lnTo>
                              <a:pt x="515" y="250"/>
                            </a:lnTo>
                            <a:lnTo>
                              <a:pt x="496" y="196"/>
                            </a:lnTo>
                            <a:lnTo>
                              <a:pt x="732" y="160"/>
                            </a:lnTo>
                            <a:lnTo>
                              <a:pt x="822" y="31"/>
                            </a:lnTo>
                            <a:lnTo>
                              <a:pt x="902" y="177"/>
                            </a:lnTo>
                            <a:lnTo>
                              <a:pt x="1035" y="118"/>
                            </a:lnTo>
                            <a:lnTo>
                              <a:pt x="1200" y="456"/>
                            </a:lnTo>
                            <a:close/>
                          </a:path>
                        </a:pathLst>
                      </a:custGeom>
                      <a:solidFill>
                        <a:srgbClr val="6DC067"/>
                      </a:solidFill>
                      <a:ln w="3175" cap="flat">
                        <a:solidFill>
                          <a:sysClr val="window" lastClr="FFFFFF"/>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206" name="Freeform 24"/>
                      <p:cNvSpPr>
                        <a:spLocks/>
                      </p:cNvSpPr>
                      <p:nvPr/>
                    </p:nvSpPr>
                    <p:spPr bwMode="auto">
                      <a:xfrm>
                        <a:off x="2365858" y="3028951"/>
                        <a:ext cx="738188" cy="1023938"/>
                      </a:xfrm>
                      <a:custGeom>
                        <a:avLst/>
                        <a:gdLst/>
                        <a:ahLst/>
                        <a:cxnLst>
                          <a:cxn ang="0">
                            <a:pos x="465" y="323"/>
                          </a:cxn>
                          <a:cxn ang="0">
                            <a:pos x="333" y="645"/>
                          </a:cxn>
                          <a:cxn ang="0">
                            <a:pos x="286" y="579"/>
                          </a:cxn>
                          <a:cxn ang="0">
                            <a:pos x="425" y="347"/>
                          </a:cxn>
                          <a:cxn ang="0">
                            <a:pos x="366" y="335"/>
                          </a:cxn>
                          <a:cxn ang="0">
                            <a:pos x="288" y="283"/>
                          </a:cxn>
                          <a:cxn ang="0">
                            <a:pos x="215" y="477"/>
                          </a:cxn>
                          <a:cxn ang="0">
                            <a:pos x="0" y="165"/>
                          </a:cxn>
                          <a:cxn ang="0">
                            <a:pos x="245" y="0"/>
                          </a:cxn>
                          <a:cxn ang="0">
                            <a:pos x="262" y="57"/>
                          </a:cxn>
                          <a:cxn ang="0">
                            <a:pos x="359" y="111"/>
                          </a:cxn>
                          <a:cxn ang="0">
                            <a:pos x="347" y="153"/>
                          </a:cxn>
                          <a:cxn ang="0">
                            <a:pos x="408" y="191"/>
                          </a:cxn>
                          <a:cxn ang="0">
                            <a:pos x="373" y="288"/>
                          </a:cxn>
                          <a:cxn ang="0">
                            <a:pos x="465" y="323"/>
                          </a:cxn>
                        </a:cxnLst>
                        <a:rect l="0" t="0" r="r" b="b"/>
                        <a:pathLst>
                          <a:path w="465" h="645">
                            <a:moveTo>
                              <a:pt x="465" y="323"/>
                            </a:moveTo>
                            <a:lnTo>
                              <a:pt x="333" y="645"/>
                            </a:lnTo>
                            <a:lnTo>
                              <a:pt x="286" y="579"/>
                            </a:lnTo>
                            <a:lnTo>
                              <a:pt x="425" y="347"/>
                            </a:lnTo>
                            <a:lnTo>
                              <a:pt x="366" y="335"/>
                            </a:lnTo>
                            <a:lnTo>
                              <a:pt x="288" y="283"/>
                            </a:lnTo>
                            <a:lnTo>
                              <a:pt x="215" y="477"/>
                            </a:lnTo>
                            <a:lnTo>
                              <a:pt x="0" y="165"/>
                            </a:lnTo>
                            <a:lnTo>
                              <a:pt x="245" y="0"/>
                            </a:lnTo>
                            <a:lnTo>
                              <a:pt x="262" y="57"/>
                            </a:lnTo>
                            <a:lnTo>
                              <a:pt x="359" y="111"/>
                            </a:lnTo>
                            <a:lnTo>
                              <a:pt x="347" y="153"/>
                            </a:lnTo>
                            <a:lnTo>
                              <a:pt x="408" y="191"/>
                            </a:lnTo>
                            <a:lnTo>
                              <a:pt x="373" y="288"/>
                            </a:lnTo>
                            <a:lnTo>
                              <a:pt x="465" y="323"/>
                            </a:lnTo>
                            <a:close/>
                          </a:path>
                        </a:pathLst>
                      </a:custGeom>
                      <a:solidFill>
                        <a:srgbClr val="6DC067"/>
                      </a:solidFill>
                      <a:ln w="3175" cap="flat">
                        <a:solidFill>
                          <a:sysClr val="window" lastClr="FFFFFF"/>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grpSp>
                <p:grpSp>
                  <p:nvGrpSpPr>
                    <p:cNvPr id="195" name="Group 17"/>
                    <p:cNvGrpSpPr/>
                    <p:nvPr/>
                  </p:nvGrpSpPr>
                  <p:grpSpPr>
                    <a:xfrm>
                      <a:off x="4975225" y="3541713"/>
                      <a:ext cx="1271588" cy="866776"/>
                      <a:chOff x="4318000" y="2998788"/>
                      <a:chExt cx="1271588" cy="866776"/>
                    </a:xfrm>
                  </p:grpSpPr>
                  <p:sp>
                    <p:nvSpPr>
                      <p:cNvPr id="196" name="Freeform 16"/>
                      <p:cNvSpPr>
                        <a:spLocks/>
                      </p:cNvSpPr>
                      <p:nvPr/>
                    </p:nvSpPr>
                    <p:spPr bwMode="auto">
                      <a:xfrm>
                        <a:off x="4318000" y="3524251"/>
                        <a:ext cx="327025" cy="341313"/>
                      </a:xfrm>
                      <a:custGeom>
                        <a:avLst/>
                        <a:gdLst/>
                        <a:ahLst/>
                        <a:cxnLst>
                          <a:cxn ang="0">
                            <a:pos x="28" y="12"/>
                          </a:cxn>
                          <a:cxn ang="0">
                            <a:pos x="135" y="0"/>
                          </a:cxn>
                          <a:cxn ang="0">
                            <a:pos x="196" y="0"/>
                          </a:cxn>
                          <a:cxn ang="0">
                            <a:pos x="206" y="171"/>
                          </a:cxn>
                          <a:cxn ang="0">
                            <a:pos x="69" y="215"/>
                          </a:cxn>
                          <a:cxn ang="0">
                            <a:pos x="40" y="114"/>
                          </a:cxn>
                          <a:cxn ang="0">
                            <a:pos x="0" y="104"/>
                          </a:cxn>
                          <a:cxn ang="0">
                            <a:pos x="28" y="12"/>
                          </a:cxn>
                        </a:cxnLst>
                        <a:rect l="0" t="0" r="r" b="b"/>
                        <a:pathLst>
                          <a:path w="206" h="215">
                            <a:moveTo>
                              <a:pt x="28" y="12"/>
                            </a:moveTo>
                            <a:lnTo>
                              <a:pt x="135" y="0"/>
                            </a:lnTo>
                            <a:lnTo>
                              <a:pt x="196" y="0"/>
                            </a:lnTo>
                            <a:lnTo>
                              <a:pt x="206" y="171"/>
                            </a:lnTo>
                            <a:lnTo>
                              <a:pt x="69" y="215"/>
                            </a:lnTo>
                            <a:lnTo>
                              <a:pt x="40" y="114"/>
                            </a:lnTo>
                            <a:lnTo>
                              <a:pt x="0" y="104"/>
                            </a:lnTo>
                            <a:lnTo>
                              <a:pt x="28" y="12"/>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97" name="Freeform 17"/>
                      <p:cNvSpPr>
                        <a:spLocks/>
                      </p:cNvSpPr>
                      <p:nvPr/>
                    </p:nvSpPr>
                    <p:spPr bwMode="auto">
                      <a:xfrm>
                        <a:off x="5353050" y="3370263"/>
                        <a:ext cx="236538" cy="360363"/>
                      </a:xfrm>
                      <a:custGeom>
                        <a:avLst/>
                        <a:gdLst/>
                        <a:ahLst/>
                        <a:cxnLst>
                          <a:cxn ang="0">
                            <a:pos x="78" y="0"/>
                          </a:cxn>
                          <a:cxn ang="0">
                            <a:pos x="140" y="50"/>
                          </a:cxn>
                          <a:cxn ang="0">
                            <a:pos x="133" y="67"/>
                          </a:cxn>
                          <a:cxn ang="0">
                            <a:pos x="149" y="88"/>
                          </a:cxn>
                          <a:cxn ang="0">
                            <a:pos x="149" y="123"/>
                          </a:cxn>
                          <a:cxn ang="0">
                            <a:pos x="123" y="185"/>
                          </a:cxn>
                          <a:cxn ang="0">
                            <a:pos x="116" y="178"/>
                          </a:cxn>
                          <a:cxn ang="0">
                            <a:pos x="81" y="220"/>
                          </a:cxn>
                          <a:cxn ang="0">
                            <a:pos x="0" y="227"/>
                          </a:cxn>
                          <a:cxn ang="0">
                            <a:pos x="3" y="142"/>
                          </a:cxn>
                          <a:cxn ang="0">
                            <a:pos x="14" y="90"/>
                          </a:cxn>
                          <a:cxn ang="0">
                            <a:pos x="78" y="0"/>
                          </a:cxn>
                        </a:cxnLst>
                        <a:rect l="0" t="0" r="r" b="b"/>
                        <a:pathLst>
                          <a:path w="149" h="227">
                            <a:moveTo>
                              <a:pt x="78" y="0"/>
                            </a:moveTo>
                            <a:lnTo>
                              <a:pt x="140" y="50"/>
                            </a:lnTo>
                            <a:lnTo>
                              <a:pt x="133" y="67"/>
                            </a:lnTo>
                            <a:lnTo>
                              <a:pt x="149" y="88"/>
                            </a:lnTo>
                            <a:lnTo>
                              <a:pt x="149" y="123"/>
                            </a:lnTo>
                            <a:lnTo>
                              <a:pt x="123" y="185"/>
                            </a:lnTo>
                            <a:lnTo>
                              <a:pt x="116" y="178"/>
                            </a:lnTo>
                            <a:lnTo>
                              <a:pt x="81" y="220"/>
                            </a:lnTo>
                            <a:lnTo>
                              <a:pt x="0" y="227"/>
                            </a:lnTo>
                            <a:lnTo>
                              <a:pt x="3" y="142"/>
                            </a:lnTo>
                            <a:lnTo>
                              <a:pt x="14" y="90"/>
                            </a:lnTo>
                            <a:lnTo>
                              <a:pt x="78" y="0"/>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98" name="Freeform 18"/>
                      <p:cNvSpPr>
                        <a:spLocks/>
                      </p:cNvSpPr>
                      <p:nvPr/>
                    </p:nvSpPr>
                    <p:spPr bwMode="auto">
                      <a:xfrm>
                        <a:off x="5016500" y="2998788"/>
                        <a:ext cx="328613" cy="184150"/>
                      </a:xfrm>
                      <a:custGeom>
                        <a:avLst/>
                        <a:gdLst/>
                        <a:ahLst/>
                        <a:cxnLst>
                          <a:cxn ang="0">
                            <a:pos x="205" y="17"/>
                          </a:cxn>
                          <a:cxn ang="0">
                            <a:pos x="207" y="76"/>
                          </a:cxn>
                          <a:cxn ang="0">
                            <a:pos x="61" y="116"/>
                          </a:cxn>
                          <a:cxn ang="0">
                            <a:pos x="26" y="116"/>
                          </a:cxn>
                          <a:cxn ang="0">
                            <a:pos x="0" y="74"/>
                          </a:cxn>
                          <a:cxn ang="0">
                            <a:pos x="47" y="0"/>
                          </a:cxn>
                          <a:cxn ang="0">
                            <a:pos x="111" y="41"/>
                          </a:cxn>
                          <a:cxn ang="0">
                            <a:pos x="196" y="19"/>
                          </a:cxn>
                          <a:cxn ang="0">
                            <a:pos x="205" y="17"/>
                          </a:cxn>
                        </a:cxnLst>
                        <a:rect l="0" t="0" r="r" b="b"/>
                        <a:pathLst>
                          <a:path w="207" h="116">
                            <a:moveTo>
                              <a:pt x="205" y="17"/>
                            </a:moveTo>
                            <a:lnTo>
                              <a:pt x="207" y="76"/>
                            </a:lnTo>
                            <a:lnTo>
                              <a:pt x="61" y="116"/>
                            </a:lnTo>
                            <a:lnTo>
                              <a:pt x="26" y="116"/>
                            </a:lnTo>
                            <a:lnTo>
                              <a:pt x="0" y="74"/>
                            </a:lnTo>
                            <a:lnTo>
                              <a:pt x="47" y="0"/>
                            </a:lnTo>
                            <a:lnTo>
                              <a:pt x="111" y="41"/>
                            </a:lnTo>
                            <a:lnTo>
                              <a:pt x="196" y="19"/>
                            </a:lnTo>
                            <a:lnTo>
                              <a:pt x="205" y="17"/>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grpSp>
              </p:grpSp>
              <p:grpSp>
                <p:nvGrpSpPr>
                  <p:cNvPr id="180" name="Group 59"/>
                  <p:cNvGrpSpPr/>
                  <p:nvPr/>
                </p:nvGrpSpPr>
                <p:grpSpPr>
                  <a:xfrm>
                    <a:off x="3178644" y="2634021"/>
                    <a:ext cx="5018803" cy="3066667"/>
                    <a:chOff x="3178644" y="2634021"/>
                    <a:chExt cx="5018803" cy="3066667"/>
                  </a:xfrm>
                </p:grpSpPr>
                <p:grpSp>
                  <p:nvGrpSpPr>
                    <p:cNvPr id="181" name="Group 58"/>
                    <p:cNvGrpSpPr/>
                    <p:nvPr/>
                  </p:nvGrpSpPr>
                  <p:grpSpPr>
                    <a:xfrm>
                      <a:off x="3178644" y="5335169"/>
                      <a:ext cx="4827660" cy="365519"/>
                      <a:chOff x="3178644" y="5335169"/>
                      <a:chExt cx="4827660" cy="365519"/>
                    </a:xfrm>
                  </p:grpSpPr>
                  <p:sp>
                    <p:nvSpPr>
                      <p:cNvPr id="186" name="TextBox 185"/>
                      <p:cNvSpPr txBox="1"/>
                      <p:nvPr/>
                    </p:nvSpPr>
                    <p:spPr>
                      <a:xfrm>
                        <a:off x="3178644" y="5589381"/>
                        <a:ext cx="334470" cy="11130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28</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55’E</a:t>
                        </a:r>
                      </a:p>
                    </p:txBody>
                  </p:sp>
                  <p:sp>
                    <p:nvSpPr>
                      <p:cNvPr id="187" name="TextBox 186"/>
                      <p:cNvSpPr txBox="1"/>
                      <p:nvPr/>
                    </p:nvSpPr>
                    <p:spPr>
                      <a:xfrm>
                        <a:off x="4375831" y="5589380"/>
                        <a:ext cx="334470"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00’E</a:t>
                        </a:r>
                      </a:p>
                    </p:txBody>
                  </p:sp>
                  <p:sp>
                    <p:nvSpPr>
                      <p:cNvPr id="188" name="TextBox 187"/>
                      <p:cNvSpPr txBox="1"/>
                      <p:nvPr/>
                    </p:nvSpPr>
                    <p:spPr>
                      <a:xfrm>
                        <a:off x="5573018" y="5589380"/>
                        <a:ext cx="334470"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05’E</a:t>
                        </a:r>
                      </a:p>
                    </p:txBody>
                  </p:sp>
                  <p:sp>
                    <p:nvSpPr>
                      <p:cNvPr id="189" name="TextBox 188"/>
                      <p:cNvSpPr txBox="1"/>
                      <p:nvPr/>
                    </p:nvSpPr>
                    <p:spPr>
                      <a:xfrm>
                        <a:off x="6770204" y="5589380"/>
                        <a:ext cx="334470"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10’E</a:t>
                        </a:r>
                      </a:p>
                    </p:txBody>
                  </p:sp>
                  <p:sp>
                    <p:nvSpPr>
                      <p:cNvPr id="190" name="TextBox 189"/>
                      <p:cNvSpPr txBox="1"/>
                      <p:nvPr/>
                    </p:nvSpPr>
                    <p:spPr>
                      <a:xfrm>
                        <a:off x="7163666" y="5335169"/>
                        <a:ext cx="54844"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0</a:t>
                        </a:r>
                      </a:p>
                    </p:txBody>
                  </p:sp>
                  <p:sp>
                    <p:nvSpPr>
                      <p:cNvPr id="191" name="TextBox 190"/>
                      <p:cNvSpPr txBox="1"/>
                      <p:nvPr/>
                    </p:nvSpPr>
                    <p:spPr>
                      <a:xfrm>
                        <a:off x="7821465" y="5335169"/>
                        <a:ext cx="184839"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4km</a:t>
                        </a:r>
                      </a:p>
                    </p:txBody>
                  </p:sp>
                  <p:sp>
                    <p:nvSpPr>
                      <p:cNvPr id="192" name="TextBox 191"/>
                      <p:cNvSpPr txBox="1"/>
                      <p:nvPr/>
                    </p:nvSpPr>
                    <p:spPr>
                      <a:xfrm>
                        <a:off x="7445285" y="5396410"/>
                        <a:ext cx="220046"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Scale</a:t>
                        </a:r>
                      </a:p>
                    </p:txBody>
                  </p:sp>
                </p:grpSp>
                <p:grpSp>
                  <p:nvGrpSpPr>
                    <p:cNvPr id="182" name="Group 57"/>
                    <p:cNvGrpSpPr/>
                    <p:nvPr/>
                  </p:nvGrpSpPr>
                  <p:grpSpPr>
                    <a:xfrm>
                      <a:off x="8070700" y="2634021"/>
                      <a:ext cx="126747" cy="2633072"/>
                      <a:chOff x="8070700" y="2634021"/>
                      <a:chExt cx="126747" cy="2633072"/>
                    </a:xfrm>
                  </p:grpSpPr>
                  <p:sp>
                    <p:nvSpPr>
                      <p:cNvPr id="183" name="TextBox 182"/>
                      <p:cNvSpPr txBox="1"/>
                      <p:nvPr/>
                    </p:nvSpPr>
                    <p:spPr>
                      <a:xfrm rot="16200000">
                        <a:off x="7988175" y="5057823"/>
                        <a:ext cx="291795" cy="12674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35’S</a:t>
                        </a:r>
                      </a:p>
                    </p:txBody>
                  </p:sp>
                  <p:sp>
                    <p:nvSpPr>
                      <p:cNvPr id="184" name="TextBox 183"/>
                      <p:cNvSpPr txBox="1"/>
                      <p:nvPr/>
                    </p:nvSpPr>
                    <p:spPr>
                      <a:xfrm rot="16200000">
                        <a:off x="7988175" y="3887185"/>
                        <a:ext cx="291797" cy="12674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30’S</a:t>
                        </a:r>
                      </a:p>
                    </p:txBody>
                  </p:sp>
                  <p:sp>
                    <p:nvSpPr>
                      <p:cNvPr id="185" name="TextBox 184"/>
                      <p:cNvSpPr txBox="1"/>
                      <p:nvPr/>
                    </p:nvSpPr>
                    <p:spPr>
                      <a:xfrm rot="16200000">
                        <a:off x="7988175" y="2716547"/>
                        <a:ext cx="291797" cy="12674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25’S</a:t>
                        </a:r>
                      </a:p>
                    </p:txBody>
                  </p:sp>
                </p:grpSp>
              </p:grpSp>
            </p:grpSp>
            <p:pic>
              <p:nvPicPr>
                <p:cNvPr id="177" name="Picture 2"/>
                <p:cNvPicPr>
                  <a:picLocks noChangeAspect="1" noChangeArrowheads="1"/>
                </p:cNvPicPr>
                <p:nvPr/>
              </p:nvPicPr>
              <p:blipFill>
                <a:blip r:embed="rId3" cstate="print"/>
                <a:srcRect/>
                <a:stretch>
                  <a:fillRect/>
                </a:stretch>
              </p:blipFill>
              <p:spPr bwMode="auto">
                <a:xfrm>
                  <a:off x="2756939" y="1574041"/>
                  <a:ext cx="101600" cy="236537"/>
                </a:xfrm>
                <a:prstGeom prst="rect">
                  <a:avLst/>
                </a:prstGeom>
                <a:noFill/>
                <a:ln w="9525">
                  <a:noFill/>
                  <a:miter lim="800000"/>
                  <a:headEnd/>
                  <a:tailEnd/>
                </a:ln>
                <a:effectLst/>
              </p:spPr>
            </p:pic>
            <p:cxnSp>
              <p:nvCxnSpPr>
                <p:cNvPr id="178" name="Elbow Connector 177"/>
                <p:cNvCxnSpPr>
                  <a:stCxn id="190" idx="2"/>
                  <a:endCxn id="191" idx="2"/>
                </p:cNvCxnSpPr>
                <p:nvPr/>
              </p:nvCxnSpPr>
              <p:spPr>
                <a:xfrm rot="16200000" flipH="1">
                  <a:off x="7229481" y="4766954"/>
                  <a:ext cx="12700" cy="570423"/>
                </a:xfrm>
                <a:prstGeom prst="bentConnector3">
                  <a:avLst>
                    <a:gd name="adj1" fmla="val 1800000"/>
                  </a:avLst>
                </a:prstGeom>
                <a:noFill/>
                <a:ln w="6350" cap="flat" cmpd="sng" algn="ctr">
                  <a:solidFill>
                    <a:sysClr val="windowText" lastClr="000000"/>
                  </a:solidFill>
                  <a:prstDash val="solid"/>
                </a:ln>
                <a:effectLst/>
              </p:spPr>
            </p:cxnSp>
          </p:grpSp>
          <p:grpSp>
            <p:nvGrpSpPr>
              <p:cNvPr id="173" name="Group 75"/>
              <p:cNvGrpSpPr/>
              <p:nvPr/>
            </p:nvGrpSpPr>
            <p:grpSpPr>
              <a:xfrm>
                <a:off x="5555353" y="3114262"/>
                <a:ext cx="378268" cy="382067"/>
                <a:chOff x="5555353" y="3114262"/>
                <a:chExt cx="378268" cy="382067"/>
              </a:xfrm>
            </p:grpSpPr>
            <p:sp>
              <p:nvSpPr>
                <p:cNvPr id="174" name="Oval 173"/>
                <p:cNvSpPr>
                  <a:spLocks noChangeAspect="1"/>
                </p:cNvSpPr>
                <p:nvPr/>
              </p:nvSpPr>
              <p:spPr>
                <a:xfrm>
                  <a:off x="5555353" y="3114262"/>
                  <a:ext cx="100249" cy="100166"/>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75" name="Oval 174"/>
                <p:cNvSpPr>
                  <a:spLocks noChangeAspect="1"/>
                </p:cNvSpPr>
                <p:nvPr/>
              </p:nvSpPr>
              <p:spPr>
                <a:xfrm>
                  <a:off x="5833372" y="3396163"/>
                  <a:ext cx="100249" cy="100166"/>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grpSp>
        </p:grpSp>
        <p:sp>
          <p:nvSpPr>
            <p:cNvPr id="163" name="Rectangle 162"/>
            <p:cNvSpPr/>
            <p:nvPr/>
          </p:nvSpPr>
          <p:spPr>
            <a:xfrm>
              <a:off x="2505807" y="2670411"/>
              <a:ext cx="1943864" cy="2129251"/>
            </a:xfrm>
            <a:prstGeom prst="rect">
              <a:avLst/>
            </a:prstGeom>
            <a:noFill/>
            <a:ln w="25400" cap="flat" cmpd="sng" algn="ctr">
              <a:solidFill>
                <a:srgbClr val="00984A"/>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64" name="TextBox 163"/>
            <p:cNvSpPr txBox="1"/>
            <p:nvPr/>
          </p:nvSpPr>
          <p:spPr>
            <a:xfrm>
              <a:off x="3133924" y="2533262"/>
              <a:ext cx="1093418" cy="423141"/>
            </a:xfrm>
            <a:prstGeom prst="rect">
              <a:avLst/>
            </a:prstGeom>
            <a:solidFill>
              <a:srgbClr val="009BD9"/>
            </a:solidFill>
          </p:spPr>
          <p:txBody>
            <a:bodyPr wrap="square" lIns="18288" tIns="18288" rIns="18288" bIns="1828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white"/>
                  </a:solidFill>
                  <a:effectLst/>
                  <a:uLnTx/>
                  <a:uFillTx/>
                  <a:latin typeface="Calibri"/>
                </a:rPr>
                <a:t>Evander South project</a:t>
              </a:r>
            </a:p>
          </p:txBody>
        </p:sp>
        <p:sp>
          <p:nvSpPr>
            <p:cNvPr id="165" name="TextBox 164"/>
            <p:cNvSpPr txBox="1"/>
            <p:nvPr/>
          </p:nvSpPr>
          <p:spPr>
            <a:xfrm>
              <a:off x="3074812" y="5017050"/>
              <a:ext cx="1212994" cy="423141"/>
            </a:xfrm>
            <a:prstGeom prst="rect">
              <a:avLst/>
            </a:prstGeom>
            <a:solidFill>
              <a:srgbClr val="009BD9"/>
            </a:solidFill>
          </p:spPr>
          <p:txBody>
            <a:bodyPr wrap="square" lIns="18288" tIns="18288" rIns="18288" bIns="1828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white"/>
                  </a:solidFill>
                  <a:effectLst/>
                  <a:uLnTx/>
                  <a:uFillTx/>
                  <a:latin typeface="Calibri"/>
                </a:rPr>
                <a:t>Evander south project extension</a:t>
              </a:r>
            </a:p>
          </p:txBody>
        </p:sp>
        <p:cxnSp>
          <p:nvCxnSpPr>
            <p:cNvPr id="166" name="Straight Arrow Connector 165"/>
            <p:cNvCxnSpPr/>
            <p:nvPr/>
          </p:nvCxnSpPr>
          <p:spPr>
            <a:xfrm flipV="1">
              <a:off x="3681870" y="2918288"/>
              <a:ext cx="0" cy="780323"/>
            </a:xfrm>
            <a:prstGeom prst="straightConnector1">
              <a:avLst/>
            </a:prstGeom>
            <a:noFill/>
            <a:ln w="6350" cap="flat" cmpd="sng" algn="ctr">
              <a:solidFill>
                <a:srgbClr val="6C6C6C"/>
              </a:solidFill>
              <a:prstDash val="solid"/>
              <a:tailEnd type="triangle"/>
            </a:ln>
            <a:effectLst/>
          </p:spPr>
        </p:cxnSp>
        <p:cxnSp>
          <p:nvCxnSpPr>
            <p:cNvPr id="167" name="Straight Arrow Connector 166"/>
            <p:cNvCxnSpPr/>
            <p:nvPr/>
          </p:nvCxnSpPr>
          <p:spPr>
            <a:xfrm flipH="1">
              <a:off x="2864044" y="2058862"/>
              <a:ext cx="380" cy="891788"/>
            </a:xfrm>
            <a:prstGeom prst="straightConnector1">
              <a:avLst/>
            </a:prstGeom>
            <a:noFill/>
            <a:ln w="6350" cap="flat" cmpd="sng" algn="ctr">
              <a:solidFill>
                <a:srgbClr val="6C6C6C"/>
              </a:solidFill>
              <a:prstDash val="solid"/>
              <a:tailEnd type="triangle"/>
            </a:ln>
            <a:effectLst/>
          </p:spPr>
        </p:cxnSp>
        <p:sp>
          <p:nvSpPr>
            <p:cNvPr id="168" name="TextBox 167"/>
            <p:cNvSpPr txBox="1"/>
            <p:nvPr/>
          </p:nvSpPr>
          <p:spPr>
            <a:xfrm>
              <a:off x="2341494" y="1709084"/>
              <a:ext cx="1212994" cy="423141"/>
            </a:xfrm>
            <a:prstGeom prst="rect">
              <a:avLst/>
            </a:prstGeom>
            <a:solidFill>
              <a:srgbClr val="009BD9"/>
            </a:solidFill>
          </p:spPr>
          <p:txBody>
            <a:bodyPr wrap="square" lIns="18288" tIns="18288" rIns="18288" bIns="1828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white"/>
                  </a:solidFill>
                  <a:effectLst/>
                  <a:uLnTx/>
                  <a:uFillTx/>
                  <a:latin typeface="Calibri"/>
                </a:rPr>
                <a:t>Evander south project extension</a:t>
              </a:r>
            </a:p>
          </p:txBody>
        </p:sp>
        <p:cxnSp>
          <p:nvCxnSpPr>
            <p:cNvPr id="169" name="Straight Arrow Connector 168"/>
            <p:cNvCxnSpPr/>
            <p:nvPr/>
          </p:nvCxnSpPr>
          <p:spPr>
            <a:xfrm>
              <a:off x="3746798" y="4221230"/>
              <a:ext cx="0" cy="780323"/>
            </a:xfrm>
            <a:prstGeom prst="straightConnector1">
              <a:avLst/>
            </a:prstGeom>
            <a:noFill/>
            <a:ln w="6350" cap="flat" cmpd="sng" algn="ctr">
              <a:solidFill>
                <a:srgbClr val="6C6C6C"/>
              </a:solidFill>
              <a:prstDash val="solid"/>
              <a:tailEnd type="triangle"/>
            </a:ln>
            <a:effectLst/>
          </p:spPr>
        </p:cxnSp>
        <p:sp>
          <p:nvSpPr>
            <p:cNvPr id="170" name="TextBox 169"/>
            <p:cNvSpPr txBox="1"/>
            <p:nvPr/>
          </p:nvSpPr>
          <p:spPr>
            <a:xfrm>
              <a:off x="4575751" y="2648459"/>
              <a:ext cx="485710"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prstClr val="white"/>
                  </a:solidFill>
                  <a:effectLst/>
                  <a:uLnTx/>
                  <a:uFillTx/>
                  <a:latin typeface="Calibri"/>
                </a:rPr>
                <a:t>No. 8 Shaft (E8)</a:t>
              </a:r>
            </a:p>
          </p:txBody>
        </p:sp>
        <p:sp>
          <p:nvSpPr>
            <p:cNvPr id="171" name="TextBox 170"/>
            <p:cNvSpPr txBox="1"/>
            <p:nvPr/>
          </p:nvSpPr>
          <p:spPr>
            <a:xfrm>
              <a:off x="4810212" y="2940559"/>
              <a:ext cx="485710"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prstClr val="white"/>
                  </a:solidFill>
                  <a:effectLst/>
                  <a:uLnTx/>
                  <a:uFillTx/>
                  <a:latin typeface="Calibri"/>
                </a:rPr>
                <a:t>No. 7 Shaft (E7)</a:t>
              </a:r>
            </a:p>
          </p:txBody>
        </p:sp>
      </p:grpSp>
      <p:grpSp>
        <p:nvGrpSpPr>
          <p:cNvPr id="218" name="Group 85"/>
          <p:cNvGrpSpPr/>
          <p:nvPr/>
        </p:nvGrpSpPr>
        <p:grpSpPr>
          <a:xfrm>
            <a:off x="3719754" y="5593692"/>
            <a:ext cx="1908313" cy="810037"/>
            <a:chOff x="4929809" y="5615609"/>
            <a:chExt cx="2067339" cy="810037"/>
          </a:xfrm>
        </p:grpSpPr>
        <p:sp>
          <p:nvSpPr>
            <p:cNvPr id="219" name="TextBox 218"/>
            <p:cNvSpPr txBox="1"/>
            <p:nvPr/>
          </p:nvSpPr>
          <p:spPr>
            <a:xfrm>
              <a:off x="5009252" y="5659120"/>
              <a:ext cx="1184352"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smtClean="0">
                  <a:ln>
                    <a:noFill/>
                  </a:ln>
                  <a:solidFill>
                    <a:srgbClr val="4F81BD"/>
                  </a:solidFill>
                  <a:effectLst/>
                  <a:uLnTx/>
                  <a:uFillTx/>
                  <a:latin typeface="Calibri"/>
                </a:rPr>
                <a:t>EGM Evander Gold Assets</a:t>
              </a:r>
            </a:p>
          </p:txBody>
        </p:sp>
        <p:sp>
          <p:nvSpPr>
            <p:cNvPr id="220" name="TextBox 219"/>
            <p:cNvSpPr txBox="1"/>
            <p:nvPr/>
          </p:nvSpPr>
          <p:spPr>
            <a:xfrm>
              <a:off x="5264212" y="5810476"/>
              <a:ext cx="1628918" cy="5693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Mining Operation</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Underground Projects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Tailings Projects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Operational Shafts</a:t>
              </a:r>
            </a:p>
          </p:txBody>
        </p:sp>
        <p:sp>
          <p:nvSpPr>
            <p:cNvPr id="221" name="Oval 220"/>
            <p:cNvSpPr>
              <a:spLocks noChangeAspect="1"/>
            </p:cNvSpPr>
            <p:nvPr/>
          </p:nvSpPr>
          <p:spPr>
            <a:xfrm>
              <a:off x="5056858" y="6256294"/>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222" name="Rectangle 221"/>
            <p:cNvSpPr>
              <a:spLocks/>
            </p:cNvSpPr>
            <p:nvPr/>
          </p:nvSpPr>
          <p:spPr>
            <a:xfrm>
              <a:off x="5009252" y="5819724"/>
              <a:ext cx="216000" cy="108000"/>
            </a:xfrm>
            <a:prstGeom prst="rect">
              <a:avLst/>
            </a:prstGeom>
            <a:solidFill>
              <a:srgbClr val="669DB7"/>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223" name="Rectangle 222"/>
            <p:cNvSpPr>
              <a:spLocks/>
            </p:cNvSpPr>
            <p:nvPr/>
          </p:nvSpPr>
          <p:spPr>
            <a:xfrm>
              <a:off x="5009252" y="5968182"/>
              <a:ext cx="216000" cy="108000"/>
            </a:xfrm>
            <a:prstGeom prst="rect">
              <a:avLst/>
            </a:prstGeom>
            <a:solidFill>
              <a:srgbClr val="7FBBD4"/>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224" name="Rectangle 223"/>
            <p:cNvSpPr>
              <a:spLocks/>
            </p:cNvSpPr>
            <p:nvPr/>
          </p:nvSpPr>
          <p:spPr>
            <a:xfrm>
              <a:off x="5009252" y="6116639"/>
              <a:ext cx="216000" cy="108000"/>
            </a:xfrm>
            <a:prstGeom prst="rect">
              <a:avLst/>
            </a:prstGeom>
            <a:solidFill>
              <a:srgbClr val="E0BA10"/>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225" name="Round Diagonal Corner Rectangle 224"/>
            <p:cNvSpPr/>
            <p:nvPr/>
          </p:nvSpPr>
          <p:spPr>
            <a:xfrm>
              <a:off x="4929809" y="5615609"/>
              <a:ext cx="2067339" cy="810037"/>
            </a:xfrm>
            <a:prstGeom prst="round2DiagRect">
              <a:avLst>
                <a:gd name="adj1" fmla="val 8436"/>
                <a:gd name="adj2" fmla="val 0"/>
              </a:avLst>
            </a:prstGeom>
            <a:noFill/>
            <a:ln w="6350" cap="flat" cmpd="sng" algn="ctr">
              <a:solidFill>
                <a:srgbClr val="005C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4409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6355"/>
            <a:ext cx="9144000" cy="44041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sp>
        <p:nvSpPr>
          <p:cNvPr id="9" name="SPO_SIDEBAR_8"/>
          <p:cNvSpPr txBox="1"/>
          <p:nvPr>
            <p:custDataLst>
              <p:tags r:id="rId1"/>
            </p:custDataLst>
          </p:nvPr>
        </p:nvSpPr>
        <p:spPr>
          <a:xfrm>
            <a:off x="6086380" y="1116355"/>
            <a:ext cx="2588059" cy="430887"/>
          </a:xfrm>
          <a:prstGeom prst="rect">
            <a:avLst/>
          </a:prstGeom>
          <a:noFill/>
        </p:spPr>
        <p:txBody>
          <a:bodyPr vert="horz" wrap="square" lIns="0" tIns="0" rIns="0" bIns="0" rtlCol="0" anchor="t" anchorCtr="0">
            <a:spAutoFit/>
          </a:bodyPr>
          <a:lstStyle/>
          <a:p>
            <a:pPr marL="0" lvl="1">
              <a:spcBef>
                <a:spcPts val="0"/>
              </a:spcBef>
              <a:spcAft>
                <a:spcPts val="0"/>
              </a:spcAft>
              <a:buClr>
                <a:schemeClr val="accent2"/>
              </a:buClr>
              <a:buSzPct val="100000"/>
            </a:pPr>
            <a:r>
              <a:rPr lang="en-US" sz="1000" b="0" dirty="0" smtClean="0">
                <a:solidFill>
                  <a:schemeClr val="bg1"/>
                </a:solidFill>
                <a:latin typeface="Arial"/>
              </a:rPr>
              <a:t>Estimated proven and probable reserves of</a:t>
            </a:r>
            <a:br>
              <a:rPr lang="en-US" sz="1000" b="0" dirty="0" smtClean="0">
                <a:solidFill>
                  <a:schemeClr val="bg1"/>
                </a:solidFill>
                <a:latin typeface="Arial"/>
              </a:rPr>
            </a:br>
            <a:r>
              <a:rPr lang="en-US" dirty="0">
                <a:solidFill>
                  <a:schemeClr val="bg1"/>
                </a:solidFill>
                <a:latin typeface="Arial"/>
              </a:rPr>
              <a:t>5</a:t>
            </a:r>
            <a:r>
              <a:rPr lang="en-US" dirty="0" smtClean="0">
                <a:solidFill>
                  <a:schemeClr val="bg1"/>
                </a:solidFill>
                <a:latin typeface="Arial"/>
              </a:rPr>
              <a:t>.4Moz </a:t>
            </a:r>
            <a:r>
              <a:rPr lang="en-US" sz="1000" b="0" dirty="0" smtClean="0">
                <a:solidFill>
                  <a:schemeClr val="bg1"/>
                </a:solidFill>
                <a:latin typeface="Arial"/>
              </a:rPr>
              <a:t>(grade at </a:t>
            </a:r>
            <a:r>
              <a:rPr lang="en-US" dirty="0" smtClean="0">
                <a:solidFill>
                  <a:schemeClr val="bg1"/>
                </a:solidFill>
                <a:latin typeface="Arial"/>
              </a:rPr>
              <a:t>7.4g/t</a:t>
            </a:r>
            <a:r>
              <a:rPr lang="en-US" b="0" baseline="30000" dirty="0" smtClean="0">
                <a:solidFill>
                  <a:schemeClr val="bg1"/>
                </a:solidFill>
                <a:latin typeface="Arial"/>
              </a:rPr>
              <a:t> </a:t>
            </a:r>
            <a:r>
              <a:rPr lang="en-US" sz="1000" b="0" dirty="0" smtClean="0">
                <a:solidFill>
                  <a:schemeClr val="bg1"/>
                </a:solidFill>
                <a:latin typeface="Arial"/>
              </a:rPr>
              <a:t>)</a:t>
            </a:r>
          </a:p>
        </p:txBody>
      </p:sp>
      <p:sp>
        <p:nvSpPr>
          <p:cNvPr id="83" name="Title 2"/>
          <p:cNvSpPr>
            <a:spLocks noGrp="1"/>
          </p:cNvSpPr>
          <p:nvPr>
            <p:ph type="title"/>
          </p:nvPr>
        </p:nvSpPr>
        <p:spPr>
          <a:xfrm>
            <a:off x="250825" y="1052513"/>
            <a:ext cx="8893175" cy="504825"/>
          </a:xfrm>
        </p:spPr>
        <p:txBody>
          <a:bodyPr/>
          <a:lstStyle/>
          <a:p>
            <a:r>
              <a:rPr lang="en-ZA" sz="2000" dirty="0" smtClean="0"/>
              <a:t>Expansion opportunities: poplar</a:t>
            </a:r>
            <a:endParaRPr lang="en-ZA" sz="2000" baseline="30000" dirty="0">
              <a:latin typeface="+mn-lt"/>
            </a:endParaRPr>
          </a:p>
        </p:txBody>
      </p:sp>
      <p:graphicFrame>
        <p:nvGraphicFramePr>
          <p:cNvPr id="84" name="Table 83"/>
          <p:cNvGraphicFramePr>
            <a:graphicFrameLocks noGrp="1"/>
          </p:cNvGraphicFramePr>
          <p:nvPr/>
        </p:nvGraphicFramePr>
        <p:xfrm>
          <a:off x="233186" y="1592182"/>
          <a:ext cx="2112264" cy="1554480"/>
        </p:xfrm>
        <a:graphic>
          <a:graphicData uri="http://schemas.openxmlformats.org/drawingml/2006/table">
            <a:tbl>
              <a:tblPr firstRow="1" bandRow="1"/>
              <a:tblGrid>
                <a:gridCol w="1107720"/>
                <a:gridCol w="1004544"/>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Poplar project</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3108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Location</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baseline="0" dirty="0" smtClean="0">
                          <a:solidFill>
                            <a:schemeClr val="dk1"/>
                          </a:solidFill>
                          <a:latin typeface="+mn-lt"/>
                          <a:ea typeface="+mn-ea"/>
                          <a:cs typeface="+mn-cs"/>
                        </a:rPr>
                        <a:t>North-western limb of the Evander Basin</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108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Resources (</a:t>
                      </a:r>
                      <a:r>
                        <a:rPr lang="en-US" sz="900" b="1" dirty="0" err="1" smtClean="0">
                          <a:solidFill>
                            <a:schemeClr val="tx1"/>
                          </a:solidFill>
                        </a:rPr>
                        <a:t>Moz</a:t>
                      </a:r>
                      <a:r>
                        <a:rPr lang="en-US"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6.3</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108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smtClean="0">
                          <a:solidFill>
                            <a:schemeClr val="tx1"/>
                          </a:solidFill>
                        </a:rPr>
                        <a:t>Grade g/t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6.84</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108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LOM (years)</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20</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85" name="Group 84"/>
          <p:cNvGrpSpPr/>
          <p:nvPr/>
        </p:nvGrpSpPr>
        <p:grpSpPr>
          <a:xfrm>
            <a:off x="6734046" y="1584837"/>
            <a:ext cx="2112264" cy="1206855"/>
            <a:chOff x="6734046" y="1584837"/>
            <a:chExt cx="2112264" cy="1206855"/>
          </a:xfrm>
        </p:grpSpPr>
        <p:sp>
          <p:nvSpPr>
            <p:cNvPr id="86" name="Rectangle 57"/>
            <p:cNvSpPr/>
            <p:nvPr/>
          </p:nvSpPr>
          <p:spPr>
            <a:xfrm>
              <a:off x="6734046" y="1784497"/>
              <a:ext cx="2112264" cy="1007195"/>
            </a:xfrm>
            <a:prstGeom prst="rect">
              <a:avLst/>
            </a:prstGeom>
            <a:solidFill>
              <a:srgbClr val="D3ECD1"/>
            </a:solidFill>
            <a:ln w="12700" cap="flat" cmpd="sng" algn="ctr">
              <a:solidFill>
                <a:srgbClr val="6DC067"/>
              </a:solidFill>
              <a:prstDash val="solid"/>
            </a:ln>
            <a:effectLst/>
          </p:spPr>
          <p:txBody>
            <a:bodyPr lIns="45720" tIns="90000" bIns="90000" rtlCol="0" anchor="t" anchorCtr="0"/>
            <a:lstStyle/>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err="1" smtClean="0">
                  <a:ln>
                    <a:noFill/>
                  </a:ln>
                  <a:solidFill>
                    <a:prstClr val="black"/>
                  </a:solidFill>
                  <a:effectLst/>
                  <a:uLnTx/>
                  <a:uFillTx/>
                  <a:latin typeface="Calibri"/>
                  <a:ea typeface="+mn-ea"/>
                  <a:cs typeface="+mn-cs"/>
                </a:rPr>
                <a:t>Orebody</a:t>
              </a:r>
              <a:r>
                <a:rPr kumimoji="0" lang="en-US" sz="1000" b="0" i="0" u="none" strike="noStrike" kern="0" cap="none" spc="0" normalizeH="0" baseline="0" noProof="0" dirty="0" smtClean="0">
                  <a:ln>
                    <a:noFill/>
                  </a:ln>
                  <a:solidFill>
                    <a:prstClr val="black"/>
                  </a:solidFill>
                  <a:effectLst/>
                  <a:uLnTx/>
                  <a:uFillTx/>
                  <a:latin typeface="Calibri"/>
                  <a:ea typeface="+mn-ea"/>
                  <a:cs typeface="+mn-cs"/>
                </a:rPr>
                <a:t>:  Kimberly Reef</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In-situ grade:  7 - 10g/t</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Surface boreholes drilled:  104</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Depth: 500  - 1,200m</a:t>
              </a:r>
            </a:p>
          </p:txBody>
        </p:sp>
        <p:sp>
          <p:nvSpPr>
            <p:cNvPr id="87" name="Rectangle 49"/>
            <p:cNvSpPr/>
            <p:nvPr/>
          </p:nvSpPr>
          <p:spPr>
            <a:xfrm>
              <a:off x="6734046" y="1584837"/>
              <a:ext cx="2112264" cy="194657"/>
            </a:xfrm>
            <a:prstGeom prst="rect">
              <a:avLst/>
            </a:prstGeom>
            <a:solidFill>
              <a:srgbClr val="6DC067"/>
            </a:solidFill>
            <a:ln w="12700" cap="flat" cmpd="sng" algn="ctr">
              <a:solidFill>
                <a:srgbClr val="6DC067"/>
              </a:solidFill>
              <a:prstDash val="solid"/>
            </a:ln>
            <a:effectLst/>
          </p:spPr>
          <p:txBody>
            <a:bodyPr rtlCol="0" anchor="ctr"/>
            <a:lstStyle/>
            <a:p>
              <a:pPr marL="0" marR="0" lvl="1" indent="-190500" algn="ctr" defTabSz="914400" eaLnBrk="1" fontAlgn="auto" latinLnBrk="0" hangingPunct="1">
                <a:lnSpc>
                  <a:spcPct val="100000"/>
                </a:lnSpc>
                <a:spcBef>
                  <a:spcPts val="0"/>
                </a:spcBef>
                <a:spcAft>
                  <a:spcPts val="0"/>
                </a:spcAft>
                <a:buClr>
                  <a:srgbClr val="C0504D"/>
                </a:buClr>
                <a:buSzPct val="100000"/>
                <a:buFontTx/>
                <a:buNone/>
                <a:tabLst/>
                <a:defRPr/>
              </a:pPr>
              <a:r>
                <a:rPr kumimoji="0" lang="en-GB" sz="900" b="0" i="0" u="none" strike="noStrike" kern="0" cap="none" spc="0" normalizeH="0" baseline="0" noProof="0" dirty="0" err="1" smtClean="0">
                  <a:ln>
                    <a:noFill/>
                  </a:ln>
                  <a:solidFill>
                    <a:prstClr val="white"/>
                  </a:solidFill>
                  <a:effectLst/>
                  <a:uLnTx/>
                  <a:uFillTx/>
                  <a:latin typeface="Calibri"/>
                  <a:ea typeface="+mn-ea"/>
                  <a:cs typeface="+mn-cs"/>
                </a:rPr>
                <a:t>Geology</a:t>
              </a:r>
            </a:p>
          </p:txBody>
        </p:sp>
      </p:grpSp>
      <p:grpSp>
        <p:nvGrpSpPr>
          <p:cNvPr id="88" name="Group 58"/>
          <p:cNvGrpSpPr/>
          <p:nvPr/>
        </p:nvGrpSpPr>
        <p:grpSpPr>
          <a:xfrm>
            <a:off x="233186" y="3119691"/>
            <a:ext cx="2112264" cy="1192640"/>
            <a:chOff x="295275" y="3656217"/>
            <a:chExt cx="2020888" cy="479794"/>
          </a:xfrm>
        </p:grpSpPr>
        <p:sp>
          <p:nvSpPr>
            <p:cNvPr id="89" name="Rectangle 57"/>
            <p:cNvSpPr/>
            <p:nvPr/>
          </p:nvSpPr>
          <p:spPr>
            <a:xfrm>
              <a:off x="295275" y="3741329"/>
              <a:ext cx="2020888" cy="394682"/>
            </a:xfrm>
            <a:prstGeom prst="rect">
              <a:avLst/>
            </a:prstGeom>
            <a:solidFill>
              <a:srgbClr val="F2F2F2"/>
            </a:solidFill>
            <a:ln w="12700" cap="flat" cmpd="sng" algn="ctr">
              <a:noFill/>
              <a:prstDash val="solid"/>
            </a:ln>
            <a:effectLst/>
          </p:spPr>
          <p:txBody>
            <a:bodyPr lIns="45720" tIns="18288" rIns="18288" bIns="18288" rtlCol="0" anchor="t" anchorCtr="0"/>
            <a:lstStyle/>
            <a:p>
              <a:pPr marL="0" marR="0" lvl="1" indent="0" defTabSz="914400" eaLnBrk="1" fontAlgn="auto" latinLnBrk="0" hangingPunct="1">
                <a:lnSpc>
                  <a:spcPct val="100000"/>
                </a:lnSpc>
                <a:spcBef>
                  <a:spcPct val="20000"/>
                </a:spcBef>
                <a:spcAft>
                  <a:spcPct val="20000"/>
                </a:spcAft>
                <a:buClr>
                  <a:srgbClr val="C0504D"/>
                </a:buClr>
                <a:buSzPct val="100000"/>
                <a:buFontTx/>
                <a:buNone/>
                <a:tabLst/>
                <a:defRPr/>
              </a:pPr>
              <a:r>
                <a:rPr kumimoji="0" lang="en-GB" sz="1000" b="0" i="0" u="none" strike="noStrike" kern="0" cap="none" spc="0" normalizeH="0" baseline="0" noProof="0" dirty="0" smtClean="0">
                  <a:ln>
                    <a:noFill/>
                  </a:ln>
                  <a:solidFill>
                    <a:prstClr val="black"/>
                  </a:solidFill>
                  <a:effectLst/>
                  <a:uLnTx/>
                  <a:uFillTx/>
                  <a:latin typeface="Calibri"/>
                  <a:ea typeface="+mn-ea"/>
                  <a:cs typeface="+mn-cs"/>
                </a:rPr>
                <a:t>Progress the project from pre-feasibility to feasibility then mine development. </a:t>
              </a:r>
            </a:p>
          </p:txBody>
        </p:sp>
        <p:sp>
          <p:nvSpPr>
            <p:cNvPr id="90" name="Rectangle 49"/>
            <p:cNvSpPr/>
            <p:nvPr/>
          </p:nvSpPr>
          <p:spPr>
            <a:xfrm>
              <a:off x="295275" y="3656217"/>
              <a:ext cx="2020888" cy="85112"/>
            </a:xfrm>
            <a:prstGeom prst="rect">
              <a:avLst/>
            </a:prstGeom>
            <a:solidFill>
              <a:srgbClr val="6DC067"/>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FFFFFF"/>
                  </a:solidFill>
                  <a:effectLst/>
                  <a:uLnTx/>
                  <a:uFillTx/>
                  <a:latin typeface="Calibri"/>
                  <a:ea typeface="+mn-ea"/>
                  <a:cs typeface="+mn-cs"/>
                </a:rPr>
                <a:t>Strategy</a:t>
              </a:r>
            </a:p>
          </p:txBody>
        </p:sp>
      </p:grpSp>
      <p:graphicFrame>
        <p:nvGraphicFramePr>
          <p:cNvPr id="91" name="Table 90"/>
          <p:cNvGraphicFramePr>
            <a:graphicFrameLocks noGrp="1"/>
          </p:cNvGraphicFramePr>
          <p:nvPr/>
        </p:nvGraphicFramePr>
        <p:xfrm>
          <a:off x="233186" y="4833999"/>
          <a:ext cx="2112264" cy="1569730"/>
        </p:xfrm>
        <a:graphic>
          <a:graphicData uri="http://schemas.openxmlformats.org/drawingml/2006/table">
            <a:tbl>
              <a:tblPr firstRow="1" bandRow="1"/>
              <a:tblGrid>
                <a:gridCol w="1230711"/>
                <a:gridCol w="881553"/>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Asset specifics</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Annual tonnes milled</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1.2 Mt</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Operating costs </a:t>
                      </a:r>
                      <a:r>
                        <a:rPr lang="en-US" sz="900" b="1" smtClean="0">
                          <a:solidFill>
                            <a:schemeClr val="tx1"/>
                          </a:solidFill>
                        </a:rPr>
                        <a:t>(USD/oz</a:t>
                      </a:r>
                      <a:r>
                        <a:rPr lang="en-US"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412.3</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LOM </a:t>
                      </a:r>
                      <a:r>
                        <a:rPr lang="en-GB" sz="900" b="1" dirty="0" err="1" smtClean="0">
                          <a:solidFill>
                            <a:schemeClr val="tx1"/>
                          </a:solidFill>
                        </a:rPr>
                        <a:t>Capex</a:t>
                      </a:r>
                      <a:r>
                        <a:rPr lang="en-GB" sz="900" b="1" baseline="0" dirty="0" smtClean="0">
                          <a:solidFill>
                            <a:schemeClr val="tx1"/>
                          </a:solidFill>
                        </a:rPr>
                        <a:t> (</a:t>
                      </a:r>
                      <a:r>
                        <a:rPr lang="en-GB" sz="900" b="1" baseline="0" dirty="0" err="1" smtClean="0">
                          <a:solidFill>
                            <a:schemeClr val="tx1"/>
                          </a:solidFill>
                        </a:rPr>
                        <a:t>USDm</a:t>
                      </a:r>
                      <a:r>
                        <a:rPr lang="en-GB" sz="900" b="1" baseline="0"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910</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Average production LOM (</a:t>
                      </a:r>
                      <a:r>
                        <a:rPr lang="en-GB" sz="900" b="1" dirty="0" err="1" smtClean="0">
                          <a:solidFill>
                            <a:schemeClr val="tx1"/>
                          </a:solidFill>
                        </a:rPr>
                        <a:t>koz</a:t>
                      </a:r>
                      <a:r>
                        <a:rPr lang="en-GB" sz="900" b="1" dirty="0" smtClean="0">
                          <a:solidFill>
                            <a:schemeClr val="tx1"/>
                          </a:solidFill>
                        </a:rPr>
                        <a:t> p.a.)</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174.9</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833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Stage of development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Pre-feasibility Study</a:t>
                      </a: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2" name="Table 91"/>
          <p:cNvGraphicFramePr>
            <a:graphicFrameLocks noGrp="1"/>
          </p:cNvGraphicFramePr>
          <p:nvPr/>
        </p:nvGraphicFramePr>
        <p:xfrm>
          <a:off x="6734046" y="3040413"/>
          <a:ext cx="2112264" cy="1554480"/>
        </p:xfrm>
        <a:graphic>
          <a:graphicData uri="http://schemas.openxmlformats.org/drawingml/2006/table">
            <a:tbl>
              <a:tblPr firstRow="1" bandRow="1"/>
              <a:tblGrid>
                <a:gridCol w="697764"/>
                <a:gridCol w="1414500"/>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Asset specifics (cont’d)</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1652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Technical documents</a:t>
                      </a:r>
                      <a:r>
                        <a:rPr lang="en-GB" sz="900" b="1" baseline="0" dirty="0" smtClean="0">
                          <a:solidFill>
                            <a:schemeClr val="tx1"/>
                          </a:solidFill>
                        </a:rPr>
                        <a:t> available</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39725" lvl="2" indent="-165100">
                        <a:spcBef>
                          <a:spcPct val="20000"/>
                        </a:spcBef>
                        <a:spcAft>
                          <a:spcPct val="20000"/>
                        </a:spcAft>
                        <a:buClrTx/>
                        <a:buSzPct val="100000"/>
                        <a:buFont typeface="+mj-lt"/>
                        <a:buAutoNum type="arabicPeriod"/>
                      </a:pPr>
                      <a:r>
                        <a:rPr lang="en-GB" sz="900" b="0" dirty="0" smtClean="0">
                          <a:solidFill>
                            <a:schemeClr val="tx1"/>
                          </a:solidFill>
                        </a:rPr>
                        <a:t>Technical Report: Mineral Reserve Estimation – </a:t>
                      </a:r>
                      <a:r>
                        <a:rPr lang="en-GB" sz="900" b="0" dirty="0" err="1" smtClean="0">
                          <a:solidFill>
                            <a:schemeClr val="tx1"/>
                          </a:solidFill>
                        </a:rPr>
                        <a:t>ExplorMine</a:t>
                      </a:r>
                      <a:r>
                        <a:rPr lang="en-GB" sz="900" b="0" dirty="0" smtClean="0">
                          <a:solidFill>
                            <a:schemeClr val="tx1"/>
                          </a:solidFill>
                        </a:rPr>
                        <a:t> Consulting (2011)</a:t>
                      </a:r>
                    </a:p>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Pre-feasibility Study – Harmony (2003)</a:t>
                      </a:r>
                    </a:p>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CPR – </a:t>
                      </a:r>
                      <a:r>
                        <a:rPr lang="en-GB" sz="900" b="0" kern="1200" dirty="0" err="1" smtClean="0">
                          <a:solidFill>
                            <a:schemeClr val="tx1"/>
                          </a:solidFill>
                          <a:latin typeface="+mn-lt"/>
                          <a:ea typeface="+mn-ea"/>
                          <a:cs typeface="+mn-cs"/>
                        </a:rPr>
                        <a:t>Venmyn</a:t>
                      </a:r>
                      <a:r>
                        <a:rPr lang="en-GB" sz="900" b="0" kern="1200" dirty="0" smtClean="0">
                          <a:solidFill>
                            <a:schemeClr val="tx1"/>
                          </a:solidFill>
                          <a:latin typeface="+mn-lt"/>
                          <a:ea typeface="+mn-ea"/>
                          <a:cs typeface="+mn-cs"/>
                        </a:rPr>
                        <a:t> (2012)</a:t>
                      </a: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93" name="Group 5"/>
          <p:cNvGrpSpPr/>
          <p:nvPr/>
        </p:nvGrpSpPr>
        <p:grpSpPr>
          <a:xfrm>
            <a:off x="2480043" y="2113339"/>
            <a:ext cx="4079445" cy="3053586"/>
            <a:chOff x="2756939" y="1228725"/>
            <a:chExt cx="4969406" cy="4034316"/>
          </a:xfrm>
        </p:grpSpPr>
        <p:grpSp>
          <p:nvGrpSpPr>
            <p:cNvPr id="94" name="Group 105"/>
            <p:cNvGrpSpPr/>
            <p:nvPr/>
          </p:nvGrpSpPr>
          <p:grpSpPr>
            <a:xfrm>
              <a:off x="2756939" y="1553413"/>
              <a:ext cx="4969406" cy="3709628"/>
              <a:chOff x="2756939" y="1553413"/>
              <a:chExt cx="4969406" cy="3709628"/>
            </a:xfrm>
          </p:grpSpPr>
          <p:grpSp>
            <p:nvGrpSpPr>
              <p:cNvPr id="99" name="Group 103"/>
              <p:cNvGrpSpPr/>
              <p:nvPr/>
            </p:nvGrpSpPr>
            <p:grpSpPr>
              <a:xfrm>
                <a:off x="2756939" y="1553413"/>
                <a:ext cx="4969406" cy="3709628"/>
                <a:chOff x="2756939" y="1553413"/>
                <a:chExt cx="4969406" cy="3709628"/>
              </a:xfrm>
            </p:grpSpPr>
            <p:grpSp>
              <p:nvGrpSpPr>
                <p:cNvPr id="103" name="Group 60"/>
                <p:cNvGrpSpPr/>
                <p:nvPr/>
              </p:nvGrpSpPr>
              <p:grpSpPr>
                <a:xfrm>
                  <a:off x="2892287" y="1553413"/>
                  <a:ext cx="4834058" cy="3709628"/>
                  <a:chOff x="2057400" y="1228725"/>
                  <a:chExt cx="6125345" cy="4471963"/>
                </a:xfrm>
              </p:grpSpPr>
              <p:grpSp>
                <p:nvGrpSpPr>
                  <p:cNvPr id="106" name="Group 49"/>
                  <p:cNvGrpSpPr/>
                  <p:nvPr/>
                </p:nvGrpSpPr>
                <p:grpSpPr>
                  <a:xfrm>
                    <a:off x="2057400" y="1228725"/>
                    <a:ext cx="6010274" cy="4343401"/>
                    <a:chOff x="2057400" y="1228725"/>
                    <a:chExt cx="6010274" cy="4343401"/>
                  </a:xfrm>
                </p:grpSpPr>
                <p:grpSp>
                  <p:nvGrpSpPr>
                    <p:cNvPr id="120" name="Group 45"/>
                    <p:cNvGrpSpPr/>
                    <p:nvPr/>
                  </p:nvGrpSpPr>
                  <p:grpSpPr>
                    <a:xfrm>
                      <a:off x="2057400" y="1228725"/>
                      <a:ext cx="6010274" cy="4343401"/>
                      <a:chOff x="2057400" y="1228725"/>
                      <a:chExt cx="6010274" cy="4343401"/>
                    </a:xfrm>
                  </p:grpSpPr>
                  <p:sp>
                    <p:nvSpPr>
                      <p:cNvPr id="134" name="Rectangle 133"/>
                      <p:cNvSpPr/>
                      <p:nvPr/>
                    </p:nvSpPr>
                    <p:spPr>
                      <a:xfrm>
                        <a:off x="2057400" y="1228726"/>
                        <a:ext cx="5991225" cy="4343400"/>
                      </a:xfrm>
                      <a:prstGeom prst="rect">
                        <a:avLst/>
                      </a:prstGeom>
                      <a:noFill/>
                      <a:ln w="3175" cap="flat" cmpd="sng" algn="ctr">
                        <a:solidFill>
                          <a:sysClr val="windowText" lastClr="000000">
                            <a:lumMod val="40000"/>
                            <a:lumOff val="60000"/>
                          </a:sys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135" name="Group 37"/>
                      <p:cNvGrpSpPr/>
                      <p:nvPr/>
                    </p:nvGrpSpPr>
                    <p:grpSpPr>
                      <a:xfrm>
                        <a:off x="3314700" y="1228725"/>
                        <a:ext cx="3590925" cy="4338000"/>
                        <a:chOff x="3314700" y="1228725"/>
                        <a:chExt cx="3590925" cy="4728143"/>
                      </a:xfrm>
                    </p:grpSpPr>
                    <p:cxnSp>
                      <p:nvCxnSpPr>
                        <p:cNvPr id="141" name="Straight Connector 140"/>
                        <p:cNvCxnSpPr/>
                        <p:nvPr/>
                      </p:nvCxnSpPr>
                      <p:spPr>
                        <a:xfrm>
                          <a:off x="3314700"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42" name="Straight Connector 34"/>
                        <p:cNvCxnSpPr/>
                        <p:nvPr/>
                      </p:nvCxnSpPr>
                      <p:spPr>
                        <a:xfrm>
                          <a:off x="4511675"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43" name="Straight Connector 35"/>
                        <p:cNvCxnSpPr/>
                        <p:nvPr/>
                      </p:nvCxnSpPr>
                      <p:spPr>
                        <a:xfrm>
                          <a:off x="5708650"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44" name="Straight Connector 36"/>
                        <p:cNvCxnSpPr/>
                        <p:nvPr/>
                      </p:nvCxnSpPr>
                      <p:spPr>
                        <a:xfrm>
                          <a:off x="6905625" y="1228725"/>
                          <a:ext cx="0" cy="4728143"/>
                        </a:xfrm>
                        <a:prstGeom prst="line">
                          <a:avLst/>
                        </a:prstGeom>
                        <a:noFill/>
                        <a:ln w="3175" cap="flat" cmpd="sng" algn="ctr">
                          <a:solidFill>
                            <a:sysClr val="windowText" lastClr="000000">
                              <a:lumMod val="40000"/>
                              <a:lumOff val="60000"/>
                            </a:sysClr>
                          </a:solidFill>
                          <a:prstDash val="sysDot"/>
                        </a:ln>
                        <a:effectLst/>
                      </p:spPr>
                    </p:cxnSp>
                  </p:grpSp>
                  <p:grpSp>
                    <p:nvGrpSpPr>
                      <p:cNvPr id="136" name="Group 44"/>
                      <p:cNvGrpSpPr/>
                      <p:nvPr/>
                    </p:nvGrpSpPr>
                    <p:grpSpPr>
                      <a:xfrm>
                        <a:off x="2068512" y="1609726"/>
                        <a:ext cx="5999162" cy="3505200"/>
                        <a:chOff x="2068512" y="1609726"/>
                        <a:chExt cx="5999162" cy="3505200"/>
                      </a:xfrm>
                    </p:grpSpPr>
                    <p:cxnSp>
                      <p:nvCxnSpPr>
                        <p:cNvPr id="137" name="Straight Connector 136"/>
                        <p:cNvCxnSpPr/>
                        <p:nvPr/>
                      </p:nvCxnSpPr>
                      <p:spPr>
                        <a:xfrm rot="5400000">
                          <a:off x="5068093" y="-138985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38" name="Straight Connector 137"/>
                        <p:cNvCxnSpPr/>
                        <p:nvPr/>
                      </p:nvCxnSpPr>
                      <p:spPr>
                        <a:xfrm rot="5400000">
                          <a:off x="5068093" y="-22145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39" name="Straight Connector 138"/>
                        <p:cNvCxnSpPr/>
                        <p:nvPr/>
                      </p:nvCxnSpPr>
                      <p:spPr>
                        <a:xfrm rot="5400000">
                          <a:off x="5068093" y="94694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40" name="Straight Connector 139"/>
                        <p:cNvCxnSpPr/>
                        <p:nvPr/>
                      </p:nvCxnSpPr>
                      <p:spPr>
                        <a:xfrm rot="5400000">
                          <a:off x="5068093" y="2115345"/>
                          <a:ext cx="0" cy="5999162"/>
                        </a:xfrm>
                        <a:prstGeom prst="line">
                          <a:avLst/>
                        </a:prstGeom>
                        <a:noFill/>
                        <a:ln w="3175" cap="flat" cmpd="sng" algn="ctr">
                          <a:solidFill>
                            <a:sysClr val="windowText" lastClr="000000">
                              <a:lumMod val="40000"/>
                              <a:lumOff val="60000"/>
                            </a:sysClr>
                          </a:solidFill>
                          <a:prstDash val="sysDot"/>
                        </a:ln>
                        <a:effectLst/>
                      </p:spPr>
                    </p:cxnSp>
                  </p:grpSp>
                </p:grpSp>
                <p:grpSp>
                  <p:nvGrpSpPr>
                    <p:cNvPr id="121" name="Group 48"/>
                    <p:cNvGrpSpPr/>
                    <p:nvPr/>
                  </p:nvGrpSpPr>
                  <p:grpSpPr>
                    <a:xfrm>
                      <a:off x="2149475" y="1414463"/>
                      <a:ext cx="5605463" cy="4027487"/>
                      <a:chOff x="2149475" y="1414463"/>
                      <a:chExt cx="5605463" cy="4027487"/>
                    </a:xfrm>
                  </p:grpSpPr>
                  <p:sp>
                    <p:nvSpPr>
                      <p:cNvPr id="126" name="Freeform 6"/>
                      <p:cNvSpPr>
                        <a:spLocks noEditPoints="1"/>
                      </p:cNvSpPr>
                      <p:nvPr/>
                    </p:nvSpPr>
                    <p:spPr bwMode="auto">
                      <a:xfrm>
                        <a:off x="2441575" y="1414463"/>
                        <a:ext cx="5313363" cy="3600450"/>
                      </a:xfrm>
                      <a:custGeom>
                        <a:avLst/>
                        <a:gdLst/>
                        <a:ahLst/>
                        <a:cxnLst>
                          <a:cxn ang="0">
                            <a:pos x="397" y="316"/>
                          </a:cxn>
                          <a:cxn ang="0">
                            <a:pos x="518" y="427"/>
                          </a:cxn>
                          <a:cxn ang="0">
                            <a:pos x="500" y="468"/>
                          </a:cxn>
                          <a:cxn ang="0">
                            <a:pos x="513" y="498"/>
                          </a:cxn>
                          <a:cxn ang="0">
                            <a:pos x="414" y="589"/>
                          </a:cxn>
                          <a:cxn ang="0">
                            <a:pos x="334" y="608"/>
                          </a:cxn>
                          <a:cxn ang="0">
                            <a:pos x="266" y="486"/>
                          </a:cxn>
                          <a:cxn ang="0">
                            <a:pos x="310" y="372"/>
                          </a:cxn>
                          <a:cxn ang="0">
                            <a:pos x="49" y="50"/>
                          </a:cxn>
                          <a:cxn ang="0">
                            <a:pos x="71" y="52"/>
                          </a:cxn>
                          <a:cxn ang="0">
                            <a:pos x="167" y="67"/>
                          </a:cxn>
                          <a:cxn ang="0">
                            <a:pos x="144" y="93"/>
                          </a:cxn>
                          <a:cxn ang="0">
                            <a:pos x="139" y="190"/>
                          </a:cxn>
                          <a:cxn ang="0">
                            <a:pos x="199" y="211"/>
                          </a:cxn>
                          <a:cxn ang="0">
                            <a:pos x="195" y="246"/>
                          </a:cxn>
                          <a:cxn ang="0">
                            <a:pos x="307" y="267"/>
                          </a:cxn>
                          <a:cxn ang="0">
                            <a:pos x="477" y="226"/>
                          </a:cxn>
                          <a:cxn ang="0">
                            <a:pos x="532" y="171"/>
                          </a:cxn>
                          <a:cxn ang="0">
                            <a:pos x="814" y="329"/>
                          </a:cxn>
                          <a:cxn ang="0">
                            <a:pos x="883" y="359"/>
                          </a:cxn>
                          <a:cxn ang="0">
                            <a:pos x="893" y="352"/>
                          </a:cxn>
                          <a:cxn ang="0">
                            <a:pos x="911" y="361"/>
                          </a:cxn>
                          <a:cxn ang="0">
                            <a:pos x="895" y="363"/>
                          </a:cxn>
                          <a:cxn ang="0">
                            <a:pos x="895" y="380"/>
                          </a:cxn>
                          <a:cxn ang="0">
                            <a:pos x="902" y="375"/>
                          </a:cxn>
                          <a:cxn ang="0">
                            <a:pos x="934" y="377"/>
                          </a:cxn>
                          <a:cxn ang="0">
                            <a:pos x="1016" y="422"/>
                          </a:cxn>
                          <a:cxn ang="0">
                            <a:pos x="1141" y="516"/>
                          </a:cxn>
                          <a:cxn ang="0">
                            <a:pos x="1262" y="527"/>
                          </a:cxn>
                          <a:cxn ang="0">
                            <a:pos x="1393" y="645"/>
                          </a:cxn>
                          <a:cxn ang="0">
                            <a:pos x="1280" y="685"/>
                          </a:cxn>
                          <a:cxn ang="0">
                            <a:pos x="1324" y="723"/>
                          </a:cxn>
                          <a:cxn ang="0">
                            <a:pos x="1417" y="859"/>
                          </a:cxn>
                          <a:cxn ang="0">
                            <a:pos x="1360" y="847"/>
                          </a:cxn>
                          <a:cxn ang="0">
                            <a:pos x="1341" y="815"/>
                          </a:cxn>
                          <a:cxn ang="0">
                            <a:pos x="1272" y="882"/>
                          </a:cxn>
                          <a:cxn ang="0">
                            <a:pos x="1164" y="893"/>
                          </a:cxn>
                          <a:cxn ang="0">
                            <a:pos x="1105" y="862"/>
                          </a:cxn>
                          <a:cxn ang="0">
                            <a:pos x="948" y="817"/>
                          </a:cxn>
                          <a:cxn ang="0">
                            <a:pos x="781" y="828"/>
                          </a:cxn>
                          <a:cxn ang="0">
                            <a:pos x="699" y="827"/>
                          </a:cxn>
                          <a:cxn ang="0">
                            <a:pos x="678" y="791"/>
                          </a:cxn>
                          <a:cxn ang="0">
                            <a:pos x="666" y="783"/>
                          </a:cxn>
                          <a:cxn ang="0">
                            <a:pos x="564" y="761"/>
                          </a:cxn>
                          <a:cxn ang="0">
                            <a:pos x="463" y="712"/>
                          </a:cxn>
                          <a:cxn ang="0">
                            <a:pos x="325" y="697"/>
                          </a:cxn>
                          <a:cxn ang="0">
                            <a:pos x="219" y="553"/>
                          </a:cxn>
                          <a:cxn ang="0">
                            <a:pos x="136" y="554"/>
                          </a:cxn>
                          <a:cxn ang="0">
                            <a:pos x="130" y="478"/>
                          </a:cxn>
                          <a:cxn ang="0">
                            <a:pos x="218" y="395"/>
                          </a:cxn>
                          <a:cxn ang="0">
                            <a:pos x="89" y="366"/>
                          </a:cxn>
                          <a:cxn ang="0">
                            <a:pos x="154" y="325"/>
                          </a:cxn>
                          <a:cxn ang="0">
                            <a:pos x="100" y="313"/>
                          </a:cxn>
                          <a:cxn ang="0">
                            <a:pos x="72" y="258"/>
                          </a:cxn>
                          <a:cxn ang="0">
                            <a:pos x="46" y="193"/>
                          </a:cxn>
                        </a:cxnLst>
                        <a:rect l="0" t="0" r="r" b="b"/>
                        <a:pathLst>
                          <a:path w="1417" h="960">
                            <a:moveTo>
                              <a:pt x="356" y="370"/>
                            </a:moveTo>
                            <a:cubicBezTo>
                              <a:pt x="359" y="316"/>
                              <a:pt x="359" y="316"/>
                              <a:pt x="359" y="316"/>
                            </a:cubicBezTo>
                            <a:cubicBezTo>
                              <a:pt x="397" y="316"/>
                              <a:pt x="397" y="316"/>
                              <a:pt x="397" y="316"/>
                            </a:cubicBezTo>
                            <a:cubicBezTo>
                              <a:pt x="405" y="328"/>
                              <a:pt x="405" y="328"/>
                              <a:pt x="405" y="328"/>
                            </a:cubicBezTo>
                            <a:cubicBezTo>
                              <a:pt x="434" y="340"/>
                              <a:pt x="434" y="340"/>
                              <a:pt x="434" y="340"/>
                            </a:cubicBezTo>
                            <a:cubicBezTo>
                              <a:pt x="518" y="427"/>
                              <a:pt x="518" y="427"/>
                              <a:pt x="518" y="427"/>
                            </a:cubicBezTo>
                            <a:cubicBezTo>
                              <a:pt x="504" y="447"/>
                              <a:pt x="504" y="447"/>
                              <a:pt x="504" y="447"/>
                            </a:cubicBezTo>
                            <a:cubicBezTo>
                              <a:pt x="504" y="453"/>
                              <a:pt x="504" y="453"/>
                              <a:pt x="504" y="453"/>
                            </a:cubicBezTo>
                            <a:cubicBezTo>
                              <a:pt x="500" y="468"/>
                              <a:pt x="500" y="468"/>
                              <a:pt x="500" y="468"/>
                            </a:cubicBezTo>
                            <a:cubicBezTo>
                              <a:pt x="506" y="478"/>
                              <a:pt x="506" y="478"/>
                              <a:pt x="506" y="478"/>
                            </a:cubicBezTo>
                            <a:cubicBezTo>
                              <a:pt x="507" y="492"/>
                              <a:pt x="507" y="492"/>
                              <a:pt x="507" y="492"/>
                            </a:cubicBezTo>
                            <a:cubicBezTo>
                              <a:pt x="513" y="498"/>
                              <a:pt x="513" y="498"/>
                              <a:pt x="513" y="498"/>
                            </a:cubicBezTo>
                            <a:cubicBezTo>
                              <a:pt x="518" y="500"/>
                              <a:pt x="518" y="500"/>
                              <a:pt x="518" y="500"/>
                            </a:cubicBezTo>
                            <a:cubicBezTo>
                              <a:pt x="517" y="514"/>
                              <a:pt x="517" y="514"/>
                              <a:pt x="517" y="514"/>
                            </a:cubicBezTo>
                            <a:cubicBezTo>
                              <a:pt x="414" y="589"/>
                              <a:pt x="414" y="589"/>
                              <a:pt x="414" y="589"/>
                            </a:cubicBezTo>
                            <a:cubicBezTo>
                              <a:pt x="406" y="584"/>
                              <a:pt x="406" y="584"/>
                              <a:pt x="406" y="584"/>
                            </a:cubicBezTo>
                            <a:cubicBezTo>
                              <a:pt x="367" y="615"/>
                              <a:pt x="367" y="615"/>
                              <a:pt x="367" y="615"/>
                            </a:cubicBezTo>
                            <a:cubicBezTo>
                              <a:pt x="334" y="608"/>
                              <a:pt x="334" y="608"/>
                              <a:pt x="334" y="608"/>
                            </a:cubicBezTo>
                            <a:cubicBezTo>
                              <a:pt x="334" y="600"/>
                              <a:pt x="334" y="600"/>
                              <a:pt x="334" y="600"/>
                            </a:cubicBezTo>
                            <a:cubicBezTo>
                              <a:pt x="293" y="581"/>
                              <a:pt x="293" y="581"/>
                              <a:pt x="293" y="581"/>
                            </a:cubicBezTo>
                            <a:cubicBezTo>
                              <a:pt x="266" y="486"/>
                              <a:pt x="266" y="486"/>
                              <a:pt x="266" y="486"/>
                            </a:cubicBezTo>
                            <a:cubicBezTo>
                              <a:pt x="285" y="429"/>
                              <a:pt x="285" y="429"/>
                              <a:pt x="285" y="429"/>
                            </a:cubicBezTo>
                            <a:cubicBezTo>
                              <a:pt x="314" y="420"/>
                              <a:pt x="314" y="420"/>
                              <a:pt x="314" y="420"/>
                            </a:cubicBezTo>
                            <a:cubicBezTo>
                              <a:pt x="310" y="372"/>
                              <a:pt x="310" y="372"/>
                              <a:pt x="310" y="372"/>
                            </a:cubicBezTo>
                            <a:lnTo>
                              <a:pt x="356" y="370"/>
                            </a:lnTo>
                            <a:close/>
                            <a:moveTo>
                              <a:pt x="0" y="65"/>
                            </a:moveTo>
                            <a:cubicBezTo>
                              <a:pt x="49" y="50"/>
                              <a:pt x="49" y="50"/>
                              <a:pt x="49" y="50"/>
                            </a:cubicBezTo>
                            <a:cubicBezTo>
                              <a:pt x="25" y="8"/>
                              <a:pt x="25" y="8"/>
                              <a:pt x="25" y="8"/>
                            </a:cubicBezTo>
                            <a:cubicBezTo>
                              <a:pt x="41" y="0"/>
                              <a:pt x="41" y="0"/>
                              <a:pt x="41" y="0"/>
                            </a:cubicBezTo>
                            <a:cubicBezTo>
                              <a:pt x="71" y="52"/>
                              <a:pt x="71" y="52"/>
                              <a:pt x="71" y="52"/>
                            </a:cubicBezTo>
                            <a:cubicBezTo>
                              <a:pt x="128" y="14"/>
                              <a:pt x="128" y="14"/>
                              <a:pt x="128" y="14"/>
                            </a:cubicBezTo>
                            <a:cubicBezTo>
                              <a:pt x="166" y="14"/>
                              <a:pt x="166" y="14"/>
                              <a:pt x="166" y="14"/>
                            </a:cubicBezTo>
                            <a:cubicBezTo>
                              <a:pt x="167" y="67"/>
                              <a:pt x="167" y="67"/>
                              <a:pt x="167" y="67"/>
                            </a:cubicBezTo>
                            <a:cubicBezTo>
                              <a:pt x="172" y="77"/>
                              <a:pt x="172" y="77"/>
                              <a:pt x="172" y="77"/>
                            </a:cubicBezTo>
                            <a:cubicBezTo>
                              <a:pt x="179" y="98"/>
                              <a:pt x="179" y="98"/>
                              <a:pt x="179" y="98"/>
                            </a:cubicBezTo>
                            <a:cubicBezTo>
                              <a:pt x="144" y="93"/>
                              <a:pt x="144" y="93"/>
                              <a:pt x="144" y="93"/>
                            </a:cubicBezTo>
                            <a:cubicBezTo>
                              <a:pt x="137" y="116"/>
                              <a:pt x="137" y="116"/>
                              <a:pt x="137" y="116"/>
                            </a:cubicBezTo>
                            <a:cubicBezTo>
                              <a:pt x="145" y="143"/>
                              <a:pt x="145" y="143"/>
                              <a:pt x="145" y="143"/>
                            </a:cubicBezTo>
                            <a:cubicBezTo>
                              <a:pt x="139" y="190"/>
                              <a:pt x="139" y="190"/>
                              <a:pt x="139" y="190"/>
                            </a:cubicBezTo>
                            <a:cubicBezTo>
                              <a:pt x="152" y="210"/>
                              <a:pt x="152" y="210"/>
                              <a:pt x="152" y="210"/>
                            </a:cubicBezTo>
                            <a:cubicBezTo>
                              <a:pt x="161" y="208"/>
                              <a:pt x="161" y="208"/>
                              <a:pt x="161" y="208"/>
                            </a:cubicBezTo>
                            <a:cubicBezTo>
                              <a:pt x="199" y="211"/>
                              <a:pt x="199" y="211"/>
                              <a:pt x="199" y="211"/>
                            </a:cubicBezTo>
                            <a:cubicBezTo>
                              <a:pt x="204" y="209"/>
                              <a:pt x="204" y="209"/>
                              <a:pt x="204" y="209"/>
                            </a:cubicBezTo>
                            <a:cubicBezTo>
                              <a:pt x="206" y="213"/>
                              <a:pt x="206" y="213"/>
                              <a:pt x="206" y="213"/>
                            </a:cubicBezTo>
                            <a:cubicBezTo>
                              <a:pt x="195" y="246"/>
                              <a:pt x="195" y="246"/>
                              <a:pt x="195" y="246"/>
                            </a:cubicBezTo>
                            <a:cubicBezTo>
                              <a:pt x="252" y="236"/>
                              <a:pt x="252" y="236"/>
                              <a:pt x="252" y="236"/>
                            </a:cubicBezTo>
                            <a:cubicBezTo>
                              <a:pt x="303" y="226"/>
                              <a:pt x="303" y="226"/>
                              <a:pt x="303" y="226"/>
                            </a:cubicBezTo>
                            <a:cubicBezTo>
                              <a:pt x="307" y="267"/>
                              <a:pt x="307" y="267"/>
                              <a:pt x="307" y="267"/>
                            </a:cubicBezTo>
                            <a:cubicBezTo>
                              <a:pt x="360" y="265"/>
                              <a:pt x="360" y="265"/>
                              <a:pt x="360" y="265"/>
                            </a:cubicBezTo>
                            <a:cubicBezTo>
                              <a:pt x="477" y="265"/>
                              <a:pt x="477" y="265"/>
                              <a:pt x="477" y="265"/>
                            </a:cubicBezTo>
                            <a:cubicBezTo>
                              <a:pt x="477" y="226"/>
                              <a:pt x="477" y="226"/>
                              <a:pt x="477" y="226"/>
                            </a:cubicBezTo>
                            <a:cubicBezTo>
                              <a:pt x="472" y="165"/>
                              <a:pt x="472" y="165"/>
                              <a:pt x="472" y="165"/>
                            </a:cubicBezTo>
                            <a:cubicBezTo>
                              <a:pt x="497" y="168"/>
                              <a:pt x="497" y="168"/>
                              <a:pt x="497" y="168"/>
                            </a:cubicBezTo>
                            <a:cubicBezTo>
                              <a:pt x="532" y="171"/>
                              <a:pt x="532" y="171"/>
                              <a:pt x="532" y="171"/>
                            </a:cubicBezTo>
                            <a:cubicBezTo>
                              <a:pt x="530" y="196"/>
                              <a:pt x="530" y="196"/>
                              <a:pt x="530" y="196"/>
                            </a:cubicBezTo>
                            <a:cubicBezTo>
                              <a:pt x="742" y="308"/>
                              <a:pt x="742" y="308"/>
                              <a:pt x="742" y="308"/>
                            </a:cubicBezTo>
                            <a:cubicBezTo>
                              <a:pt x="814" y="329"/>
                              <a:pt x="814" y="329"/>
                              <a:pt x="814" y="329"/>
                            </a:cubicBezTo>
                            <a:cubicBezTo>
                              <a:pt x="822" y="342"/>
                              <a:pt x="822" y="342"/>
                              <a:pt x="822" y="342"/>
                            </a:cubicBezTo>
                            <a:cubicBezTo>
                              <a:pt x="832" y="342"/>
                              <a:pt x="838" y="350"/>
                              <a:pt x="849" y="352"/>
                            </a:cubicBezTo>
                            <a:cubicBezTo>
                              <a:pt x="860" y="355"/>
                              <a:pt x="869" y="352"/>
                              <a:pt x="883" y="359"/>
                            </a:cubicBezTo>
                            <a:cubicBezTo>
                              <a:pt x="886" y="358"/>
                              <a:pt x="886" y="358"/>
                              <a:pt x="886" y="358"/>
                            </a:cubicBezTo>
                            <a:cubicBezTo>
                              <a:pt x="883" y="350"/>
                              <a:pt x="883" y="350"/>
                              <a:pt x="883" y="350"/>
                            </a:cubicBezTo>
                            <a:cubicBezTo>
                              <a:pt x="893" y="352"/>
                              <a:pt x="893" y="352"/>
                              <a:pt x="893" y="352"/>
                            </a:cubicBezTo>
                            <a:cubicBezTo>
                              <a:pt x="903" y="357"/>
                              <a:pt x="903" y="357"/>
                              <a:pt x="903" y="357"/>
                            </a:cubicBezTo>
                            <a:cubicBezTo>
                              <a:pt x="905" y="360"/>
                              <a:pt x="905" y="360"/>
                              <a:pt x="905" y="360"/>
                            </a:cubicBezTo>
                            <a:cubicBezTo>
                              <a:pt x="911" y="361"/>
                              <a:pt x="911" y="361"/>
                              <a:pt x="911" y="361"/>
                            </a:cubicBezTo>
                            <a:cubicBezTo>
                              <a:pt x="927" y="369"/>
                              <a:pt x="927" y="369"/>
                              <a:pt x="927" y="369"/>
                            </a:cubicBezTo>
                            <a:cubicBezTo>
                              <a:pt x="904" y="366"/>
                              <a:pt x="904" y="366"/>
                              <a:pt x="904" y="366"/>
                            </a:cubicBezTo>
                            <a:cubicBezTo>
                              <a:pt x="895" y="363"/>
                              <a:pt x="895" y="363"/>
                              <a:pt x="895" y="363"/>
                            </a:cubicBezTo>
                            <a:cubicBezTo>
                              <a:pt x="893" y="367"/>
                              <a:pt x="893" y="367"/>
                              <a:pt x="893" y="367"/>
                            </a:cubicBezTo>
                            <a:cubicBezTo>
                              <a:pt x="889" y="370"/>
                              <a:pt x="889" y="370"/>
                              <a:pt x="889" y="370"/>
                            </a:cubicBezTo>
                            <a:cubicBezTo>
                              <a:pt x="895" y="380"/>
                              <a:pt x="895" y="380"/>
                              <a:pt x="895" y="380"/>
                            </a:cubicBezTo>
                            <a:cubicBezTo>
                              <a:pt x="897" y="379"/>
                              <a:pt x="897" y="379"/>
                              <a:pt x="897" y="379"/>
                            </a:cubicBezTo>
                            <a:cubicBezTo>
                              <a:pt x="897" y="374"/>
                              <a:pt x="897" y="374"/>
                              <a:pt x="897" y="374"/>
                            </a:cubicBezTo>
                            <a:cubicBezTo>
                              <a:pt x="902" y="375"/>
                              <a:pt x="902" y="375"/>
                              <a:pt x="902" y="375"/>
                            </a:cubicBezTo>
                            <a:cubicBezTo>
                              <a:pt x="903" y="371"/>
                              <a:pt x="903" y="371"/>
                              <a:pt x="903" y="371"/>
                            </a:cubicBezTo>
                            <a:cubicBezTo>
                              <a:pt x="926" y="373"/>
                              <a:pt x="926" y="373"/>
                              <a:pt x="926" y="373"/>
                            </a:cubicBezTo>
                            <a:cubicBezTo>
                              <a:pt x="934" y="377"/>
                              <a:pt x="934" y="377"/>
                              <a:pt x="934" y="377"/>
                            </a:cubicBezTo>
                            <a:cubicBezTo>
                              <a:pt x="959" y="399"/>
                              <a:pt x="959" y="399"/>
                              <a:pt x="959" y="399"/>
                            </a:cubicBezTo>
                            <a:cubicBezTo>
                              <a:pt x="982" y="405"/>
                              <a:pt x="982" y="405"/>
                              <a:pt x="982" y="405"/>
                            </a:cubicBezTo>
                            <a:cubicBezTo>
                              <a:pt x="1004" y="396"/>
                              <a:pt x="1015" y="403"/>
                              <a:pt x="1016" y="422"/>
                            </a:cubicBezTo>
                            <a:cubicBezTo>
                              <a:pt x="1049" y="440"/>
                              <a:pt x="1035" y="432"/>
                              <a:pt x="1118" y="500"/>
                            </a:cubicBezTo>
                            <a:cubicBezTo>
                              <a:pt x="1138" y="519"/>
                              <a:pt x="1138" y="519"/>
                              <a:pt x="1138" y="519"/>
                            </a:cubicBezTo>
                            <a:cubicBezTo>
                              <a:pt x="1141" y="516"/>
                              <a:pt x="1141" y="516"/>
                              <a:pt x="1141" y="516"/>
                            </a:cubicBezTo>
                            <a:cubicBezTo>
                              <a:pt x="1157" y="528"/>
                              <a:pt x="1157" y="528"/>
                              <a:pt x="1157" y="528"/>
                            </a:cubicBezTo>
                            <a:cubicBezTo>
                              <a:pt x="1160" y="524"/>
                              <a:pt x="1160" y="524"/>
                              <a:pt x="1160" y="524"/>
                            </a:cubicBezTo>
                            <a:cubicBezTo>
                              <a:pt x="1262" y="527"/>
                              <a:pt x="1262" y="527"/>
                              <a:pt x="1262" y="527"/>
                            </a:cubicBezTo>
                            <a:cubicBezTo>
                              <a:pt x="1263" y="556"/>
                              <a:pt x="1263" y="556"/>
                              <a:pt x="1263" y="556"/>
                            </a:cubicBezTo>
                            <a:cubicBezTo>
                              <a:pt x="1335" y="590"/>
                              <a:pt x="1335" y="590"/>
                              <a:pt x="1335" y="590"/>
                            </a:cubicBezTo>
                            <a:cubicBezTo>
                              <a:pt x="1393" y="645"/>
                              <a:pt x="1393" y="645"/>
                              <a:pt x="1393" y="645"/>
                            </a:cubicBezTo>
                            <a:cubicBezTo>
                              <a:pt x="1374" y="678"/>
                              <a:pt x="1374" y="678"/>
                              <a:pt x="1374" y="678"/>
                            </a:cubicBezTo>
                            <a:cubicBezTo>
                              <a:pt x="1285" y="652"/>
                              <a:pt x="1285" y="652"/>
                              <a:pt x="1285" y="652"/>
                            </a:cubicBezTo>
                            <a:cubicBezTo>
                              <a:pt x="1280" y="685"/>
                              <a:pt x="1280" y="685"/>
                              <a:pt x="1280" y="685"/>
                            </a:cubicBezTo>
                            <a:cubicBezTo>
                              <a:pt x="1275" y="696"/>
                              <a:pt x="1283" y="693"/>
                              <a:pt x="1280" y="713"/>
                            </a:cubicBezTo>
                            <a:cubicBezTo>
                              <a:pt x="1323" y="715"/>
                              <a:pt x="1323" y="715"/>
                              <a:pt x="1323" y="715"/>
                            </a:cubicBezTo>
                            <a:cubicBezTo>
                              <a:pt x="1324" y="723"/>
                              <a:pt x="1324" y="723"/>
                              <a:pt x="1324" y="723"/>
                            </a:cubicBezTo>
                            <a:cubicBezTo>
                              <a:pt x="1365" y="765"/>
                              <a:pt x="1365" y="765"/>
                              <a:pt x="1365" y="765"/>
                            </a:cubicBezTo>
                            <a:cubicBezTo>
                              <a:pt x="1375" y="852"/>
                              <a:pt x="1375" y="852"/>
                              <a:pt x="1375" y="852"/>
                            </a:cubicBezTo>
                            <a:cubicBezTo>
                              <a:pt x="1417" y="859"/>
                              <a:pt x="1417" y="859"/>
                              <a:pt x="1417" y="859"/>
                            </a:cubicBezTo>
                            <a:cubicBezTo>
                              <a:pt x="1403" y="885"/>
                              <a:pt x="1403" y="885"/>
                              <a:pt x="1403" y="885"/>
                            </a:cubicBezTo>
                            <a:cubicBezTo>
                              <a:pt x="1376" y="872"/>
                              <a:pt x="1376" y="872"/>
                              <a:pt x="1376" y="872"/>
                            </a:cubicBezTo>
                            <a:cubicBezTo>
                              <a:pt x="1360" y="847"/>
                              <a:pt x="1360" y="847"/>
                              <a:pt x="1360" y="847"/>
                            </a:cubicBezTo>
                            <a:cubicBezTo>
                              <a:pt x="1353" y="855"/>
                              <a:pt x="1353" y="855"/>
                              <a:pt x="1353" y="855"/>
                            </a:cubicBezTo>
                            <a:cubicBezTo>
                              <a:pt x="1346" y="845"/>
                              <a:pt x="1346" y="845"/>
                              <a:pt x="1346" y="845"/>
                            </a:cubicBezTo>
                            <a:cubicBezTo>
                              <a:pt x="1341" y="815"/>
                              <a:pt x="1341" y="815"/>
                              <a:pt x="1341" y="815"/>
                            </a:cubicBezTo>
                            <a:cubicBezTo>
                              <a:pt x="1307" y="810"/>
                              <a:pt x="1307" y="810"/>
                              <a:pt x="1307" y="810"/>
                            </a:cubicBezTo>
                            <a:cubicBezTo>
                              <a:pt x="1306" y="838"/>
                              <a:pt x="1306" y="838"/>
                              <a:pt x="1306" y="838"/>
                            </a:cubicBezTo>
                            <a:cubicBezTo>
                              <a:pt x="1272" y="882"/>
                              <a:pt x="1272" y="882"/>
                              <a:pt x="1272" y="882"/>
                            </a:cubicBezTo>
                            <a:cubicBezTo>
                              <a:pt x="1293" y="960"/>
                              <a:pt x="1293" y="960"/>
                              <a:pt x="1293" y="960"/>
                            </a:cubicBezTo>
                            <a:cubicBezTo>
                              <a:pt x="1173" y="945"/>
                              <a:pt x="1173" y="945"/>
                              <a:pt x="1173" y="945"/>
                            </a:cubicBezTo>
                            <a:cubicBezTo>
                              <a:pt x="1164" y="893"/>
                              <a:pt x="1164" y="893"/>
                              <a:pt x="1164" y="893"/>
                            </a:cubicBezTo>
                            <a:cubicBezTo>
                              <a:pt x="1103" y="892"/>
                              <a:pt x="1103" y="892"/>
                              <a:pt x="1103" y="892"/>
                            </a:cubicBezTo>
                            <a:cubicBezTo>
                              <a:pt x="1094" y="880"/>
                              <a:pt x="1094" y="880"/>
                              <a:pt x="1094" y="880"/>
                            </a:cubicBezTo>
                            <a:cubicBezTo>
                              <a:pt x="1105" y="862"/>
                              <a:pt x="1105" y="862"/>
                              <a:pt x="1105" y="862"/>
                            </a:cubicBezTo>
                            <a:cubicBezTo>
                              <a:pt x="1056" y="870"/>
                              <a:pt x="1056" y="870"/>
                              <a:pt x="1056" y="870"/>
                            </a:cubicBezTo>
                            <a:cubicBezTo>
                              <a:pt x="1029" y="783"/>
                              <a:pt x="1029" y="783"/>
                              <a:pt x="1029" y="783"/>
                            </a:cubicBezTo>
                            <a:cubicBezTo>
                              <a:pt x="948" y="817"/>
                              <a:pt x="948" y="817"/>
                              <a:pt x="948" y="817"/>
                            </a:cubicBezTo>
                            <a:cubicBezTo>
                              <a:pt x="976" y="752"/>
                              <a:pt x="976" y="752"/>
                              <a:pt x="976" y="752"/>
                            </a:cubicBezTo>
                            <a:cubicBezTo>
                              <a:pt x="936" y="763"/>
                              <a:pt x="936" y="763"/>
                              <a:pt x="936" y="763"/>
                            </a:cubicBezTo>
                            <a:cubicBezTo>
                              <a:pt x="781" y="828"/>
                              <a:pt x="781" y="828"/>
                              <a:pt x="781" y="828"/>
                            </a:cubicBezTo>
                            <a:cubicBezTo>
                              <a:pt x="764" y="791"/>
                              <a:pt x="764" y="791"/>
                              <a:pt x="764" y="791"/>
                            </a:cubicBezTo>
                            <a:cubicBezTo>
                              <a:pt x="711" y="823"/>
                              <a:pt x="711" y="823"/>
                              <a:pt x="711" y="823"/>
                            </a:cubicBezTo>
                            <a:cubicBezTo>
                              <a:pt x="699" y="827"/>
                              <a:pt x="699" y="827"/>
                              <a:pt x="699" y="827"/>
                            </a:cubicBezTo>
                            <a:cubicBezTo>
                              <a:pt x="687" y="791"/>
                              <a:pt x="687" y="791"/>
                              <a:pt x="687" y="791"/>
                            </a:cubicBezTo>
                            <a:cubicBezTo>
                              <a:pt x="683" y="785"/>
                              <a:pt x="679" y="787"/>
                              <a:pt x="680" y="793"/>
                            </a:cubicBezTo>
                            <a:cubicBezTo>
                              <a:pt x="679" y="797"/>
                              <a:pt x="674" y="796"/>
                              <a:pt x="678" y="791"/>
                            </a:cubicBezTo>
                            <a:cubicBezTo>
                              <a:pt x="676" y="787"/>
                              <a:pt x="675" y="790"/>
                              <a:pt x="674" y="791"/>
                            </a:cubicBezTo>
                            <a:cubicBezTo>
                              <a:pt x="669" y="797"/>
                              <a:pt x="672" y="787"/>
                              <a:pt x="671" y="785"/>
                            </a:cubicBezTo>
                            <a:cubicBezTo>
                              <a:pt x="668" y="787"/>
                              <a:pt x="665" y="786"/>
                              <a:pt x="666" y="783"/>
                            </a:cubicBezTo>
                            <a:cubicBezTo>
                              <a:pt x="667" y="778"/>
                              <a:pt x="664" y="775"/>
                              <a:pt x="660" y="779"/>
                            </a:cubicBezTo>
                            <a:cubicBezTo>
                              <a:pt x="654" y="783"/>
                              <a:pt x="651" y="779"/>
                              <a:pt x="649" y="770"/>
                            </a:cubicBezTo>
                            <a:cubicBezTo>
                              <a:pt x="564" y="761"/>
                              <a:pt x="564" y="761"/>
                              <a:pt x="564" y="761"/>
                            </a:cubicBezTo>
                            <a:cubicBezTo>
                              <a:pt x="559" y="754"/>
                              <a:pt x="559" y="754"/>
                              <a:pt x="559" y="754"/>
                            </a:cubicBezTo>
                            <a:cubicBezTo>
                              <a:pt x="502" y="779"/>
                              <a:pt x="502" y="779"/>
                              <a:pt x="502" y="779"/>
                            </a:cubicBezTo>
                            <a:cubicBezTo>
                              <a:pt x="463" y="712"/>
                              <a:pt x="463" y="712"/>
                              <a:pt x="463" y="712"/>
                            </a:cubicBezTo>
                            <a:cubicBezTo>
                              <a:pt x="456" y="711"/>
                              <a:pt x="456" y="711"/>
                              <a:pt x="456" y="711"/>
                            </a:cubicBezTo>
                            <a:cubicBezTo>
                              <a:pt x="450" y="688"/>
                              <a:pt x="450" y="688"/>
                              <a:pt x="450" y="688"/>
                            </a:cubicBezTo>
                            <a:cubicBezTo>
                              <a:pt x="325" y="697"/>
                              <a:pt x="325" y="697"/>
                              <a:pt x="325" y="697"/>
                            </a:cubicBezTo>
                            <a:cubicBezTo>
                              <a:pt x="335" y="674"/>
                              <a:pt x="335" y="674"/>
                              <a:pt x="335" y="674"/>
                            </a:cubicBezTo>
                            <a:cubicBezTo>
                              <a:pt x="200" y="625"/>
                              <a:pt x="200" y="625"/>
                              <a:pt x="200" y="625"/>
                            </a:cubicBezTo>
                            <a:cubicBezTo>
                              <a:pt x="219" y="553"/>
                              <a:pt x="219" y="553"/>
                              <a:pt x="219" y="553"/>
                            </a:cubicBezTo>
                            <a:cubicBezTo>
                              <a:pt x="189" y="543"/>
                              <a:pt x="189" y="543"/>
                              <a:pt x="189" y="543"/>
                            </a:cubicBezTo>
                            <a:cubicBezTo>
                              <a:pt x="178" y="568"/>
                              <a:pt x="178" y="568"/>
                              <a:pt x="178" y="568"/>
                            </a:cubicBezTo>
                            <a:cubicBezTo>
                              <a:pt x="136" y="554"/>
                              <a:pt x="136" y="554"/>
                              <a:pt x="136" y="554"/>
                            </a:cubicBezTo>
                            <a:cubicBezTo>
                              <a:pt x="152" y="511"/>
                              <a:pt x="152" y="511"/>
                              <a:pt x="152" y="511"/>
                            </a:cubicBezTo>
                            <a:cubicBezTo>
                              <a:pt x="125" y="496"/>
                              <a:pt x="125" y="496"/>
                              <a:pt x="125" y="496"/>
                            </a:cubicBezTo>
                            <a:cubicBezTo>
                              <a:pt x="130" y="478"/>
                              <a:pt x="130" y="478"/>
                              <a:pt x="130" y="478"/>
                            </a:cubicBezTo>
                            <a:cubicBezTo>
                              <a:pt x="89" y="454"/>
                              <a:pt x="89" y="454"/>
                              <a:pt x="89" y="454"/>
                            </a:cubicBezTo>
                            <a:cubicBezTo>
                              <a:pt x="232" y="425"/>
                              <a:pt x="232" y="425"/>
                              <a:pt x="232" y="425"/>
                            </a:cubicBezTo>
                            <a:cubicBezTo>
                              <a:pt x="218" y="395"/>
                              <a:pt x="218" y="395"/>
                              <a:pt x="218" y="395"/>
                            </a:cubicBezTo>
                            <a:cubicBezTo>
                              <a:pt x="178" y="400"/>
                              <a:pt x="178" y="400"/>
                              <a:pt x="178" y="400"/>
                            </a:cubicBezTo>
                            <a:cubicBezTo>
                              <a:pt x="105" y="381"/>
                              <a:pt x="105" y="381"/>
                              <a:pt x="105" y="381"/>
                            </a:cubicBezTo>
                            <a:cubicBezTo>
                              <a:pt x="89" y="366"/>
                              <a:pt x="89" y="366"/>
                              <a:pt x="89" y="366"/>
                            </a:cubicBezTo>
                            <a:cubicBezTo>
                              <a:pt x="164" y="361"/>
                              <a:pt x="164" y="361"/>
                              <a:pt x="164" y="361"/>
                            </a:cubicBezTo>
                            <a:cubicBezTo>
                              <a:pt x="160" y="346"/>
                              <a:pt x="160" y="346"/>
                              <a:pt x="160" y="346"/>
                            </a:cubicBezTo>
                            <a:cubicBezTo>
                              <a:pt x="154" y="325"/>
                              <a:pt x="154" y="325"/>
                              <a:pt x="154" y="325"/>
                            </a:cubicBezTo>
                            <a:cubicBezTo>
                              <a:pt x="60" y="329"/>
                              <a:pt x="60" y="329"/>
                              <a:pt x="60" y="329"/>
                            </a:cubicBezTo>
                            <a:cubicBezTo>
                              <a:pt x="60" y="313"/>
                              <a:pt x="60" y="313"/>
                              <a:pt x="60" y="313"/>
                            </a:cubicBezTo>
                            <a:cubicBezTo>
                              <a:pt x="100" y="313"/>
                              <a:pt x="100" y="313"/>
                              <a:pt x="100" y="313"/>
                            </a:cubicBezTo>
                            <a:cubicBezTo>
                              <a:pt x="97" y="285"/>
                              <a:pt x="97" y="285"/>
                              <a:pt x="97" y="285"/>
                            </a:cubicBezTo>
                            <a:cubicBezTo>
                              <a:pt x="84" y="288"/>
                              <a:pt x="84" y="288"/>
                              <a:pt x="84" y="288"/>
                            </a:cubicBezTo>
                            <a:cubicBezTo>
                              <a:pt x="72" y="258"/>
                              <a:pt x="72" y="258"/>
                              <a:pt x="72" y="258"/>
                            </a:cubicBezTo>
                            <a:cubicBezTo>
                              <a:pt x="85" y="250"/>
                              <a:pt x="106" y="247"/>
                              <a:pt x="124" y="239"/>
                            </a:cubicBezTo>
                            <a:cubicBezTo>
                              <a:pt x="62" y="188"/>
                              <a:pt x="62" y="188"/>
                              <a:pt x="62" y="188"/>
                            </a:cubicBezTo>
                            <a:cubicBezTo>
                              <a:pt x="46" y="193"/>
                              <a:pt x="46" y="193"/>
                              <a:pt x="46" y="193"/>
                            </a:cubicBezTo>
                            <a:lnTo>
                              <a:pt x="0" y="65"/>
                            </a:lnTo>
                            <a:close/>
                          </a:path>
                        </a:pathLst>
                      </a:custGeom>
                      <a:solidFill>
                        <a:srgbClr val="DDDDDD"/>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27" name="Freeform 7"/>
                      <p:cNvSpPr>
                        <a:spLocks/>
                      </p:cNvSpPr>
                      <p:nvPr/>
                    </p:nvSpPr>
                    <p:spPr bwMode="auto">
                      <a:xfrm>
                        <a:off x="2149475" y="1670050"/>
                        <a:ext cx="757238" cy="839787"/>
                      </a:xfrm>
                      <a:custGeom>
                        <a:avLst/>
                        <a:gdLst/>
                        <a:ahLst/>
                        <a:cxnLst>
                          <a:cxn ang="0">
                            <a:pos x="0" y="52"/>
                          </a:cxn>
                          <a:cxn ang="0">
                            <a:pos x="186" y="529"/>
                          </a:cxn>
                          <a:cxn ang="0">
                            <a:pos x="368" y="510"/>
                          </a:cxn>
                          <a:cxn ang="0">
                            <a:pos x="349" y="451"/>
                          </a:cxn>
                          <a:cxn ang="0">
                            <a:pos x="477" y="408"/>
                          </a:cxn>
                          <a:cxn ang="0">
                            <a:pos x="333" y="290"/>
                          </a:cxn>
                          <a:cxn ang="0">
                            <a:pos x="297" y="304"/>
                          </a:cxn>
                          <a:cxn ang="0">
                            <a:pos x="177" y="0"/>
                          </a:cxn>
                          <a:cxn ang="0">
                            <a:pos x="0" y="52"/>
                          </a:cxn>
                        </a:cxnLst>
                        <a:rect l="0" t="0" r="r" b="b"/>
                        <a:pathLst>
                          <a:path w="477" h="529">
                            <a:moveTo>
                              <a:pt x="0" y="52"/>
                            </a:moveTo>
                            <a:lnTo>
                              <a:pt x="186" y="529"/>
                            </a:lnTo>
                            <a:lnTo>
                              <a:pt x="368" y="510"/>
                            </a:lnTo>
                            <a:lnTo>
                              <a:pt x="349" y="451"/>
                            </a:lnTo>
                            <a:lnTo>
                              <a:pt x="477" y="408"/>
                            </a:lnTo>
                            <a:lnTo>
                              <a:pt x="333" y="290"/>
                            </a:lnTo>
                            <a:lnTo>
                              <a:pt x="297" y="304"/>
                            </a:lnTo>
                            <a:lnTo>
                              <a:pt x="177" y="0"/>
                            </a:lnTo>
                            <a:lnTo>
                              <a:pt x="0" y="52"/>
                            </a:lnTo>
                            <a:close/>
                          </a:path>
                        </a:pathLst>
                      </a:custGeom>
                      <a:solidFill>
                        <a:srgbClr val="6DC067"/>
                      </a:solidFill>
                      <a:ln w="3175">
                        <a:solidFill>
                          <a:sysClr val="window" lastClr="FFFFFF"/>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28" name="Freeform 8"/>
                      <p:cNvSpPr>
                        <a:spLocks/>
                      </p:cNvSpPr>
                      <p:nvPr/>
                    </p:nvSpPr>
                    <p:spPr bwMode="auto">
                      <a:xfrm>
                        <a:off x="2438400" y="1422400"/>
                        <a:ext cx="1346200" cy="1624012"/>
                      </a:xfrm>
                      <a:custGeom>
                        <a:avLst/>
                        <a:gdLst/>
                        <a:ahLst/>
                        <a:cxnLst>
                          <a:cxn ang="0">
                            <a:pos x="848" y="751"/>
                          </a:cxn>
                          <a:cxn ang="0">
                            <a:pos x="843" y="881"/>
                          </a:cxn>
                          <a:cxn ang="0">
                            <a:pos x="734" y="888"/>
                          </a:cxn>
                          <a:cxn ang="0">
                            <a:pos x="744" y="999"/>
                          </a:cxn>
                          <a:cxn ang="0">
                            <a:pos x="673" y="1023"/>
                          </a:cxn>
                          <a:cxn ang="0">
                            <a:pos x="548" y="1011"/>
                          </a:cxn>
                          <a:cxn ang="0">
                            <a:pos x="512" y="942"/>
                          </a:cxn>
                          <a:cxn ang="0">
                            <a:pos x="420" y="942"/>
                          </a:cxn>
                          <a:cxn ang="0">
                            <a:pos x="252" y="904"/>
                          </a:cxn>
                          <a:cxn ang="0">
                            <a:pos x="214" y="867"/>
                          </a:cxn>
                          <a:cxn ang="0">
                            <a:pos x="392" y="855"/>
                          </a:cxn>
                          <a:cxn ang="0">
                            <a:pos x="361" y="772"/>
                          </a:cxn>
                          <a:cxn ang="0">
                            <a:pos x="139" y="784"/>
                          </a:cxn>
                          <a:cxn ang="0">
                            <a:pos x="139" y="744"/>
                          </a:cxn>
                          <a:cxn ang="0">
                            <a:pos x="233" y="744"/>
                          </a:cxn>
                          <a:cxn ang="0">
                            <a:pos x="226" y="678"/>
                          </a:cxn>
                          <a:cxn ang="0">
                            <a:pos x="198" y="682"/>
                          </a:cxn>
                          <a:cxn ang="0">
                            <a:pos x="174" y="616"/>
                          </a:cxn>
                          <a:cxn ang="0">
                            <a:pos x="290" y="564"/>
                          </a:cxn>
                          <a:cxn ang="0">
                            <a:pos x="146" y="444"/>
                          </a:cxn>
                          <a:cxn ang="0">
                            <a:pos x="111" y="458"/>
                          </a:cxn>
                          <a:cxn ang="0">
                            <a:pos x="0" y="156"/>
                          </a:cxn>
                          <a:cxn ang="0">
                            <a:pos x="115" y="123"/>
                          </a:cxn>
                          <a:cxn ang="0">
                            <a:pos x="63" y="21"/>
                          </a:cxn>
                          <a:cxn ang="0">
                            <a:pos x="101" y="0"/>
                          </a:cxn>
                          <a:cxn ang="0">
                            <a:pos x="172" y="127"/>
                          </a:cxn>
                          <a:cxn ang="0">
                            <a:pos x="304" y="40"/>
                          </a:cxn>
                          <a:cxn ang="0">
                            <a:pos x="394" y="35"/>
                          </a:cxn>
                          <a:cxn ang="0">
                            <a:pos x="396" y="156"/>
                          </a:cxn>
                          <a:cxn ang="0">
                            <a:pos x="429" y="236"/>
                          </a:cxn>
                          <a:cxn ang="0">
                            <a:pos x="344" y="226"/>
                          </a:cxn>
                          <a:cxn ang="0">
                            <a:pos x="321" y="274"/>
                          </a:cxn>
                          <a:cxn ang="0">
                            <a:pos x="347" y="337"/>
                          </a:cxn>
                          <a:cxn ang="0">
                            <a:pos x="330" y="453"/>
                          </a:cxn>
                          <a:cxn ang="0">
                            <a:pos x="359" y="496"/>
                          </a:cxn>
                          <a:cxn ang="0">
                            <a:pos x="380" y="491"/>
                          </a:cxn>
                          <a:cxn ang="0">
                            <a:pos x="470" y="498"/>
                          </a:cxn>
                          <a:cxn ang="0">
                            <a:pos x="481" y="491"/>
                          </a:cxn>
                          <a:cxn ang="0">
                            <a:pos x="491" y="505"/>
                          </a:cxn>
                          <a:cxn ang="0">
                            <a:pos x="462" y="581"/>
                          </a:cxn>
                          <a:cxn ang="0">
                            <a:pos x="722" y="531"/>
                          </a:cxn>
                          <a:cxn ang="0">
                            <a:pos x="725" y="680"/>
                          </a:cxn>
                          <a:cxn ang="0">
                            <a:pos x="727" y="741"/>
                          </a:cxn>
                          <a:cxn ang="0">
                            <a:pos x="848" y="751"/>
                          </a:cxn>
                        </a:cxnLst>
                        <a:rect l="0" t="0" r="r" b="b"/>
                        <a:pathLst>
                          <a:path w="848" h="1023">
                            <a:moveTo>
                              <a:pt x="848" y="751"/>
                            </a:moveTo>
                            <a:lnTo>
                              <a:pt x="843" y="881"/>
                            </a:lnTo>
                            <a:lnTo>
                              <a:pt x="734" y="888"/>
                            </a:lnTo>
                            <a:lnTo>
                              <a:pt x="744" y="999"/>
                            </a:lnTo>
                            <a:lnTo>
                              <a:pt x="673" y="1023"/>
                            </a:lnTo>
                            <a:lnTo>
                              <a:pt x="548" y="1011"/>
                            </a:lnTo>
                            <a:lnTo>
                              <a:pt x="512" y="942"/>
                            </a:lnTo>
                            <a:lnTo>
                              <a:pt x="420" y="942"/>
                            </a:lnTo>
                            <a:lnTo>
                              <a:pt x="252" y="904"/>
                            </a:lnTo>
                            <a:lnTo>
                              <a:pt x="214" y="867"/>
                            </a:lnTo>
                            <a:lnTo>
                              <a:pt x="392" y="855"/>
                            </a:lnTo>
                            <a:lnTo>
                              <a:pt x="361" y="772"/>
                            </a:lnTo>
                            <a:lnTo>
                              <a:pt x="139" y="784"/>
                            </a:lnTo>
                            <a:lnTo>
                              <a:pt x="139" y="744"/>
                            </a:lnTo>
                            <a:lnTo>
                              <a:pt x="233" y="744"/>
                            </a:lnTo>
                            <a:lnTo>
                              <a:pt x="226" y="678"/>
                            </a:lnTo>
                            <a:lnTo>
                              <a:pt x="198" y="682"/>
                            </a:lnTo>
                            <a:lnTo>
                              <a:pt x="174" y="616"/>
                            </a:lnTo>
                            <a:lnTo>
                              <a:pt x="290" y="564"/>
                            </a:lnTo>
                            <a:lnTo>
                              <a:pt x="146" y="444"/>
                            </a:lnTo>
                            <a:lnTo>
                              <a:pt x="111" y="458"/>
                            </a:lnTo>
                            <a:lnTo>
                              <a:pt x="0" y="156"/>
                            </a:lnTo>
                            <a:lnTo>
                              <a:pt x="115" y="123"/>
                            </a:lnTo>
                            <a:lnTo>
                              <a:pt x="63" y="21"/>
                            </a:lnTo>
                            <a:lnTo>
                              <a:pt x="101" y="0"/>
                            </a:lnTo>
                            <a:lnTo>
                              <a:pt x="172" y="127"/>
                            </a:lnTo>
                            <a:lnTo>
                              <a:pt x="304" y="40"/>
                            </a:lnTo>
                            <a:lnTo>
                              <a:pt x="394" y="35"/>
                            </a:lnTo>
                            <a:lnTo>
                              <a:pt x="396" y="156"/>
                            </a:lnTo>
                            <a:lnTo>
                              <a:pt x="429" y="236"/>
                            </a:lnTo>
                            <a:lnTo>
                              <a:pt x="344" y="226"/>
                            </a:lnTo>
                            <a:lnTo>
                              <a:pt x="321" y="274"/>
                            </a:lnTo>
                            <a:lnTo>
                              <a:pt x="347" y="337"/>
                            </a:lnTo>
                            <a:lnTo>
                              <a:pt x="330" y="453"/>
                            </a:lnTo>
                            <a:lnTo>
                              <a:pt x="359" y="496"/>
                            </a:lnTo>
                            <a:lnTo>
                              <a:pt x="380" y="491"/>
                            </a:lnTo>
                            <a:lnTo>
                              <a:pt x="470" y="498"/>
                            </a:lnTo>
                            <a:lnTo>
                              <a:pt x="481" y="491"/>
                            </a:lnTo>
                            <a:lnTo>
                              <a:pt x="491" y="505"/>
                            </a:lnTo>
                            <a:lnTo>
                              <a:pt x="462" y="581"/>
                            </a:lnTo>
                            <a:lnTo>
                              <a:pt x="722" y="531"/>
                            </a:lnTo>
                            <a:lnTo>
                              <a:pt x="725" y="680"/>
                            </a:lnTo>
                            <a:lnTo>
                              <a:pt x="727" y="741"/>
                            </a:lnTo>
                            <a:lnTo>
                              <a:pt x="848" y="751"/>
                            </a:lnTo>
                            <a:close/>
                          </a:path>
                        </a:pathLst>
                      </a:custGeom>
                      <a:solidFill>
                        <a:srgbClr val="6DC067"/>
                      </a:solidFill>
                      <a:ln w="3175">
                        <a:solidFill>
                          <a:sysClr val="window" lastClr="FFFFFF"/>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29" name="Freeform 9"/>
                      <p:cNvSpPr>
                        <a:spLocks/>
                      </p:cNvSpPr>
                      <p:nvPr/>
                    </p:nvSpPr>
                    <p:spPr bwMode="auto">
                      <a:xfrm>
                        <a:off x="2370138" y="3046413"/>
                        <a:ext cx="2422525" cy="2395537"/>
                      </a:xfrm>
                      <a:custGeom>
                        <a:avLst/>
                        <a:gdLst/>
                        <a:ahLst/>
                        <a:cxnLst>
                          <a:cxn ang="0">
                            <a:pos x="371" y="292"/>
                          </a:cxn>
                          <a:cxn ang="0">
                            <a:pos x="402" y="179"/>
                          </a:cxn>
                          <a:cxn ang="0">
                            <a:pos x="347" y="151"/>
                          </a:cxn>
                          <a:cxn ang="0">
                            <a:pos x="352" y="111"/>
                          </a:cxn>
                          <a:cxn ang="0">
                            <a:pos x="257" y="52"/>
                          </a:cxn>
                          <a:cxn ang="0">
                            <a:pos x="239" y="0"/>
                          </a:cxn>
                          <a:cxn ang="0">
                            <a:pos x="0" y="165"/>
                          </a:cxn>
                          <a:cxn ang="0">
                            <a:pos x="215" y="479"/>
                          </a:cxn>
                          <a:cxn ang="0">
                            <a:pos x="281" y="283"/>
                          </a:cxn>
                          <a:cxn ang="0">
                            <a:pos x="364" y="333"/>
                          </a:cxn>
                          <a:cxn ang="0">
                            <a:pos x="418" y="347"/>
                          </a:cxn>
                          <a:cxn ang="0">
                            <a:pos x="281" y="569"/>
                          </a:cxn>
                          <a:cxn ang="0">
                            <a:pos x="331" y="640"/>
                          </a:cxn>
                          <a:cxn ang="0">
                            <a:pos x="345" y="1344"/>
                          </a:cxn>
                          <a:cxn ang="0">
                            <a:pos x="680" y="1223"/>
                          </a:cxn>
                          <a:cxn ang="0">
                            <a:pos x="1150" y="1502"/>
                          </a:cxn>
                          <a:cxn ang="0">
                            <a:pos x="1287" y="1509"/>
                          </a:cxn>
                          <a:cxn ang="0">
                            <a:pos x="1526" y="1098"/>
                          </a:cxn>
                          <a:cxn ang="0">
                            <a:pos x="1363" y="763"/>
                          </a:cxn>
                          <a:cxn ang="0">
                            <a:pos x="1231" y="817"/>
                          </a:cxn>
                          <a:cxn ang="0">
                            <a:pos x="1127" y="656"/>
                          </a:cxn>
                          <a:cxn ang="0">
                            <a:pos x="1110" y="600"/>
                          </a:cxn>
                          <a:cxn ang="0">
                            <a:pos x="817" y="621"/>
                          </a:cxn>
                          <a:cxn ang="0">
                            <a:pos x="836" y="569"/>
                          </a:cxn>
                          <a:cxn ang="0">
                            <a:pos x="517" y="448"/>
                          </a:cxn>
                          <a:cxn ang="0">
                            <a:pos x="560" y="288"/>
                          </a:cxn>
                          <a:cxn ang="0">
                            <a:pos x="487" y="259"/>
                          </a:cxn>
                          <a:cxn ang="0">
                            <a:pos x="463" y="321"/>
                          </a:cxn>
                          <a:cxn ang="0">
                            <a:pos x="371" y="292"/>
                          </a:cxn>
                        </a:cxnLst>
                        <a:rect l="0" t="0" r="r" b="b"/>
                        <a:pathLst>
                          <a:path w="1526" h="1509">
                            <a:moveTo>
                              <a:pt x="371" y="292"/>
                            </a:moveTo>
                            <a:lnTo>
                              <a:pt x="402" y="179"/>
                            </a:lnTo>
                            <a:lnTo>
                              <a:pt x="347" y="151"/>
                            </a:lnTo>
                            <a:lnTo>
                              <a:pt x="352" y="111"/>
                            </a:lnTo>
                            <a:lnTo>
                              <a:pt x="257" y="52"/>
                            </a:lnTo>
                            <a:lnTo>
                              <a:pt x="239" y="0"/>
                            </a:lnTo>
                            <a:lnTo>
                              <a:pt x="0" y="165"/>
                            </a:lnTo>
                            <a:lnTo>
                              <a:pt x="215" y="479"/>
                            </a:lnTo>
                            <a:lnTo>
                              <a:pt x="281" y="283"/>
                            </a:lnTo>
                            <a:lnTo>
                              <a:pt x="364" y="333"/>
                            </a:lnTo>
                            <a:lnTo>
                              <a:pt x="418" y="347"/>
                            </a:lnTo>
                            <a:lnTo>
                              <a:pt x="281" y="569"/>
                            </a:lnTo>
                            <a:lnTo>
                              <a:pt x="331" y="640"/>
                            </a:lnTo>
                            <a:lnTo>
                              <a:pt x="345" y="1344"/>
                            </a:lnTo>
                            <a:lnTo>
                              <a:pt x="680" y="1223"/>
                            </a:lnTo>
                            <a:lnTo>
                              <a:pt x="1150" y="1502"/>
                            </a:lnTo>
                            <a:lnTo>
                              <a:pt x="1287" y="1509"/>
                            </a:lnTo>
                            <a:lnTo>
                              <a:pt x="1526" y="1098"/>
                            </a:lnTo>
                            <a:lnTo>
                              <a:pt x="1363" y="763"/>
                            </a:lnTo>
                            <a:lnTo>
                              <a:pt x="1231" y="817"/>
                            </a:lnTo>
                            <a:lnTo>
                              <a:pt x="1127" y="656"/>
                            </a:lnTo>
                            <a:lnTo>
                              <a:pt x="1110" y="600"/>
                            </a:lnTo>
                            <a:lnTo>
                              <a:pt x="817" y="621"/>
                            </a:lnTo>
                            <a:lnTo>
                              <a:pt x="836" y="569"/>
                            </a:lnTo>
                            <a:lnTo>
                              <a:pt x="517" y="448"/>
                            </a:lnTo>
                            <a:lnTo>
                              <a:pt x="560" y="288"/>
                            </a:lnTo>
                            <a:lnTo>
                              <a:pt x="487" y="259"/>
                            </a:lnTo>
                            <a:lnTo>
                              <a:pt x="463" y="321"/>
                            </a:lnTo>
                            <a:lnTo>
                              <a:pt x="371" y="292"/>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0" name="Freeform 10"/>
                      <p:cNvSpPr>
                        <a:spLocks/>
                      </p:cNvSpPr>
                      <p:nvPr/>
                    </p:nvSpPr>
                    <p:spPr bwMode="auto">
                      <a:xfrm>
                        <a:off x="3589338" y="2044700"/>
                        <a:ext cx="1905000" cy="989012"/>
                      </a:xfrm>
                      <a:custGeom>
                        <a:avLst/>
                        <a:gdLst/>
                        <a:ahLst/>
                        <a:cxnLst>
                          <a:cxn ang="0">
                            <a:pos x="1200" y="387"/>
                          </a:cxn>
                          <a:cxn ang="0">
                            <a:pos x="1032" y="338"/>
                          </a:cxn>
                          <a:cxn ang="0">
                            <a:pos x="531" y="75"/>
                          </a:cxn>
                          <a:cxn ang="0">
                            <a:pos x="531" y="16"/>
                          </a:cxn>
                          <a:cxn ang="0">
                            <a:pos x="394" y="0"/>
                          </a:cxn>
                          <a:cxn ang="0">
                            <a:pos x="404" y="134"/>
                          </a:cxn>
                          <a:cxn ang="0">
                            <a:pos x="404" y="238"/>
                          </a:cxn>
                          <a:cxn ang="0">
                            <a:pos x="0" y="238"/>
                          </a:cxn>
                          <a:cxn ang="0">
                            <a:pos x="7" y="357"/>
                          </a:cxn>
                          <a:cxn ang="0">
                            <a:pos x="217" y="354"/>
                          </a:cxn>
                          <a:cxn ang="0">
                            <a:pos x="231" y="385"/>
                          </a:cxn>
                          <a:cxn ang="0">
                            <a:pos x="302" y="416"/>
                          </a:cxn>
                          <a:cxn ang="0">
                            <a:pos x="503" y="619"/>
                          </a:cxn>
                          <a:cxn ang="0">
                            <a:pos x="654" y="623"/>
                          </a:cxn>
                          <a:cxn ang="0">
                            <a:pos x="808" y="614"/>
                          </a:cxn>
                          <a:cxn ang="0">
                            <a:pos x="940" y="583"/>
                          </a:cxn>
                          <a:cxn ang="0">
                            <a:pos x="1063" y="515"/>
                          </a:cxn>
                          <a:cxn ang="0">
                            <a:pos x="1155" y="442"/>
                          </a:cxn>
                          <a:cxn ang="0">
                            <a:pos x="1200" y="387"/>
                          </a:cxn>
                        </a:cxnLst>
                        <a:rect l="0" t="0" r="r" b="b"/>
                        <a:pathLst>
                          <a:path w="1200" h="623">
                            <a:moveTo>
                              <a:pt x="1200" y="387"/>
                            </a:moveTo>
                            <a:lnTo>
                              <a:pt x="1032" y="338"/>
                            </a:lnTo>
                            <a:lnTo>
                              <a:pt x="531" y="75"/>
                            </a:lnTo>
                            <a:lnTo>
                              <a:pt x="531" y="16"/>
                            </a:lnTo>
                            <a:lnTo>
                              <a:pt x="394" y="0"/>
                            </a:lnTo>
                            <a:lnTo>
                              <a:pt x="404" y="134"/>
                            </a:lnTo>
                            <a:lnTo>
                              <a:pt x="404" y="238"/>
                            </a:lnTo>
                            <a:lnTo>
                              <a:pt x="0" y="238"/>
                            </a:lnTo>
                            <a:lnTo>
                              <a:pt x="7" y="357"/>
                            </a:lnTo>
                            <a:lnTo>
                              <a:pt x="217" y="354"/>
                            </a:lnTo>
                            <a:lnTo>
                              <a:pt x="231" y="385"/>
                            </a:lnTo>
                            <a:lnTo>
                              <a:pt x="302" y="416"/>
                            </a:lnTo>
                            <a:lnTo>
                              <a:pt x="503" y="619"/>
                            </a:lnTo>
                            <a:lnTo>
                              <a:pt x="654" y="623"/>
                            </a:lnTo>
                            <a:lnTo>
                              <a:pt x="808" y="614"/>
                            </a:lnTo>
                            <a:lnTo>
                              <a:pt x="940" y="583"/>
                            </a:lnTo>
                            <a:lnTo>
                              <a:pt x="1063" y="515"/>
                            </a:lnTo>
                            <a:lnTo>
                              <a:pt x="1155" y="442"/>
                            </a:lnTo>
                            <a:lnTo>
                              <a:pt x="1200" y="387"/>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1" name="Freeform 11"/>
                      <p:cNvSpPr>
                        <a:spLocks/>
                      </p:cNvSpPr>
                      <p:nvPr/>
                    </p:nvSpPr>
                    <p:spPr bwMode="auto">
                      <a:xfrm>
                        <a:off x="4383088" y="2644775"/>
                        <a:ext cx="2182813" cy="1495425"/>
                      </a:xfrm>
                      <a:custGeom>
                        <a:avLst/>
                        <a:gdLst/>
                        <a:ahLst/>
                        <a:cxnLst>
                          <a:cxn ang="0">
                            <a:pos x="0" y="229"/>
                          </a:cxn>
                          <a:cxn ang="0">
                            <a:pos x="844" y="942"/>
                          </a:cxn>
                          <a:cxn ang="0">
                            <a:pos x="1375" y="371"/>
                          </a:cxn>
                          <a:cxn ang="0">
                            <a:pos x="1283" y="297"/>
                          </a:cxn>
                          <a:cxn ang="0">
                            <a:pos x="1226" y="245"/>
                          </a:cxn>
                          <a:cxn ang="0">
                            <a:pos x="1181" y="219"/>
                          </a:cxn>
                          <a:cxn ang="0">
                            <a:pos x="1170" y="198"/>
                          </a:cxn>
                          <a:cxn ang="0">
                            <a:pos x="1165" y="184"/>
                          </a:cxn>
                          <a:cxn ang="0">
                            <a:pos x="1153" y="172"/>
                          </a:cxn>
                          <a:cxn ang="0">
                            <a:pos x="1134" y="172"/>
                          </a:cxn>
                          <a:cxn ang="0">
                            <a:pos x="1099" y="177"/>
                          </a:cxn>
                          <a:cxn ang="0">
                            <a:pos x="1047" y="167"/>
                          </a:cxn>
                          <a:cxn ang="0">
                            <a:pos x="1002" y="132"/>
                          </a:cxn>
                          <a:cxn ang="0">
                            <a:pos x="969" y="106"/>
                          </a:cxn>
                          <a:cxn ang="0">
                            <a:pos x="907" y="101"/>
                          </a:cxn>
                          <a:cxn ang="0">
                            <a:pos x="773" y="52"/>
                          </a:cxn>
                          <a:cxn ang="0">
                            <a:pos x="740" y="35"/>
                          </a:cxn>
                          <a:cxn ang="0">
                            <a:pos x="718" y="28"/>
                          </a:cxn>
                          <a:cxn ang="0">
                            <a:pos x="700" y="0"/>
                          </a:cxn>
                          <a:cxn ang="0">
                            <a:pos x="664" y="42"/>
                          </a:cxn>
                          <a:cxn ang="0">
                            <a:pos x="641" y="68"/>
                          </a:cxn>
                          <a:cxn ang="0">
                            <a:pos x="603" y="104"/>
                          </a:cxn>
                          <a:cxn ang="0">
                            <a:pos x="532" y="146"/>
                          </a:cxn>
                          <a:cxn ang="0">
                            <a:pos x="482" y="172"/>
                          </a:cxn>
                          <a:cxn ang="0">
                            <a:pos x="426" y="203"/>
                          </a:cxn>
                          <a:cxn ang="0">
                            <a:pos x="348" y="219"/>
                          </a:cxn>
                          <a:cxn ang="0">
                            <a:pos x="258" y="229"/>
                          </a:cxn>
                          <a:cxn ang="0">
                            <a:pos x="180" y="236"/>
                          </a:cxn>
                          <a:cxn ang="0">
                            <a:pos x="104" y="234"/>
                          </a:cxn>
                          <a:cxn ang="0">
                            <a:pos x="0" y="229"/>
                          </a:cxn>
                          <a:cxn ang="0">
                            <a:pos x="0" y="229"/>
                          </a:cxn>
                        </a:cxnLst>
                        <a:rect l="0" t="0" r="r" b="b"/>
                        <a:pathLst>
                          <a:path w="1375" h="942">
                            <a:moveTo>
                              <a:pt x="0" y="229"/>
                            </a:moveTo>
                            <a:lnTo>
                              <a:pt x="844" y="942"/>
                            </a:lnTo>
                            <a:lnTo>
                              <a:pt x="1375" y="371"/>
                            </a:lnTo>
                            <a:lnTo>
                              <a:pt x="1283" y="297"/>
                            </a:lnTo>
                            <a:lnTo>
                              <a:pt x="1226" y="245"/>
                            </a:lnTo>
                            <a:lnTo>
                              <a:pt x="1181" y="219"/>
                            </a:lnTo>
                            <a:lnTo>
                              <a:pt x="1170" y="198"/>
                            </a:lnTo>
                            <a:lnTo>
                              <a:pt x="1165" y="184"/>
                            </a:lnTo>
                            <a:lnTo>
                              <a:pt x="1153" y="172"/>
                            </a:lnTo>
                            <a:lnTo>
                              <a:pt x="1134" y="172"/>
                            </a:lnTo>
                            <a:lnTo>
                              <a:pt x="1099" y="177"/>
                            </a:lnTo>
                            <a:lnTo>
                              <a:pt x="1047" y="167"/>
                            </a:lnTo>
                            <a:lnTo>
                              <a:pt x="1002" y="132"/>
                            </a:lnTo>
                            <a:lnTo>
                              <a:pt x="969" y="106"/>
                            </a:lnTo>
                            <a:lnTo>
                              <a:pt x="907" y="101"/>
                            </a:lnTo>
                            <a:lnTo>
                              <a:pt x="773" y="52"/>
                            </a:lnTo>
                            <a:lnTo>
                              <a:pt x="740" y="35"/>
                            </a:lnTo>
                            <a:lnTo>
                              <a:pt x="718" y="28"/>
                            </a:lnTo>
                            <a:lnTo>
                              <a:pt x="700" y="0"/>
                            </a:lnTo>
                            <a:lnTo>
                              <a:pt x="664" y="42"/>
                            </a:lnTo>
                            <a:lnTo>
                              <a:pt x="641" y="68"/>
                            </a:lnTo>
                            <a:lnTo>
                              <a:pt x="603" y="104"/>
                            </a:lnTo>
                            <a:lnTo>
                              <a:pt x="532" y="146"/>
                            </a:lnTo>
                            <a:lnTo>
                              <a:pt x="482" y="172"/>
                            </a:lnTo>
                            <a:lnTo>
                              <a:pt x="426" y="203"/>
                            </a:lnTo>
                            <a:lnTo>
                              <a:pt x="348" y="219"/>
                            </a:lnTo>
                            <a:lnTo>
                              <a:pt x="258" y="229"/>
                            </a:lnTo>
                            <a:lnTo>
                              <a:pt x="180" y="236"/>
                            </a:lnTo>
                            <a:lnTo>
                              <a:pt x="104" y="234"/>
                            </a:lnTo>
                            <a:lnTo>
                              <a:pt x="0" y="229"/>
                            </a:lnTo>
                            <a:lnTo>
                              <a:pt x="0" y="229"/>
                            </a:lnTo>
                            <a:close/>
                          </a:path>
                        </a:pathLst>
                      </a:custGeom>
                      <a:solidFill>
                        <a:srgbClr val="669DB7"/>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2" name="Freeform 23"/>
                      <p:cNvSpPr>
                        <a:spLocks/>
                      </p:cNvSpPr>
                      <p:nvPr/>
                    </p:nvSpPr>
                    <p:spPr bwMode="auto">
                      <a:xfrm>
                        <a:off x="2894495" y="4052888"/>
                        <a:ext cx="1905000" cy="1384300"/>
                      </a:xfrm>
                      <a:custGeom>
                        <a:avLst/>
                        <a:gdLst/>
                        <a:ahLst/>
                        <a:cxnLst>
                          <a:cxn ang="0">
                            <a:pos x="1200" y="456"/>
                          </a:cxn>
                          <a:cxn ang="0">
                            <a:pos x="954" y="872"/>
                          </a:cxn>
                          <a:cxn ang="0">
                            <a:pos x="820" y="862"/>
                          </a:cxn>
                          <a:cxn ang="0">
                            <a:pos x="352" y="586"/>
                          </a:cxn>
                          <a:cxn ang="0">
                            <a:pos x="12" y="704"/>
                          </a:cxn>
                          <a:cxn ang="0">
                            <a:pos x="0" y="0"/>
                          </a:cxn>
                          <a:cxn ang="0">
                            <a:pos x="394" y="87"/>
                          </a:cxn>
                          <a:cxn ang="0">
                            <a:pos x="340" y="212"/>
                          </a:cxn>
                          <a:cxn ang="0">
                            <a:pos x="456" y="212"/>
                          </a:cxn>
                          <a:cxn ang="0">
                            <a:pos x="465" y="274"/>
                          </a:cxn>
                          <a:cxn ang="0">
                            <a:pos x="515" y="250"/>
                          </a:cxn>
                          <a:cxn ang="0">
                            <a:pos x="496" y="196"/>
                          </a:cxn>
                          <a:cxn ang="0">
                            <a:pos x="732" y="160"/>
                          </a:cxn>
                          <a:cxn ang="0">
                            <a:pos x="822" y="31"/>
                          </a:cxn>
                          <a:cxn ang="0">
                            <a:pos x="902" y="177"/>
                          </a:cxn>
                          <a:cxn ang="0">
                            <a:pos x="1035" y="118"/>
                          </a:cxn>
                          <a:cxn ang="0">
                            <a:pos x="1200" y="456"/>
                          </a:cxn>
                        </a:cxnLst>
                        <a:rect l="0" t="0" r="r" b="b"/>
                        <a:pathLst>
                          <a:path w="1200" h="872">
                            <a:moveTo>
                              <a:pt x="1200" y="456"/>
                            </a:moveTo>
                            <a:lnTo>
                              <a:pt x="954" y="872"/>
                            </a:lnTo>
                            <a:lnTo>
                              <a:pt x="820" y="862"/>
                            </a:lnTo>
                            <a:lnTo>
                              <a:pt x="352" y="586"/>
                            </a:lnTo>
                            <a:lnTo>
                              <a:pt x="12" y="704"/>
                            </a:lnTo>
                            <a:lnTo>
                              <a:pt x="0" y="0"/>
                            </a:lnTo>
                            <a:lnTo>
                              <a:pt x="394" y="87"/>
                            </a:lnTo>
                            <a:lnTo>
                              <a:pt x="340" y="212"/>
                            </a:lnTo>
                            <a:lnTo>
                              <a:pt x="456" y="212"/>
                            </a:lnTo>
                            <a:lnTo>
                              <a:pt x="465" y="274"/>
                            </a:lnTo>
                            <a:lnTo>
                              <a:pt x="515" y="250"/>
                            </a:lnTo>
                            <a:lnTo>
                              <a:pt x="496" y="196"/>
                            </a:lnTo>
                            <a:lnTo>
                              <a:pt x="732" y="160"/>
                            </a:lnTo>
                            <a:lnTo>
                              <a:pt x="822" y="31"/>
                            </a:lnTo>
                            <a:lnTo>
                              <a:pt x="902" y="177"/>
                            </a:lnTo>
                            <a:lnTo>
                              <a:pt x="1035" y="118"/>
                            </a:lnTo>
                            <a:lnTo>
                              <a:pt x="1200" y="456"/>
                            </a:lnTo>
                            <a:close/>
                          </a:path>
                        </a:pathLst>
                      </a:custGeom>
                      <a:solidFill>
                        <a:srgbClr val="7FBBD4"/>
                      </a:solidFill>
                      <a:ln w="3175" cap="flat">
                        <a:solidFill>
                          <a:sysClr val="window" lastClr="FFFFFF"/>
                        </a:soli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3" name="Freeform 24"/>
                      <p:cNvSpPr>
                        <a:spLocks/>
                      </p:cNvSpPr>
                      <p:nvPr/>
                    </p:nvSpPr>
                    <p:spPr bwMode="auto">
                      <a:xfrm>
                        <a:off x="2365858" y="3028951"/>
                        <a:ext cx="738188" cy="1023938"/>
                      </a:xfrm>
                      <a:custGeom>
                        <a:avLst/>
                        <a:gdLst/>
                        <a:ahLst/>
                        <a:cxnLst>
                          <a:cxn ang="0">
                            <a:pos x="465" y="323"/>
                          </a:cxn>
                          <a:cxn ang="0">
                            <a:pos x="333" y="645"/>
                          </a:cxn>
                          <a:cxn ang="0">
                            <a:pos x="286" y="579"/>
                          </a:cxn>
                          <a:cxn ang="0">
                            <a:pos x="425" y="347"/>
                          </a:cxn>
                          <a:cxn ang="0">
                            <a:pos x="366" y="335"/>
                          </a:cxn>
                          <a:cxn ang="0">
                            <a:pos x="288" y="283"/>
                          </a:cxn>
                          <a:cxn ang="0">
                            <a:pos x="215" y="477"/>
                          </a:cxn>
                          <a:cxn ang="0">
                            <a:pos x="0" y="165"/>
                          </a:cxn>
                          <a:cxn ang="0">
                            <a:pos x="245" y="0"/>
                          </a:cxn>
                          <a:cxn ang="0">
                            <a:pos x="262" y="57"/>
                          </a:cxn>
                          <a:cxn ang="0">
                            <a:pos x="359" y="111"/>
                          </a:cxn>
                          <a:cxn ang="0">
                            <a:pos x="347" y="153"/>
                          </a:cxn>
                          <a:cxn ang="0">
                            <a:pos x="408" y="191"/>
                          </a:cxn>
                          <a:cxn ang="0">
                            <a:pos x="373" y="288"/>
                          </a:cxn>
                          <a:cxn ang="0">
                            <a:pos x="465" y="323"/>
                          </a:cxn>
                        </a:cxnLst>
                        <a:rect l="0" t="0" r="r" b="b"/>
                        <a:pathLst>
                          <a:path w="465" h="645">
                            <a:moveTo>
                              <a:pt x="465" y="323"/>
                            </a:moveTo>
                            <a:lnTo>
                              <a:pt x="333" y="645"/>
                            </a:lnTo>
                            <a:lnTo>
                              <a:pt x="286" y="579"/>
                            </a:lnTo>
                            <a:lnTo>
                              <a:pt x="425" y="347"/>
                            </a:lnTo>
                            <a:lnTo>
                              <a:pt x="366" y="335"/>
                            </a:lnTo>
                            <a:lnTo>
                              <a:pt x="288" y="283"/>
                            </a:lnTo>
                            <a:lnTo>
                              <a:pt x="215" y="477"/>
                            </a:lnTo>
                            <a:lnTo>
                              <a:pt x="0" y="165"/>
                            </a:lnTo>
                            <a:lnTo>
                              <a:pt x="245" y="0"/>
                            </a:lnTo>
                            <a:lnTo>
                              <a:pt x="262" y="57"/>
                            </a:lnTo>
                            <a:lnTo>
                              <a:pt x="359" y="111"/>
                            </a:lnTo>
                            <a:lnTo>
                              <a:pt x="347" y="153"/>
                            </a:lnTo>
                            <a:lnTo>
                              <a:pt x="408" y="191"/>
                            </a:lnTo>
                            <a:lnTo>
                              <a:pt x="373" y="288"/>
                            </a:lnTo>
                            <a:lnTo>
                              <a:pt x="465" y="323"/>
                            </a:lnTo>
                            <a:close/>
                          </a:path>
                        </a:pathLst>
                      </a:custGeom>
                      <a:solidFill>
                        <a:srgbClr val="7FBBD4"/>
                      </a:solidFill>
                      <a:ln w="3175" cap="flat">
                        <a:solidFill>
                          <a:sysClr val="window" lastClr="FFFFFF"/>
                        </a:soli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grpSp>
                <p:grpSp>
                  <p:nvGrpSpPr>
                    <p:cNvPr id="122" name="Group 17"/>
                    <p:cNvGrpSpPr/>
                    <p:nvPr/>
                  </p:nvGrpSpPr>
                  <p:grpSpPr>
                    <a:xfrm>
                      <a:off x="4975225" y="3541713"/>
                      <a:ext cx="1271588" cy="866776"/>
                      <a:chOff x="4318000" y="2998788"/>
                      <a:chExt cx="1271588" cy="866776"/>
                    </a:xfrm>
                  </p:grpSpPr>
                  <p:sp>
                    <p:nvSpPr>
                      <p:cNvPr id="123" name="Freeform 16"/>
                      <p:cNvSpPr>
                        <a:spLocks/>
                      </p:cNvSpPr>
                      <p:nvPr/>
                    </p:nvSpPr>
                    <p:spPr bwMode="auto">
                      <a:xfrm>
                        <a:off x="4318000" y="3524251"/>
                        <a:ext cx="327025" cy="341313"/>
                      </a:xfrm>
                      <a:custGeom>
                        <a:avLst/>
                        <a:gdLst/>
                        <a:ahLst/>
                        <a:cxnLst>
                          <a:cxn ang="0">
                            <a:pos x="28" y="12"/>
                          </a:cxn>
                          <a:cxn ang="0">
                            <a:pos x="135" y="0"/>
                          </a:cxn>
                          <a:cxn ang="0">
                            <a:pos x="196" y="0"/>
                          </a:cxn>
                          <a:cxn ang="0">
                            <a:pos x="206" y="171"/>
                          </a:cxn>
                          <a:cxn ang="0">
                            <a:pos x="69" y="215"/>
                          </a:cxn>
                          <a:cxn ang="0">
                            <a:pos x="40" y="114"/>
                          </a:cxn>
                          <a:cxn ang="0">
                            <a:pos x="0" y="104"/>
                          </a:cxn>
                          <a:cxn ang="0">
                            <a:pos x="28" y="12"/>
                          </a:cxn>
                        </a:cxnLst>
                        <a:rect l="0" t="0" r="r" b="b"/>
                        <a:pathLst>
                          <a:path w="206" h="215">
                            <a:moveTo>
                              <a:pt x="28" y="12"/>
                            </a:moveTo>
                            <a:lnTo>
                              <a:pt x="135" y="0"/>
                            </a:lnTo>
                            <a:lnTo>
                              <a:pt x="196" y="0"/>
                            </a:lnTo>
                            <a:lnTo>
                              <a:pt x="206" y="171"/>
                            </a:lnTo>
                            <a:lnTo>
                              <a:pt x="69" y="215"/>
                            </a:lnTo>
                            <a:lnTo>
                              <a:pt x="40" y="114"/>
                            </a:lnTo>
                            <a:lnTo>
                              <a:pt x="0" y="104"/>
                            </a:lnTo>
                            <a:lnTo>
                              <a:pt x="28" y="12"/>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24" name="Freeform 17"/>
                      <p:cNvSpPr>
                        <a:spLocks/>
                      </p:cNvSpPr>
                      <p:nvPr/>
                    </p:nvSpPr>
                    <p:spPr bwMode="auto">
                      <a:xfrm>
                        <a:off x="5353050" y="3370263"/>
                        <a:ext cx="236538" cy="360363"/>
                      </a:xfrm>
                      <a:custGeom>
                        <a:avLst/>
                        <a:gdLst/>
                        <a:ahLst/>
                        <a:cxnLst>
                          <a:cxn ang="0">
                            <a:pos x="78" y="0"/>
                          </a:cxn>
                          <a:cxn ang="0">
                            <a:pos x="140" y="50"/>
                          </a:cxn>
                          <a:cxn ang="0">
                            <a:pos x="133" y="67"/>
                          </a:cxn>
                          <a:cxn ang="0">
                            <a:pos x="149" y="88"/>
                          </a:cxn>
                          <a:cxn ang="0">
                            <a:pos x="149" y="123"/>
                          </a:cxn>
                          <a:cxn ang="0">
                            <a:pos x="123" y="185"/>
                          </a:cxn>
                          <a:cxn ang="0">
                            <a:pos x="116" y="178"/>
                          </a:cxn>
                          <a:cxn ang="0">
                            <a:pos x="81" y="220"/>
                          </a:cxn>
                          <a:cxn ang="0">
                            <a:pos x="0" y="227"/>
                          </a:cxn>
                          <a:cxn ang="0">
                            <a:pos x="3" y="142"/>
                          </a:cxn>
                          <a:cxn ang="0">
                            <a:pos x="14" y="90"/>
                          </a:cxn>
                          <a:cxn ang="0">
                            <a:pos x="78" y="0"/>
                          </a:cxn>
                        </a:cxnLst>
                        <a:rect l="0" t="0" r="r" b="b"/>
                        <a:pathLst>
                          <a:path w="149" h="227">
                            <a:moveTo>
                              <a:pt x="78" y="0"/>
                            </a:moveTo>
                            <a:lnTo>
                              <a:pt x="140" y="50"/>
                            </a:lnTo>
                            <a:lnTo>
                              <a:pt x="133" y="67"/>
                            </a:lnTo>
                            <a:lnTo>
                              <a:pt x="149" y="88"/>
                            </a:lnTo>
                            <a:lnTo>
                              <a:pt x="149" y="123"/>
                            </a:lnTo>
                            <a:lnTo>
                              <a:pt x="123" y="185"/>
                            </a:lnTo>
                            <a:lnTo>
                              <a:pt x="116" y="178"/>
                            </a:lnTo>
                            <a:lnTo>
                              <a:pt x="81" y="220"/>
                            </a:lnTo>
                            <a:lnTo>
                              <a:pt x="0" y="227"/>
                            </a:lnTo>
                            <a:lnTo>
                              <a:pt x="3" y="142"/>
                            </a:lnTo>
                            <a:lnTo>
                              <a:pt x="14" y="90"/>
                            </a:lnTo>
                            <a:lnTo>
                              <a:pt x="78" y="0"/>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25" name="Freeform 18"/>
                      <p:cNvSpPr>
                        <a:spLocks/>
                      </p:cNvSpPr>
                      <p:nvPr/>
                    </p:nvSpPr>
                    <p:spPr bwMode="auto">
                      <a:xfrm>
                        <a:off x="5016500" y="2998788"/>
                        <a:ext cx="328613" cy="184150"/>
                      </a:xfrm>
                      <a:custGeom>
                        <a:avLst/>
                        <a:gdLst/>
                        <a:ahLst/>
                        <a:cxnLst>
                          <a:cxn ang="0">
                            <a:pos x="205" y="17"/>
                          </a:cxn>
                          <a:cxn ang="0">
                            <a:pos x="207" y="76"/>
                          </a:cxn>
                          <a:cxn ang="0">
                            <a:pos x="61" y="116"/>
                          </a:cxn>
                          <a:cxn ang="0">
                            <a:pos x="26" y="116"/>
                          </a:cxn>
                          <a:cxn ang="0">
                            <a:pos x="0" y="74"/>
                          </a:cxn>
                          <a:cxn ang="0">
                            <a:pos x="47" y="0"/>
                          </a:cxn>
                          <a:cxn ang="0">
                            <a:pos x="111" y="41"/>
                          </a:cxn>
                          <a:cxn ang="0">
                            <a:pos x="196" y="19"/>
                          </a:cxn>
                          <a:cxn ang="0">
                            <a:pos x="205" y="17"/>
                          </a:cxn>
                        </a:cxnLst>
                        <a:rect l="0" t="0" r="r" b="b"/>
                        <a:pathLst>
                          <a:path w="207" h="116">
                            <a:moveTo>
                              <a:pt x="205" y="17"/>
                            </a:moveTo>
                            <a:lnTo>
                              <a:pt x="207" y="76"/>
                            </a:lnTo>
                            <a:lnTo>
                              <a:pt x="61" y="116"/>
                            </a:lnTo>
                            <a:lnTo>
                              <a:pt x="26" y="116"/>
                            </a:lnTo>
                            <a:lnTo>
                              <a:pt x="0" y="74"/>
                            </a:lnTo>
                            <a:lnTo>
                              <a:pt x="47" y="0"/>
                            </a:lnTo>
                            <a:lnTo>
                              <a:pt x="111" y="41"/>
                            </a:lnTo>
                            <a:lnTo>
                              <a:pt x="196" y="19"/>
                            </a:lnTo>
                            <a:lnTo>
                              <a:pt x="205" y="17"/>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grpSp>
              </p:grpSp>
              <p:grpSp>
                <p:nvGrpSpPr>
                  <p:cNvPr id="107" name="Group 59"/>
                  <p:cNvGrpSpPr/>
                  <p:nvPr/>
                </p:nvGrpSpPr>
                <p:grpSpPr>
                  <a:xfrm>
                    <a:off x="3178644" y="2634022"/>
                    <a:ext cx="5004101" cy="3066666"/>
                    <a:chOff x="3178644" y="2634022"/>
                    <a:chExt cx="5004101" cy="3066666"/>
                  </a:xfrm>
                </p:grpSpPr>
                <p:grpSp>
                  <p:nvGrpSpPr>
                    <p:cNvPr id="108" name="Group 58"/>
                    <p:cNvGrpSpPr/>
                    <p:nvPr/>
                  </p:nvGrpSpPr>
                  <p:grpSpPr>
                    <a:xfrm>
                      <a:off x="3178644" y="5335169"/>
                      <a:ext cx="4827660" cy="365519"/>
                      <a:chOff x="3178644" y="5335169"/>
                      <a:chExt cx="4827660" cy="365519"/>
                    </a:xfrm>
                  </p:grpSpPr>
                  <p:sp>
                    <p:nvSpPr>
                      <p:cNvPr id="113" name="TextBox 112"/>
                      <p:cNvSpPr txBox="1"/>
                      <p:nvPr/>
                    </p:nvSpPr>
                    <p:spPr>
                      <a:xfrm>
                        <a:off x="3178644" y="5589381"/>
                        <a:ext cx="334471" cy="11130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28</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55’E</a:t>
                        </a:r>
                      </a:p>
                    </p:txBody>
                  </p:sp>
                  <p:sp>
                    <p:nvSpPr>
                      <p:cNvPr id="114" name="TextBox 113"/>
                      <p:cNvSpPr txBox="1"/>
                      <p:nvPr/>
                    </p:nvSpPr>
                    <p:spPr>
                      <a:xfrm>
                        <a:off x="4375831" y="5589380"/>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00’E</a:t>
                        </a:r>
                      </a:p>
                    </p:txBody>
                  </p:sp>
                  <p:sp>
                    <p:nvSpPr>
                      <p:cNvPr id="115" name="TextBox 114"/>
                      <p:cNvSpPr txBox="1"/>
                      <p:nvPr/>
                    </p:nvSpPr>
                    <p:spPr>
                      <a:xfrm>
                        <a:off x="5573018" y="5589380"/>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05’E</a:t>
                        </a:r>
                      </a:p>
                    </p:txBody>
                  </p:sp>
                  <p:sp>
                    <p:nvSpPr>
                      <p:cNvPr id="116" name="TextBox 115"/>
                      <p:cNvSpPr txBox="1"/>
                      <p:nvPr/>
                    </p:nvSpPr>
                    <p:spPr>
                      <a:xfrm>
                        <a:off x="6770204" y="5589380"/>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10’E</a:t>
                        </a:r>
                      </a:p>
                    </p:txBody>
                  </p:sp>
                  <p:sp>
                    <p:nvSpPr>
                      <p:cNvPr id="117" name="TextBox 116"/>
                      <p:cNvSpPr txBox="1"/>
                      <p:nvPr/>
                    </p:nvSpPr>
                    <p:spPr>
                      <a:xfrm>
                        <a:off x="7163666" y="5335169"/>
                        <a:ext cx="54844"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0</a:t>
                        </a:r>
                      </a:p>
                    </p:txBody>
                  </p:sp>
                  <p:sp>
                    <p:nvSpPr>
                      <p:cNvPr id="118" name="TextBox 117"/>
                      <p:cNvSpPr txBox="1"/>
                      <p:nvPr/>
                    </p:nvSpPr>
                    <p:spPr>
                      <a:xfrm>
                        <a:off x="7821465" y="5335169"/>
                        <a:ext cx="184839"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4km</a:t>
                        </a:r>
                      </a:p>
                    </p:txBody>
                  </p:sp>
                  <p:sp>
                    <p:nvSpPr>
                      <p:cNvPr id="119" name="TextBox 118"/>
                      <p:cNvSpPr txBox="1"/>
                      <p:nvPr/>
                    </p:nvSpPr>
                    <p:spPr>
                      <a:xfrm>
                        <a:off x="7445284" y="5396410"/>
                        <a:ext cx="220046"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Scale</a:t>
                        </a:r>
                      </a:p>
                    </p:txBody>
                  </p:sp>
                </p:grpSp>
                <p:grpSp>
                  <p:nvGrpSpPr>
                    <p:cNvPr id="109" name="Group 57"/>
                    <p:cNvGrpSpPr/>
                    <p:nvPr/>
                  </p:nvGrpSpPr>
                  <p:grpSpPr>
                    <a:xfrm>
                      <a:off x="8055997" y="2634022"/>
                      <a:ext cx="126748" cy="2633073"/>
                      <a:chOff x="8055997" y="2634022"/>
                      <a:chExt cx="126748" cy="2633073"/>
                    </a:xfrm>
                  </p:grpSpPr>
                  <p:sp>
                    <p:nvSpPr>
                      <p:cNvPr id="110" name="TextBox 109"/>
                      <p:cNvSpPr txBox="1"/>
                      <p:nvPr/>
                    </p:nvSpPr>
                    <p:spPr>
                      <a:xfrm rot="16200000">
                        <a:off x="7973473" y="5057823"/>
                        <a:ext cx="291796" cy="12674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35’S</a:t>
                        </a:r>
                      </a:p>
                    </p:txBody>
                  </p:sp>
                  <p:sp>
                    <p:nvSpPr>
                      <p:cNvPr id="111" name="TextBox 110"/>
                      <p:cNvSpPr txBox="1"/>
                      <p:nvPr/>
                    </p:nvSpPr>
                    <p:spPr>
                      <a:xfrm rot="16200000">
                        <a:off x="7973473" y="3887186"/>
                        <a:ext cx="291797" cy="12674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30’S</a:t>
                        </a:r>
                      </a:p>
                    </p:txBody>
                  </p:sp>
                  <p:sp>
                    <p:nvSpPr>
                      <p:cNvPr id="112" name="TextBox 111"/>
                      <p:cNvSpPr txBox="1"/>
                      <p:nvPr/>
                    </p:nvSpPr>
                    <p:spPr>
                      <a:xfrm rot="16200000">
                        <a:off x="7973473" y="2716547"/>
                        <a:ext cx="291797" cy="12674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25’S</a:t>
                        </a:r>
                      </a:p>
                    </p:txBody>
                  </p:sp>
                </p:grpSp>
              </p:grpSp>
            </p:grpSp>
            <p:pic>
              <p:nvPicPr>
                <p:cNvPr id="104" name="Picture 2"/>
                <p:cNvPicPr>
                  <a:picLocks noChangeAspect="1" noChangeArrowheads="1"/>
                </p:cNvPicPr>
                <p:nvPr/>
              </p:nvPicPr>
              <p:blipFill>
                <a:blip r:embed="rId3" cstate="print"/>
                <a:srcRect/>
                <a:stretch>
                  <a:fillRect/>
                </a:stretch>
              </p:blipFill>
              <p:spPr bwMode="auto">
                <a:xfrm>
                  <a:off x="2756939" y="1574041"/>
                  <a:ext cx="101600" cy="236537"/>
                </a:xfrm>
                <a:prstGeom prst="rect">
                  <a:avLst/>
                </a:prstGeom>
                <a:noFill/>
                <a:ln w="9525">
                  <a:noFill/>
                  <a:miter lim="800000"/>
                  <a:headEnd/>
                  <a:tailEnd/>
                </a:ln>
                <a:effectLst/>
              </p:spPr>
            </p:pic>
            <p:cxnSp>
              <p:nvCxnSpPr>
                <p:cNvPr id="105" name="Elbow Connector 104"/>
                <p:cNvCxnSpPr>
                  <a:stCxn id="117" idx="2"/>
                  <a:endCxn id="118" idx="2"/>
                </p:cNvCxnSpPr>
                <p:nvPr/>
              </p:nvCxnSpPr>
              <p:spPr>
                <a:xfrm rot="16200000" flipH="1">
                  <a:off x="7229481" y="4766954"/>
                  <a:ext cx="12700" cy="570423"/>
                </a:xfrm>
                <a:prstGeom prst="bentConnector3">
                  <a:avLst>
                    <a:gd name="adj1" fmla="val 1800000"/>
                  </a:avLst>
                </a:prstGeom>
                <a:noFill/>
                <a:ln w="6350" cap="flat" cmpd="sng" algn="ctr">
                  <a:solidFill>
                    <a:sysClr val="windowText" lastClr="000000"/>
                  </a:solidFill>
                  <a:prstDash val="solid"/>
                </a:ln>
                <a:effectLst/>
              </p:spPr>
            </p:cxnSp>
          </p:grpSp>
          <p:grpSp>
            <p:nvGrpSpPr>
              <p:cNvPr id="100" name="Group 75"/>
              <p:cNvGrpSpPr/>
              <p:nvPr/>
            </p:nvGrpSpPr>
            <p:grpSpPr>
              <a:xfrm>
                <a:off x="5555353" y="3114262"/>
                <a:ext cx="386108" cy="389901"/>
                <a:chOff x="5555353" y="3114262"/>
                <a:chExt cx="386108" cy="389901"/>
              </a:xfrm>
            </p:grpSpPr>
            <p:sp>
              <p:nvSpPr>
                <p:cNvPr id="101" name="Oval 100"/>
                <p:cNvSpPr>
                  <a:spLocks noChangeAspect="1"/>
                </p:cNvSpPr>
                <p:nvPr/>
              </p:nvSpPr>
              <p:spPr>
                <a:xfrm>
                  <a:off x="5555353" y="3114262"/>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02" name="Oval 101"/>
                <p:cNvSpPr>
                  <a:spLocks noChangeAspect="1"/>
                </p:cNvSpPr>
                <p:nvPr/>
              </p:nvSpPr>
              <p:spPr>
                <a:xfrm>
                  <a:off x="5833372" y="3396163"/>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grpSp>
        </p:grpSp>
        <p:grpSp>
          <p:nvGrpSpPr>
            <p:cNvPr id="95" name="Group 106"/>
            <p:cNvGrpSpPr/>
            <p:nvPr/>
          </p:nvGrpSpPr>
          <p:grpSpPr>
            <a:xfrm>
              <a:off x="2837839" y="1228725"/>
              <a:ext cx="1746831" cy="2334770"/>
              <a:chOff x="2837839" y="1228725"/>
              <a:chExt cx="1746831" cy="2334770"/>
            </a:xfrm>
          </p:grpSpPr>
          <p:sp>
            <p:nvSpPr>
              <p:cNvPr id="96" name="Rectangle 95"/>
              <p:cNvSpPr/>
              <p:nvPr/>
            </p:nvSpPr>
            <p:spPr>
              <a:xfrm>
                <a:off x="2882348" y="1689652"/>
                <a:ext cx="1510748" cy="1421296"/>
              </a:xfrm>
              <a:prstGeom prst="rect">
                <a:avLst/>
              </a:prstGeom>
              <a:noFill/>
              <a:ln w="25400" cap="flat" cmpd="sng" algn="ctr">
                <a:solidFill>
                  <a:srgbClr val="00984A"/>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7" name="TextBox 96"/>
              <p:cNvSpPr txBox="1"/>
              <p:nvPr/>
            </p:nvSpPr>
            <p:spPr>
              <a:xfrm>
                <a:off x="3326004" y="1228725"/>
                <a:ext cx="1258666" cy="231777"/>
              </a:xfrm>
              <a:prstGeom prst="rect">
                <a:avLst/>
              </a:prstGeom>
              <a:solidFill>
                <a:srgbClr val="009BD9"/>
              </a:solidFill>
            </p:spPr>
            <p:txBody>
              <a:bodyPr wrap="square" lIns="18288" tIns="18288" rIns="18288" bIns="1828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white"/>
                    </a:solidFill>
                    <a:effectLst/>
                    <a:uLnTx/>
                    <a:uFillTx/>
                    <a:latin typeface="Calibri"/>
                  </a:rPr>
                  <a:t>Poplar project</a:t>
                </a:r>
              </a:p>
            </p:txBody>
          </p:sp>
          <p:sp>
            <p:nvSpPr>
              <p:cNvPr id="98" name="TextBox 97"/>
              <p:cNvSpPr txBox="1"/>
              <p:nvPr/>
            </p:nvSpPr>
            <p:spPr>
              <a:xfrm>
                <a:off x="2837839" y="3148737"/>
                <a:ext cx="1373635" cy="414758"/>
              </a:xfrm>
              <a:prstGeom prst="rect">
                <a:avLst/>
              </a:prstGeom>
              <a:solidFill>
                <a:srgbClr val="009BD9"/>
              </a:solidFill>
            </p:spPr>
            <p:txBody>
              <a:bodyPr wrap="square" lIns="18288" tIns="18288" rIns="18288" bIns="1828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white"/>
                    </a:solidFill>
                    <a:effectLst/>
                    <a:uLnTx/>
                    <a:uFillTx/>
                    <a:latin typeface="Calibri"/>
                  </a:rPr>
                  <a:t>Poplar project extension</a:t>
                </a:r>
              </a:p>
            </p:txBody>
          </p:sp>
        </p:grpSp>
      </p:grpSp>
      <p:cxnSp>
        <p:nvCxnSpPr>
          <p:cNvPr id="145" name="Straight Arrow Connector 144"/>
          <p:cNvCxnSpPr/>
          <p:nvPr/>
        </p:nvCxnSpPr>
        <p:spPr>
          <a:xfrm flipV="1">
            <a:off x="3141384" y="2288772"/>
            <a:ext cx="0" cy="502920"/>
          </a:xfrm>
          <a:prstGeom prst="straightConnector1">
            <a:avLst/>
          </a:prstGeom>
          <a:noFill/>
          <a:ln w="6350" cap="flat" cmpd="sng" algn="ctr">
            <a:solidFill>
              <a:srgbClr val="6C6C6C"/>
            </a:solidFill>
            <a:prstDash val="solid"/>
            <a:tailEnd type="triangle"/>
          </a:ln>
          <a:effectLst/>
        </p:spPr>
      </p:cxnSp>
      <p:cxnSp>
        <p:nvCxnSpPr>
          <p:cNvPr id="146" name="Straight Arrow Connector 145"/>
          <p:cNvCxnSpPr/>
          <p:nvPr/>
        </p:nvCxnSpPr>
        <p:spPr>
          <a:xfrm>
            <a:off x="2783683" y="2909076"/>
            <a:ext cx="0" cy="502920"/>
          </a:xfrm>
          <a:prstGeom prst="straightConnector1">
            <a:avLst/>
          </a:prstGeom>
          <a:noFill/>
          <a:ln w="6350" cap="flat" cmpd="sng" algn="ctr">
            <a:solidFill>
              <a:srgbClr val="6C6C6C"/>
            </a:solidFill>
            <a:prstDash val="solid"/>
            <a:tailEnd type="triangle"/>
          </a:ln>
          <a:effectLst/>
        </p:spPr>
      </p:cxnSp>
      <p:sp>
        <p:nvSpPr>
          <p:cNvPr id="147" name="TextBox 146"/>
          <p:cNvSpPr txBox="1"/>
          <p:nvPr/>
        </p:nvSpPr>
        <p:spPr>
          <a:xfrm>
            <a:off x="4596852" y="3416417"/>
            <a:ext cx="485710" cy="92333"/>
          </a:xfrm>
          <a:prstGeom prst="rect">
            <a:avLst/>
          </a:prstGeom>
          <a:noFill/>
        </p:spPr>
        <p:txBody>
          <a:bodyPr wrap="none" lIns="0" tIns="0" rIns="0" bIns="0" rtlCol="0">
            <a:spAutoFit/>
          </a:bodyPr>
          <a:lstStyle/>
          <a:p>
            <a:r>
              <a:rPr lang="en-GB" sz="600" dirty="0" smtClean="0">
                <a:solidFill>
                  <a:prstClr val="white"/>
                </a:solidFill>
                <a:latin typeface="Calibri"/>
              </a:rPr>
              <a:t>No. 8 Shaft (E8)</a:t>
            </a:r>
            <a:endParaRPr lang="en-GB" sz="600" dirty="0">
              <a:solidFill>
                <a:prstClr val="white"/>
              </a:solidFill>
              <a:latin typeface="Calibri"/>
            </a:endParaRPr>
          </a:p>
        </p:txBody>
      </p:sp>
      <p:sp>
        <p:nvSpPr>
          <p:cNvPr id="148" name="TextBox 147"/>
          <p:cNvSpPr txBox="1"/>
          <p:nvPr/>
        </p:nvSpPr>
        <p:spPr>
          <a:xfrm>
            <a:off x="4831314" y="3708517"/>
            <a:ext cx="485710" cy="92333"/>
          </a:xfrm>
          <a:prstGeom prst="rect">
            <a:avLst/>
          </a:prstGeom>
          <a:noFill/>
        </p:spPr>
        <p:txBody>
          <a:bodyPr wrap="none" lIns="0" tIns="0" rIns="0" bIns="0" rtlCol="0">
            <a:spAutoFit/>
          </a:bodyPr>
          <a:lstStyle/>
          <a:p>
            <a:r>
              <a:rPr lang="en-GB" sz="600" dirty="0" smtClean="0">
                <a:solidFill>
                  <a:prstClr val="white"/>
                </a:solidFill>
                <a:latin typeface="Calibri"/>
              </a:rPr>
              <a:t>No. 7 Shaft (E7)</a:t>
            </a:r>
            <a:endParaRPr lang="en-GB" sz="600" dirty="0">
              <a:solidFill>
                <a:prstClr val="white"/>
              </a:solidFill>
              <a:latin typeface="Calibri"/>
            </a:endParaRPr>
          </a:p>
        </p:txBody>
      </p:sp>
      <p:grpSp>
        <p:nvGrpSpPr>
          <p:cNvPr id="149" name="Group 85"/>
          <p:cNvGrpSpPr/>
          <p:nvPr/>
        </p:nvGrpSpPr>
        <p:grpSpPr>
          <a:xfrm>
            <a:off x="3719754" y="5593692"/>
            <a:ext cx="1908313" cy="810037"/>
            <a:chOff x="4929809" y="5615609"/>
            <a:chExt cx="2067339" cy="810037"/>
          </a:xfrm>
        </p:grpSpPr>
        <p:sp>
          <p:nvSpPr>
            <p:cNvPr id="150" name="TextBox 149"/>
            <p:cNvSpPr txBox="1"/>
            <p:nvPr/>
          </p:nvSpPr>
          <p:spPr>
            <a:xfrm>
              <a:off x="5009252" y="5659120"/>
              <a:ext cx="1184352"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smtClean="0">
                  <a:ln>
                    <a:noFill/>
                  </a:ln>
                  <a:solidFill>
                    <a:srgbClr val="4F81BD"/>
                  </a:solidFill>
                  <a:effectLst/>
                  <a:uLnTx/>
                  <a:uFillTx/>
                  <a:latin typeface="Calibri"/>
                </a:rPr>
                <a:t>EGM Evander Gold Assets</a:t>
              </a:r>
            </a:p>
          </p:txBody>
        </p:sp>
        <p:sp>
          <p:nvSpPr>
            <p:cNvPr id="151" name="TextBox 150"/>
            <p:cNvSpPr txBox="1"/>
            <p:nvPr/>
          </p:nvSpPr>
          <p:spPr>
            <a:xfrm>
              <a:off x="5264212" y="5810476"/>
              <a:ext cx="1628918" cy="5693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Mining Operation</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Underground Projects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Tailings Projects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Operational Shafts</a:t>
              </a:r>
            </a:p>
          </p:txBody>
        </p:sp>
        <p:sp>
          <p:nvSpPr>
            <p:cNvPr id="152" name="Oval 151"/>
            <p:cNvSpPr>
              <a:spLocks noChangeAspect="1"/>
            </p:cNvSpPr>
            <p:nvPr/>
          </p:nvSpPr>
          <p:spPr>
            <a:xfrm>
              <a:off x="5056858" y="6256294"/>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53" name="Rectangle 152"/>
            <p:cNvSpPr>
              <a:spLocks/>
            </p:cNvSpPr>
            <p:nvPr/>
          </p:nvSpPr>
          <p:spPr>
            <a:xfrm>
              <a:off x="5009252" y="5819724"/>
              <a:ext cx="216000" cy="108000"/>
            </a:xfrm>
            <a:prstGeom prst="rect">
              <a:avLst/>
            </a:prstGeom>
            <a:solidFill>
              <a:srgbClr val="669DB7"/>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54" name="Rectangle 153"/>
            <p:cNvSpPr>
              <a:spLocks/>
            </p:cNvSpPr>
            <p:nvPr/>
          </p:nvSpPr>
          <p:spPr>
            <a:xfrm>
              <a:off x="5009252" y="5968182"/>
              <a:ext cx="216000" cy="108000"/>
            </a:xfrm>
            <a:prstGeom prst="rect">
              <a:avLst/>
            </a:prstGeom>
            <a:solidFill>
              <a:srgbClr val="7FBBD4"/>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55" name="Rectangle 154"/>
            <p:cNvSpPr>
              <a:spLocks/>
            </p:cNvSpPr>
            <p:nvPr/>
          </p:nvSpPr>
          <p:spPr>
            <a:xfrm>
              <a:off x="5009252" y="6116639"/>
              <a:ext cx="216000" cy="108000"/>
            </a:xfrm>
            <a:prstGeom prst="rect">
              <a:avLst/>
            </a:prstGeom>
            <a:solidFill>
              <a:srgbClr val="E0BA10"/>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56" name="Round Diagonal Corner Rectangle 155"/>
            <p:cNvSpPr/>
            <p:nvPr/>
          </p:nvSpPr>
          <p:spPr>
            <a:xfrm>
              <a:off x="4929809" y="5615609"/>
              <a:ext cx="2067339" cy="810037"/>
            </a:xfrm>
            <a:prstGeom prst="round2DiagRect">
              <a:avLst>
                <a:gd name="adj1" fmla="val 8436"/>
                <a:gd name="adj2" fmla="val 0"/>
              </a:avLst>
            </a:prstGeom>
            <a:noFill/>
            <a:ln w="6350" cap="flat" cmpd="sng" algn="ctr">
              <a:solidFill>
                <a:srgbClr val="005C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0296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6355"/>
            <a:ext cx="9144000" cy="44041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sp>
        <p:nvSpPr>
          <p:cNvPr id="9" name="SPO_SIDEBAR_8"/>
          <p:cNvSpPr txBox="1"/>
          <p:nvPr>
            <p:custDataLst>
              <p:tags r:id="rId1"/>
            </p:custDataLst>
          </p:nvPr>
        </p:nvSpPr>
        <p:spPr>
          <a:xfrm>
            <a:off x="6095905" y="1116355"/>
            <a:ext cx="2588059" cy="430887"/>
          </a:xfrm>
          <a:prstGeom prst="rect">
            <a:avLst/>
          </a:prstGeom>
          <a:noFill/>
        </p:spPr>
        <p:txBody>
          <a:bodyPr vert="horz" wrap="square" lIns="0" tIns="0" rIns="0" bIns="0" rtlCol="0" anchor="t" anchorCtr="0">
            <a:spAutoFit/>
          </a:bodyPr>
          <a:lstStyle/>
          <a:p>
            <a:pPr marL="0" lvl="1">
              <a:spcBef>
                <a:spcPts val="0"/>
              </a:spcBef>
              <a:spcAft>
                <a:spcPts val="0"/>
              </a:spcAft>
              <a:buClr>
                <a:schemeClr val="accent2"/>
              </a:buClr>
              <a:buSzPct val="100000"/>
            </a:pPr>
            <a:r>
              <a:rPr lang="en-US" sz="1000" b="0" dirty="0" smtClean="0">
                <a:solidFill>
                  <a:schemeClr val="bg1"/>
                </a:solidFill>
                <a:latin typeface="Arial"/>
              </a:rPr>
              <a:t>Estimated proven and probable reserves of</a:t>
            </a:r>
            <a:br>
              <a:rPr lang="en-US" sz="1000" b="0" dirty="0" smtClean="0">
                <a:solidFill>
                  <a:schemeClr val="bg1"/>
                </a:solidFill>
                <a:latin typeface="Arial"/>
              </a:rPr>
            </a:br>
            <a:r>
              <a:rPr lang="en-US" dirty="0" smtClean="0">
                <a:solidFill>
                  <a:schemeClr val="bg1"/>
                </a:solidFill>
                <a:latin typeface="Arial"/>
              </a:rPr>
              <a:t>8.9Moz </a:t>
            </a:r>
            <a:r>
              <a:rPr lang="en-US" sz="1000" b="0" dirty="0" smtClean="0">
                <a:solidFill>
                  <a:schemeClr val="bg1"/>
                </a:solidFill>
                <a:latin typeface="Arial"/>
              </a:rPr>
              <a:t>(grade at </a:t>
            </a:r>
            <a:r>
              <a:rPr lang="en-US" dirty="0" smtClean="0">
                <a:solidFill>
                  <a:schemeClr val="bg1"/>
                </a:solidFill>
                <a:latin typeface="Arial"/>
              </a:rPr>
              <a:t>10.86g/t</a:t>
            </a:r>
            <a:r>
              <a:rPr lang="en-US" b="0" baseline="30000" dirty="0" smtClean="0">
                <a:solidFill>
                  <a:schemeClr val="bg1"/>
                </a:solidFill>
                <a:latin typeface="Arial"/>
              </a:rPr>
              <a:t> </a:t>
            </a:r>
            <a:r>
              <a:rPr lang="en-US" sz="1000" b="0" dirty="0" smtClean="0">
                <a:solidFill>
                  <a:schemeClr val="bg1"/>
                </a:solidFill>
                <a:latin typeface="Arial"/>
              </a:rPr>
              <a:t>)</a:t>
            </a:r>
          </a:p>
        </p:txBody>
      </p:sp>
      <p:sp>
        <p:nvSpPr>
          <p:cNvPr id="83" name="Title 2"/>
          <p:cNvSpPr>
            <a:spLocks noGrp="1"/>
          </p:cNvSpPr>
          <p:nvPr>
            <p:ph type="title"/>
          </p:nvPr>
        </p:nvSpPr>
        <p:spPr>
          <a:xfrm>
            <a:off x="250825" y="1052513"/>
            <a:ext cx="8893175" cy="504825"/>
          </a:xfrm>
        </p:spPr>
        <p:txBody>
          <a:bodyPr/>
          <a:lstStyle/>
          <a:p>
            <a:r>
              <a:rPr lang="en-ZA" sz="2000" dirty="0" smtClean="0"/>
              <a:t>Expansion opportunities: </a:t>
            </a:r>
            <a:r>
              <a:rPr lang="en-ZA" sz="2000" dirty="0" err="1" smtClean="0"/>
              <a:t>rolspruit</a:t>
            </a:r>
            <a:endParaRPr lang="en-ZA" sz="2000" baseline="30000" dirty="0">
              <a:latin typeface="+mn-lt"/>
            </a:endParaRPr>
          </a:p>
        </p:txBody>
      </p:sp>
      <p:sp>
        <p:nvSpPr>
          <p:cNvPr id="84" name="Slide Number Placeholder 1"/>
          <p:cNvSpPr txBox="1">
            <a:spLocks/>
          </p:cNvSpPr>
          <p:nvPr/>
        </p:nvSpPr>
        <p:spPr>
          <a:xfrm>
            <a:off x="6948488" y="6448425"/>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C34DE4E-5225-2049-9071-F04E59B4DB12}" type="slidenum">
              <a:rPr lang="en-ZA" smtClean="0">
                <a:solidFill>
                  <a:prstClr val="black">
                    <a:tint val="75000"/>
                  </a:prstClr>
                </a:solidFill>
                <a:latin typeface="Calibri"/>
              </a:rPr>
              <a:pPr>
                <a:defRPr/>
              </a:pPr>
              <a:t>32</a:t>
            </a:fld>
            <a:endParaRPr lang="en-ZA">
              <a:solidFill>
                <a:prstClr val="black">
                  <a:tint val="75000"/>
                </a:prstClr>
              </a:solidFill>
              <a:latin typeface="Calibri"/>
            </a:endParaRPr>
          </a:p>
        </p:txBody>
      </p:sp>
      <p:graphicFrame>
        <p:nvGraphicFramePr>
          <p:cNvPr id="85" name="Table 84"/>
          <p:cNvGraphicFramePr>
            <a:graphicFrameLocks noGrp="1"/>
          </p:cNvGraphicFramePr>
          <p:nvPr>
            <p:extLst>
              <p:ext uri="{D42A27DB-BD31-4B8C-83A1-F6EECF244321}">
                <p14:modId xmlns:p14="http://schemas.microsoft.com/office/powerpoint/2010/main" val="1673598608"/>
              </p:ext>
            </p:extLst>
          </p:nvPr>
        </p:nvGraphicFramePr>
        <p:xfrm>
          <a:off x="224903" y="1593844"/>
          <a:ext cx="2112264" cy="1665216"/>
        </p:xfrm>
        <a:graphic>
          <a:graphicData uri="http://schemas.openxmlformats.org/drawingml/2006/table">
            <a:tbl>
              <a:tblPr firstRow="1" bandRow="1"/>
              <a:tblGrid>
                <a:gridCol w="1270522"/>
                <a:gridCol w="841742"/>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err="1" smtClean="0">
                          <a:solidFill>
                            <a:schemeClr val="bg1"/>
                          </a:solidFill>
                        </a:rPr>
                        <a:t>Rolspruit</a:t>
                      </a:r>
                      <a:r>
                        <a:rPr lang="en-GB" sz="900" dirty="0" smtClean="0">
                          <a:solidFill>
                            <a:schemeClr val="bg1"/>
                          </a:solidFill>
                        </a:rPr>
                        <a:t> project</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Location</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Adjacent to Evander 8 Shaft</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Resources (</a:t>
                      </a:r>
                      <a:r>
                        <a:rPr lang="en-US" sz="900" b="1" dirty="0" err="1" smtClean="0">
                          <a:solidFill>
                            <a:schemeClr val="tx1"/>
                          </a:solidFill>
                        </a:rPr>
                        <a:t>Moz</a:t>
                      </a:r>
                      <a:r>
                        <a:rPr lang="en-US"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8.9</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Grade </a:t>
                      </a:r>
                      <a:r>
                        <a:rPr lang="en-GB" sz="900" b="1" smtClean="0">
                          <a:solidFill>
                            <a:schemeClr val="tx1"/>
                          </a:solidFill>
                        </a:rPr>
                        <a:t>(g/t</a:t>
                      </a:r>
                      <a:r>
                        <a:rPr lang="en-GB"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10.86</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833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LOM (years)</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+20</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833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Reserves (</a:t>
                      </a:r>
                      <a:r>
                        <a:rPr lang="en-US" sz="900" b="1" dirty="0" err="1" smtClean="0">
                          <a:solidFill>
                            <a:schemeClr val="tx1"/>
                          </a:solidFill>
                        </a:rPr>
                        <a:t>Moz</a:t>
                      </a:r>
                      <a:r>
                        <a:rPr lang="en-US"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6.5</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652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Grade </a:t>
                      </a:r>
                      <a:r>
                        <a:rPr lang="en-US" sz="900" b="1" smtClean="0">
                          <a:solidFill>
                            <a:schemeClr val="tx1"/>
                          </a:solidFill>
                        </a:rPr>
                        <a:t>(g/t</a:t>
                      </a:r>
                      <a:r>
                        <a:rPr lang="en-US" sz="900" b="1" dirty="0" smtClean="0">
                          <a:solidFill>
                            <a:schemeClr val="tx1"/>
                          </a:solidFill>
                        </a:rPr>
                        <a:t>)</a:t>
                      </a:r>
                      <a:endParaRPr lang="en-GB" sz="900" b="1" dirty="0">
                        <a:solidFill>
                          <a:schemeClr val="tx1"/>
                        </a:solidFill>
                      </a:endParaRPr>
                    </a:p>
                  </a:txBody>
                  <a:tcPr marL="16881" marR="16881" marT="18288" marB="18288">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8.60</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652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LOM stead-state production (</a:t>
                      </a:r>
                      <a:r>
                        <a:rPr lang="en-GB" sz="900" b="1" dirty="0" err="1" smtClean="0">
                          <a:solidFill>
                            <a:schemeClr val="tx1"/>
                          </a:solidFill>
                        </a:rPr>
                        <a:t>koz</a:t>
                      </a:r>
                      <a:r>
                        <a:rPr lang="en-GB" sz="900" b="1" dirty="0" smtClean="0">
                          <a:solidFill>
                            <a:schemeClr val="tx1"/>
                          </a:solidFill>
                        </a:rPr>
                        <a:t> p.a.)</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340</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6" name="Rectangle 57"/>
          <p:cNvSpPr/>
          <p:nvPr/>
        </p:nvSpPr>
        <p:spPr>
          <a:xfrm>
            <a:off x="6743311" y="1786159"/>
            <a:ext cx="2112264" cy="2074889"/>
          </a:xfrm>
          <a:prstGeom prst="rect">
            <a:avLst/>
          </a:prstGeom>
          <a:solidFill>
            <a:srgbClr val="D3ECD1"/>
          </a:solidFill>
          <a:ln w="12700" cap="flat" cmpd="sng" algn="ctr">
            <a:solidFill>
              <a:srgbClr val="6DC067"/>
            </a:solidFill>
            <a:prstDash val="solid"/>
          </a:ln>
          <a:effectLst/>
        </p:spPr>
        <p:txBody>
          <a:bodyPr tIns="90000" bIns="90000" rtlCol="0" anchor="t" anchorCtr="0"/>
          <a:lstStyle/>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err="1" smtClean="0">
                <a:ln>
                  <a:noFill/>
                </a:ln>
                <a:solidFill>
                  <a:prstClr val="black"/>
                </a:solidFill>
                <a:effectLst/>
                <a:uLnTx/>
                <a:uFillTx/>
                <a:latin typeface="Calibri"/>
                <a:ea typeface="+mn-ea"/>
                <a:cs typeface="+mn-cs"/>
              </a:rPr>
              <a:t>Orebody</a:t>
            </a:r>
            <a:r>
              <a:rPr kumimoji="0" lang="en-US" sz="1000" b="0" i="0" u="none" strike="noStrike" kern="0" cap="none" spc="0" normalizeH="0" baseline="0" noProof="0" dirty="0" smtClean="0">
                <a:ln>
                  <a:noFill/>
                </a:ln>
                <a:solidFill>
                  <a:prstClr val="black"/>
                </a:solidFill>
                <a:effectLst/>
                <a:uLnTx/>
                <a:uFillTx/>
                <a:latin typeface="Calibri"/>
                <a:ea typeface="+mn-ea"/>
                <a:cs typeface="+mn-cs"/>
              </a:rPr>
              <a:t>:  Kimberly Reef</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In-situ grades of c.10g/t – 12g/t</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Down-dip extension of the Kinross </a:t>
            </a:r>
            <a:r>
              <a:rPr kumimoji="0" lang="en-US" sz="1000" b="0" i="0" u="none" strike="noStrike" kern="0" cap="none" spc="0" normalizeH="0" baseline="0" noProof="0" dirty="0" err="1" smtClean="0">
                <a:ln>
                  <a:noFill/>
                </a:ln>
                <a:solidFill>
                  <a:prstClr val="black"/>
                </a:solidFill>
                <a:effectLst/>
                <a:uLnTx/>
                <a:uFillTx/>
                <a:latin typeface="Calibri"/>
                <a:ea typeface="+mn-ea"/>
                <a:cs typeface="+mn-cs"/>
              </a:rPr>
              <a:t>Payshoot</a:t>
            </a:r>
            <a:endParaRPr kumimoji="0" lang="en-US" sz="1000" b="0" i="0" u="none" strike="noStrike" kern="0" cap="none" spc="0" normalizeH="0" baseline="0" noProof="0" dirty="0" smtClean="0">
              <a:ln>
                <a:noFill/>
              </a:ln>
              <a:solidFill>
                <a:prstClr val="black"/>
              </a:solidFill>
              <a:effectLst/>
              <a:uLnTx/>
              <a:uFillTx/>
              <a:latin typeface="Calibri"/>
              <a:ea typeface="+mn-ea"/>
              <a:cs typeface="+mn-cs"/>
            </a:endParaRP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High level of confidence in mineral resource and mineral reserve</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Project stage: Feasibility study</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Depth: 1,400m  -  3,300m</a:t>
            </a:r>
          </a:p>
          <a:p>
            <a:pPr marL="228600" marR="0" lvl="1" indent="-228600" defTabSz="914400" eaLnBrk="1" fontAlgn="auto" latinLnBrk="0" hangingPunct="1">
              <a:lnSpc>
                <a:spcPct val="100000"/>
              </a:lnSpc>
              <a:spcBef>
                <a:spcPct val="20000"/>
              </a:spcBef>
              <a:spcAft>
                <a:spcPct val="20000"/>
              </a:spcAft>
              <a:buClr>
                <a:prstClr val="black"/>
              </a:buClr>
              <a:buSzPct val="120000"/>
              <a:buFont typeface="Arial"/>
              <a:buChar char="•"/>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Surface boreholes drilled: 53</a:t>
            </a:r>
          </a:p>
        </p:txBody>
      </p:sp>
      <p:sp>
        <p:nvSpPr>
          <p:cNvPr id="87" name="Rectangle 49"/>
          <p:cNvSpPr/>
          <p:nvPr/>
        </p:nvSpPr>
        <p:spPr>
          <a:xfrm>
            <a:off x="6743311" y="1586499"/>
            <a:ext cx="2112264" cy="194657"/>
          </a:xfrm>
          <a:prstGeom prst="rect">
            <a:avLst/>
          </a:prstGeom>
          <a:solidFill>
            <a:srgbClr val="6DC067"/>
          </a:solidFill>
          <a:ln w="12700" cap="flat" cmpd="sng" algn="ctr">
            <a:solidFill>
              <a:srgbClr val="6DC067"/>
            </a:solidFill>
            <a:prstDash val="solid"/>
          </a:ln>
          <a:effectLst/>
        </p:spPr>
        <p:txBody>
          <a:bodyPr rtlCol="0" anchor="ctr"/>
          <a:lstStyle/>
          <a:p>
            <a:pPr marL="0" marR="0" lvl="1" indent="-190500" algn="ctr" defTabSz="914400" eaLnBrk="1" fontAlgn="auto" latinLnBrk="0" hangingPunct="1">
              <a:lnSpc>
                <a:spcPct val="100000"/>
              </a:lnSpc>
              <a:spcBef>
                <a:spcPts val="0"/>
              </a:spcBef>
              <a:spcAft>
                <a:spcPts val="0"/>
              </a:spcAft>
              <a:buClr>
                <a:srgbClr val="C0504D"/>
              </a:buClr>
              <a:buSzPct val="100000"/>
              <a:buFontTx/>
              <a:buNone/>
              <a:tabLst/>
              <a:defRPr/>
            </a:pPr>
            <a:r>
              <a:rPr kumimoji="0" lang="en-GB" sz="900" b="0" i="0" u="none" strike="noStrike" kern="0" cap="none" spc="0" normalizeH="0" baseline="0" noProof="0" dirty="0" err="1" smtClean="0">
                <a:ln>
                  <a:noFill/>
                </a:ln>
                <a:solidFill>
                  <a:prstClr val="white"/>
                </a:solidFill>
                <a:effectLst/>
                <a:uLnTx/>
                <a:uFillTx/>
                <a:latin typeface="Calibri"/>
                <a:ea typeface="+mn-ea"/>
                <a:cs typeface="+mn-cs"/>
              </a:rPr>
              <a:t>Geology</a:t>
            </a:r>
          </a:p>
        </p:txBody>
      </p:sp>
      <p:grpSp>
        <p:nvGrpSpPr>
          <p:cNvPr id="88" name="Group 58"/>
          <p:cNvGrpSpPr/>
          <p:nvPr/>
        </p:nvGrpSpPr>
        <p:grpSpPr>
          <a:xfrm>
            <a:off x="224903" y="3315815"/>
            <a:ext cx="2112264" cy="1349800"/>
            <a:chOff x="295275" y="3656217"/>
            <a:chExt cx="2020888" cy="543019"/>
          </a:xfrm>
        </p:grpSpPr>
        <p:sp>
          <p:nvSpPr>
            <p:cNvPr id="89" name="Rectangle 57"/>
            <p:cNvSpPr/>
            <p:nvPr/>
          </p:nvSpPr>
          <p:spPr>
            <a:xfrm>
              <a:off x="295275" y="3741329"/>
              <a:ext cx="2020888" cy="457907"/>
            </a:xfrm>
            <a:prstGeom prst="rect">
              <a:avLst/>
            </a:prstGeom>
            <a:solidFill>
              <a:srgbClr val="F2F2F2"/>
            </a:solidFill>
            <a:ln w="12700" cap="flat" cmpd="sng" algn="ctr">
              <a:noFill/>
              <a:prstDash val="solid"/>
            </a:ln>
            <a:effectLst/>
          </p:spPr>
          <p:txBody>
            <a:bodyPr lIns="45720" tIns="18288" rIns="18288" bIns="18288" rtlCol="0" anchor="t" anchorCtr="0"/>
            <a:lstStyle/>
            <a:p>
              <a:pPr marL="0" marR="0" lvl="1" indent="0" defTabSz="914400" eaLnBrk="1" fontAlgn="auto" latinLnBrk="0" hangingPunct="1">
                <a:lnSpc>
                  <a:spcPct val="100000"/>
                </a:lnSpc>
                <a:spcBef>
                  <a:spcPct val="20000"/>
                </a:spcBef>
                <a:spcAft>
                  <a:spcPct val="20000"/>
                </a:spcAft>
                <a:buClr>
                  <a:srgbClr val="C0504D"/>
                </a:buClr>
                <a:buSzPct val="100000"/>
                <a:buFontTx/>
                <a:buNone/>
                <a:tabLst/>
                <a:defRPr/>
              </a:pPr>
              <a:r>
                <a:rPr kumimoji="0" lang="en-US" sz="1000" b="0" i="0" u="none" strike="noStrike" kern="0" cap="none" spc="0" normalizeH="0" baseline="0" noProof="0" dirty="0" smtClean="0">
                  <a:ln>
                    <a:noFill/>
                  </a:ln>
                  <a:solidFill>
                    <a:prstClr val="black"/>
                  </a:solidFill>
                  <a:effectLst/>
                  <a:uLnTx/>
                  <a:uFillTx/>
                  <a:latin typeface="Calibri"/>
                  <a:ea typeface="+mn-ea"/>
                  <a:cs typeface="+mn-cs"/>
                </a:rPr>
                <a:t>Development of a robust mineral asset from feasibility study to bankable feasibility study. The mineral asset has a high level of confidence in geology and resource quality since it is the extension of the </a:t>
              </a:r>
              <a:r>
                <a:rPr kumimoji="0" lang="en-US" sz="1000" b="0" i="0" u="none" strike="noStrike" kern="0" cap="none" spc="0" normalizeH="0" baseline="0" noProof="0" dirty="0" err="1" smtClean="0">
                  <a:ln>
                    <a:noFill/>
                  </a:ln>
                  <a:solidFill>
                    <a:prstClr val="black"/>
                  </a:solidFill>
                  <a:effectLst/>
                  <a:uLnTx/>
                  <a:uFillTx/>
                  <a:latin typeface="Calibri"/>
                  <a:ea typeface="+mn-ea"/>
                  <a:cs typeface="+mn-cs"/>
                </a:rPr>
                <a:t>kinross</a:t>
              </a:r>
              <a:r>
                <a:rPr kumimoji="0" lang="en-US" sz="1000" b="0" i="0" u="none" strike="noStrike" kern="0" cap="none" spc="0" normalizeH="0" baseline="0" noProof="0" dirty="0" smtClean="0">
                  <a:ln>
                    <a:noFill/>
                  </a:ln>
                  <a:solidFill>
                    <a:prstClr val="black"/>
                  </a:solidFill>
                  <a:effectLst/>
                  <a:uLnTx/>
                  <a:uFillTx/>
                  <a:latin typeface="Calibri"/>
                  <a:ea typeface="+mn-ea"/>
                  <a:cs typeface="+mn-cs"/>
                </a:rPr>
                <a:t> </a:t>
              </a:r>
              <a:r>
                <a:rPr kumimoji="0" lang="en-US" sz="1000" b="0" i="0" u="none" strike="noStrike" kern="0" cap="none" spc="0" normalizeH="0" baseline="0" noProof="0" dirty="0" err="1" smtClean="0">
                  <a:ln>
                    <a:noFill/>
                  </a:ln>
                  <a:solidFill>
                    <a:prstClr val="black"/>
                  </a:solidFill>
                  <a:effectLst/>
                  <a:uLnTx/>
                  <a:uFillTx/>
                  <a:latin typeface="Calibri"/>
                  <a:ea typeface="+mn-ea"/>
                  <a:cs typeface="+mn-cs"/>
                </a:rPr>
                <a:t>payshoot</a:t>
              </a:r>
              <a:r>
                <a:rPr kumimoji="0" lang="en-US" sz="1000" b="0" i="0" u="none" strike="noStrike" kern="0" cap="none" spc="0" normalizeH="0" baseline="0" noProof="0" dirty="0" smtClean="0">
                  <a:ln>
                    <a:noFill/>
                  </a:ln>
                  <a:solidFill>
                    <a:prstClr val="black"/>
                  </a:solidFill>
                  <a:effectLst/>
                  <a:uLnTx/>
                  <a:uFillTx/>
                  <a:latin typeface="Calibri"/>
                  <a:ea typeface="+mn-ea"/>
                  <a:cs typeface="+mn-cs"/>
                </a:rPr>
                <a:t> channel</a:t>
              </a:r>
              <a:endParaRPr kumimoji="0" lang="en-GB" sz="10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90" name="Rectangle 49"/>
            <p:cNvSpPr/>
            <p:nvPr/>
          </p:nvSpPr>
          <p:spPr>
            <a:xfrm>
              <a:off x="295275" y="3656217"/>
              <a:ext cx="2020888" cy="85112"/>
            </a:xfrm>
            <a:prstGeom prst="rect">
              <a:avLst/>
            </a:prstGeom>
            <a:solidFill>
              <a:srgbClr val="6DC067"/>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FFFFFF"/>
                  </a:solidFill>
                  <a:effectLst/>
                  <a:uLnTx/>
                  <a:uFillTx/>
                  <a:latin typeface="Calibri"/>
                  <a:ea typeface="+mn-ea"/>
                  <a:cs typeface="+mn-cs"/>
                </a:rPr>
                <a:t>Strategy</a:t>
              </a:r>
            </a:p>
          </p:txBody>
        </p:sp>
      </p:grpSp>
      <p:graphicFrame>
        <p:nvGraphicFramePr>
          <p:cNvPr id="91" name="Table 90"/>
          <p:cNvGraphicFramePr>
            <a:graphicFrameLocks noGrp="1"/>
          </p:cNvGraphicFramePr>
          <p:nvPr/>
        </p:nvGraphicFramePr>
        <p:xfrm>
          <a:off x="224903" y="4722369"/>
          <a:ext cx="2112264" cy="1734826"/>
        </p:xfrm>
        <a:graphic>
          <a:graphicData uri="http://schemas.openxmlformats.org/drawingml/2006/table">
            <a:tbl>
              <a:tblPr firstRow="1" bandRow="1"/>
              <a:tblGrid>
                <a:gridCol w="1230711"/>
                <a:gridCol w="881553"/>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Asset specifics</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Annual tonnes milled</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1.2 Mt</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309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b="1" dirty="0" smtClean="0">
                          <a:solidFill>
                            <a:schemeClr val="tx1"/>
                          </a:solidFill>
                        </a:rPr>
                        <a:t>Operating costs </a:t>
                      </a:r>
                      <a:r>
                        <a:rPr lang="en-US" sz="900" b="1" smtClean="0">
                          <a:solidFill>
                            <a:schemeClr val="tx1"/>
                          </a:solidFill>
                        </a:rPr>
                        <a:t>(USD/oz</a:t>
                      </a:r>
                      <a:r>
                        <a:rPr lang="en-US"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406.9</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LOM </a:t>
                      </a:r>
                      <a:r>
                        <a:rPr lang="en-GB" sz="900" b="1" dirty="0" err="1" smtClean="0">
                          <a:solidFill>
                            <a:schemeClr val="tx1"/>
                          </a:solidFill>
                        </a:rPr>
                        <a:t>Capex</a:t>
                      </a:r>
                      <a:r>
                        <a:rPr lang="en-GB" sz="900" b="1" baseline="0" dirty="0" smtClean="0">
                          <a:solidFill>
                            <a:schemeClr val="tx1"/>
                          </a:solidFill>
                        </a:rPr>
                        <a:t> (</a:t>
                      </a:r>
                      <a:r>
                        <a:rPr lang="en-GB" sz="900" b="1" baseline="0" dirty="0" err="1" smtClean="0">
                          <a:solidFill>
                            <a:schemeClr val="tx1"/>
                          </a:solidFill>
                        </a:rPr>
                        <a:t>USDm</a:t>
                      </a:r>
                      <a:r>
                        <a:rPr lang="en-GB" sz="900" b="1" baseline="0"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1,567</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Steady-state head grade </a:t>
                      </a:r>
                      <a:r>
                        <a:rPr lang="en-GB" sz="900" b="1" smtClean="0">
                          <a:solidFill>
                            <a:schemeClr val="tx1"/>
                          </a:solidFill>
                        </a:rPr>
                        <a:t>(g/t</a:t>
                      </a:r>
                      <a:r>
                        <a:rPr lang="en-GB" sz="900" b="1" dirty="0" smtClean="0">
                          <a:solidFill>
                            <a:schemeClr val="tx1"/>
                          </a:solidFill>
                        </a:rPr>
                        <a: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8.31</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523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Average production LOM (</a:t>
                      </a:r>
                      <a:r>
                        <a:rPr lang="en-GB" sz="900" b="1" dirty="0" err="1" smtClean="0">
                          <a:solidFill>
                            <a:schemeClr val="tx1"/>
                          </a:solidFill>
                        </a:rPr>
                        <a:t>koz</a:t>
                      </a:r>
                      <a:r>
                        <a:rPr lang="en-GB" sz="900" b="1" dirty="0" smtClean="0">
                          <a:solidFill>
                            <a:schemeClr val="tx1"/>
                          </a:solidFill>
                        </a:rPr>
                        <a:t> p.a.)</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dirty="0" smtClean="0">
                          <a:solidFill>
                            <a:schemeClr val="tx1"/>
                          </a:solidFill>
                        </a:rPr>
                        <a:t>296.3</a:t>
                      </a:r>
                      <a:endParaRPr lang="en-GB" sz="900" dirty="0">
                        <a:solidFill>
                          <a:schemeClr val="tx1"/>
                        </a:solidFill>
                      </a:endParaRP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r h="1833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Stage of development</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GB" sz="900" kern="1200" dirty="0" smtClean="0">
                          <a:solidFill>
                            <a:schemeClr val="tx1"/>
                          </a:solidFill>
                          <a:latin typeface="+mn-lt"/>
                          <a:ea typeface="+mn-ea"/>
                          <a:cs typeface="+mn-cs"/>
                        </a:rPr>
                        <a:t>Feasibility</a:t>
                      </a: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2" name="Table 91"/>
          <p:cNvGraphicFramePr>
            <a:graphicFrameLocks noGrp="1"/>
          </p:cNvGraphicFramePr>
          <p:nvPr/>
        </p:nvGraphicFramePr>
        <p:xfrm>
          <a:off x="6743311" y="3980943"/>
          <a:ext cx="2112264" cy="1609344"/>
        </p:xfrm>
        <a:graphic>
          <a:graphicData uri="http://schemas.openxmlformats.org/drawingml/2006/table">
            <a:tbl>
              <a:tblPr firstRow="1" bandRow="1"/>
              <a:tblGrid>
                <a:gridCol w="697764"/>
                <a:gridCol w="1414500"/>
              </a:tblGrid>
              <a:tr h="1523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900" dirty="0" smtClean="0">
                          <a:solidFill>
                            <a:schemeClr val="bg1"/>
                          </a:solidFill>
                        </a:rPr>
                        <a:t>Asset specifics (cont’d)</a:t>
                      </a:r>
                      <a:endParaRPr lang="en-GB" sz="900" dirty="0">
                        <a:solidFill>
                          <a:schemeClr val="bg1"/>
                        </a:solidFill>
                      </a:endParaRPr>
                    </a:p>
                  </a:txBody>
                  <a:tcPr marL="16881" marR="16881" marT="18288" marB="18288"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6DC067"/>
                    </a:solidFill>
                  </a:tcPr>
                </a:tc>
                <a:tc hMerge="1">
                  <a:txBody>
                    <a:bodyPr/>
                    <a:lstStyle/>
                    <a:p>
                      <a:endParaRPr lang="en-GB" dirty="0"/>
                    </a:p>
                  </a:txBody>
                  <a:tcPr/>
                </a:tc>
              </a:tr>
              <a:tr h="1652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sz="900" b="1" dirty="0" smtClean="0">
                          <a:solidFill>
                            <a:schemeClr val="tx1"/>
                          </a:solidFill>
                        </a:rPr>
                        <a:t>Technical documents</a:t>
                      </a:r>
                      <a:r>
                        <a:rPr lang="en-GB" sz="900" b="1" baseline="0" dirty="0" smtClean="0">
                          <a:solidFill>
                            <a:schemeClr val="tx1"/>
                          </a:solidFill>
                        </a:rPr>
                        <a:t> available</a:t>
                      </a:r>
                      <a:endParaRPr lang="en-GB" sz="900" b="1" dirty="0">
                        <a:solidFill>
                          <a:schemeClr val="tx1"/>
                        </a:solidFill>
                      </a:endParaRPr>
                    </a:p>
                  </a:txBody>
                  <a:tcPr marL="8441" marR="8441" marT="9144" marB="9144">
                    <a:lnL w="6350" cap="flat" cmpd="sng" algn="ctr">
                      <a:noFill/>
                      <a:prstDash val="sysDash"/>
                      <a:round/>
                      <a:headEnd type="none" w="med" len="med"/>
                      <a:tailEnd type="none" w="med" len="med"/>
                    </a:lnL>
                    <a:lnR w="12700" cmpd="sng">
                      <a:noFill/>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39725" lvl="2" indent="-165100" algn="l" defTabSz="457200" rtl="0" eaLnBrk="1" latinLnBrk="0" hangingPunct="1">
                        <a:spcBef>
                          <a:spcPct val="20000"/>
                        </a:spcBef>
                        <a:spcAft>
                          <a:spcPct val="20000"/>
                        </a:spcAft>
                        <a:buClrTx/>
                        <a:buSzPct val="100000"/>
                        <a:buFont typeface="+mj-lt"/>
                        <a:buAutoNum type="arabicPeriod"/>
                      </a:pPr>
                      <a:r>
                        <a:rPr lang="en-GB" sz="900" b="0" dirty="0" smtClean="0">
                          <a:solidFill>
                            <a:schemeClr val="tx1"/>
                          </a:solidFill>
                        </a:rPr>
                        <a:t>Min</a:t>
                      </a:r>
                      <a:r>
                        <a:rPr lang="en-GB" sz="900" b="0" kern="1200" dirty="0" smtClean="0">
                          <a:solidFill>
                            <a:schemeClr val="tx1"/>
                          </a:solidFill>
                          <a:latin typeface="+mn-lt"/>
                          <a:ea typeface="+mn-ea"/>
                          <a:cs typeface="+mn-cs"/>
                        </a:rPr>
                        <a:t>eral Resource Estimation – </a:t>
                      </a:r>
                      <a:r>
                        <a:rPr lang="en-GB" sz="900" b="0" kern="1200" dirty="0" err="1" smtClean="0">
                          <a:solidFill>
                            <a:schemeClr val="tx1"/>
                          </a:solidFill>
                          <a:latin typeface="+mn-lt"/>
                          <a:ea typeface="+mn-ea"/>
                          <a:cs typeface="+mn-cs"/>
                        </a:rPr>
                        <a:t>ExplorMine</a:t>
                      </a:r>
                      <a:r>
                        <a:rPr lang="en-GB" sz="900" b="0" kern="1200" dirty="0" smtClean="0">
                          <a:solidFill>
                            <a:schemeClr val="tx1"/>
                          </a:solidFill>
                          <a:latin typeface="+mn-lt"/>
                          <a:ea typeface="+mn-ea"/>
                          <a:cs typeface="+mn-cs"/>
                        </a:rPr>
                        <a:t> Consulting (2011)</a:t>
                      </a:r>
                    </a:p>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Pre-feasibility study (</a:t>
                      </a:r>
                      <a:r>
                        <a:rPr lang="en-GB" sz="900" b="0" kern="1200" dirty="0" err="1" smtClean="0">
                          <a:solidFill>
                            <a:schemeClr val="tx1"/>
                          </a:solidFill>
                          <a:latin typeface="+mn-lt"/>
                          <a:ea typeface="+mn-ea"/>
                          <a:cs typeface="+mn-cs"/>
                        </a:rPr>
                        <a:t>Turgis</a:t>
                      </a:r>
                      <a:r>
                        <a:rPr lang="en-GB" sz="900" b="0" kern="1200" dirty="0" smtClean="0">
                          <a:solidFill>
                            <a:schemeClr val="tx1"/>
                          </a:solidFill>
                          <a:latin typeface="+mn-lt"/>
                          <a:ea typeface="+mn-ea"/>
                          <a:cs typeface="+mn-cs"/>
                        </a:rPr>
                        <a:t>, 2012)</a:t>
                      </a:r>
                    </a:p>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CPR – </a:t>
                      </a:r>
                      <a:r>
                        <a:rPr lang="en-GB" sz="900" b="0" kern="1200" dirty="0" err="1" smtClean="0">
                          <a:solidFill>
                            <a:schemeClr val="tx1"/>
                          </a:solidFill>
                          <a:latin typeface="+mn-lt"/>
                          <a:ea typeface="+mn-ea"/>
                          <a:cs typeface="+mn-cs"/>
                        </a:rPr>
                        <a:t>Venmyn</a:t>
                      </a:r>
                      <a:r>
                        <a:rPr lang="en-GB" sz="900" b="0" kern="1200" dirty="0" smtClean="0">
                          <a:solidFill>
                            <a:schemeClr val="tx1"/>
                          </a:solidFill>
                          <a:latin typeface="+mn-lt"/>
                          <a:ea typeface="+mn-ea"/>
                          <a:cs typeface="+mn-cs"/>
                        </a:rPr>
                        <a:t> (2012)</a:t>
                      </a:r>
                    </a:p>
                    <a:p>
                      <a:pPr marL="339725" lvl="2" indent="-165100" algn="l" defTabSz="457200" rtl="0" eaLnBrk="1" latinLnBrk="0" hangingPunct="1">
                        <a:spcBef>
                          <a:spcPct val="20000"/>
                        </a:spcBef>
                        <a:spcAft>
                          <a:spcPct val="20000"/>
                        </a:spcAft>
                        <a:buClrTx/>
                        <a:buSzPct val="100000"/>
                        <a:buFont typeface="+mj-lt"/>
                        <a:buAutoNum type="arabicPeriod"/>
                      </a:pPr>
                      <a:r>
                        <a:rPr lang="en-GB" sz="900" b="0" kern="1200" dirty="0" smtClean="0">
                          <a:solidFill>
                            <a:schemeClr val="tx1"/>
                          </a:solidFill>
                          <a:latin typeface="+mn-lt"/>
                          <a:ea typeface="+mn-ea"/>
                          <a:cs typeface="+mn-cs"/>
                        </a:rPr>
                        <a:t>SNC-La</a:t>
                      </a:r>
                      <a:r>
                        <a:rPr lang="en-GB" sz="900" b="0" dirty="0" smtClean="0">
                          <a:solidFill>
                            <a:schemeClr val="tx1"/>
                          </a:solidFill>
                        </a:rPr>
                        <a:t>valin Report</a:t>
                      </a:r>
                    </a:p>
                  </a:txBody>
                  <a:tcPr marL="16881" marR="16881" marT="18288" marB="18288">
                    <a:lnL w="12700" cmpd="sng">
                      <a:noFill/>
                    </a:lnL>
                    <a:lnR w="6350" cap="flat" cmpd="sng" algn="ctr">
                      <a:noFill/>
                      <a:prstDash val="sysDash"/>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93" name="Group 92"/>
          <p:cNvGrpSpPr/>
          <p:nvPr/>
        </p:nvGrpSpPr>
        <p:grpSpPr>
          <a:xfrm>
            <a:off x="2480043" y="2113339"/>
            <a:ext cx="4088970" cy="3135041"/>
            <a:chOff x="2251966" y="1433687"/>
            <a:chExt cx="4587144" cy="3796304"/>
          </a:xfrm>
        </p:grpSpPr>
        <p:grpSp>
          <p:nvGrpSpPr>
            <p:cNvPr id="94" name="Group 105"/>
            <p:cNvGrpSpPr/>
            <p:nvPr/>
          </p:nvGrpSpPr>
          <p:grpSpPr>
            <a:xfrm>
              <a:off x="2251966" y="1520363"/>
              <a:ext cx="4587144" cy="3709628"/>
              <a:chOff x="2756939" y="1553413"/>
              <a:chExt cx="4969406" cy="3709628"/>
            </a:xfrm>
          </p:grpSpPr>
          <p:grpSp>
            <p:nvGrpSpPr>
              <p:cNvPr id="99" name="Group 103"/>
              <p:cNvGrpSpPr/>
              <p:nvPr/>
            </p:nvGrpSpPr>
            <p:grpSpPr>
              <a:xfrm>
                <a:off x="2756939" y="1553413"/>
                <a:ext cx="4969406" cy="3709628"/>
                <a:chOff x="2756939" y="1553413"/>
                <a:chExt cx="4969406" cy="3709628"/>
              </a:xfrm>
            </p:grpSpPr>
            <p:grpSp>
              <p:nvGrpSpPr>
                <p:cNvPr id="106" name="Group 60"/>
                <p:cNvGrpSpPr/>
                <p:nvPr/>
              </p:nvGrpSpPr>
              <p:grpSpPr>
                <a:xfrm>
                  <a:off x="2892287" y="1553413"/>
                  <a:ext cx="4834058" cy="3709628"/>
                  <a:chOff x="2057400" y="1228725"/>
                  <a:chExt cx="6125345" cy="4471963"/>
                </a:xfrm>
              </p:grpSpPr>
              <p:grpSp>
                <p:nvGrpSpPr>
                  <p:cNvPr id="109" name="Group 49"/>
                  <p:cNvGrpSpPr/>
                  <p:nvPr/>
                </p:nvGrpSpPr>
                <p:grpSpPr>
                  <a:xfrm>
                    <a:off x="2057400" y="1228725"/>
                    <a:ext cx="6010274" cy="4343401"/>
                    <a:chOff x="2057400" y="1228725"/>
                    <a:chExt cx="6010274" cy="4343401"/>
                  </a:xfrm>
                </p:grpSpPr>
                <p:grpSp>
                  <p:nvGrpSpPr>
                    <p:cNvPr id="123" name="Group 45"/>
                    <p:cNvGrpSpPr/>
                    <p:nvPr/>
                  </p:nvGrpSpPr>
                  <p:grpSpPr>
                    <a:xfrm>
                      <a:off x="2057400" y="1228725"/>
                      <a:ext cx="6010274" cy="4343401"/>
                      <a:chOff x="2057400" y="1228725"/>
                      <a:chExt cx="6010274" cy="4343401"/>
                    </a:xfrm>
                  </p:grpSpPr>
                  <p:sp>
                    <p:nvSpPr>
                      <p:cNvPr id="137" name="Rectangle 136"/>
                      <p:cNvSpPr/>
                      <p:nvPr/>
                    </p:nvSpPr>
                    <p:spPr>
                      <a:xfrm>
                        <a:off x="2057400" y="1228726"/>
                        <a:ext cx="5991225" cy="4343400"/>
                      </a:xfrm>
                      <a:prstGeom prst="rect">
                        <a:avLst/>
                      </a:prstGeom>
                      <a:noFill/>
                      <a:ln w="3175" cap="flat" cmpd="sng" algn="ctr">
                        <a:solidFill>
                          <a:sysClr val="windowText" lastClr="000000">
                            <a:lumMod val="40000"/>
                            <a:lumOff val="60000"/>
                          </a:sys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138" name="Group 37"/>
                      <p:cNvGrpSpPr/>
                      <p:nvPr/>
                    </p:nvGrpSpPr>
                    <p:grpSpPr>
                      <a:xfrm>
                        <a:off x="3314700" y="1228725"/>
                        <a:ext cx="3590925" cy="4338000"/>
                        <a:chOff x="3314700" y="1228725"/>
                        <a:chExt cx="3590925" cy="4728143"/>
                      </a:xfrm>
                    </p:grpSpPr>
                    <p:cxnSp>
                      <p:nvCxnSpPr>
                        <p:cNvPr id="144" name="Straight Connector 143"/>
                        <p:cNvCxnSpPr/>
                        <p:nvPr/>
                      </p:nvCxnSpPr>
                      <p:spPr>
                        <a:xfrm>
                          <a:off x="3314700"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45" name="Straight Connector 34"/>
                        <p:cNvCxnSpPr/>
                        <p:nvPr/>
                      </p:nvCxnSpPr>
                      <p:spPr>
                        <a:xfrm>
                          <a:off x="4511675"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46" name="Straight Connector 35"/>
                        <p:cNvCxnSpPr/>
                        <p:nvPr/>
                      </p:nvCxnSpPr>
                      <p:spPr>
                        <a:xfrm>
                          <a:off x="5708650" y="1228725"/>
                          <a:ext cx="0" cy="4728143"/>
                        </a:xfrm>
                        <a:prstGeom prst="line">
                          <a:avLst/>
                        </a:prstGeom>
                        <a:noFill/>
                        <a:ln w="3175" cap="flat" cmpd="sng" algn="ctr">
                          <a:solidFill>
                            <a:sysClr val="windowText" lastClr="000000">
                              <a:lumMod val="40000"/>
                              <a:lumOff val="60000"/>
                            </a:sysClr>
                          </a:solidFill>
                          <a:prstDash val="sysDot"/>
                        </a:ln>
                        <a:effectLst/>
                      </p:spPr>
                    </p:cxnSp>
                    <p:cxnSp>
                      <p:nvCxnSpPr>
                        <p:cNvPr id="147" name="Straight Connector 36"/>
                        <p:cNvCxnSpPr/>
                        <p:nvPr/>
                      </p:nvCxnSpPr>
                      <p:spPr>
                        <a:xfrm>
                          <a:off x="6905625" y="1228725"/>
                          <a:ext cx="0" cy="4728143"/>
                        </a:xfrm>
                        <a:prstGeom prst="line">
                          <a:avLst/>
                        </a:prstGeom>
                        <a:noFill/>
                        <a:ln w="3175" cap="flat" cmpd="sng" algn="ctr">
                          <a:solidFill>
                            <a:sysClr val="windowText" lastClr="000000">
                              <a:lumMod val="40000"/>
                              <a:lumOff val="60000"/>
                            </a:sysClr>
                          </a:solidFill>
                          <a:prstDash val="sysDot"/>
                        </a:ln>
                        <a:effectLst/>
                      </p:spPr>
                    </p:cxnSp>
                  </p:grpSp>
                  <p:grpSp>
                    <p:nvGrpSpPr>
                      <p:cNvPr id="139" name="Group 44"/>
                      <p:cNvGrpSpPr/>
                      <p:nvPr/>
                    </p:nvGrpSpPr>
                    <p:grpSpPr>
                      <a:xfrm>
                        <a:off x="2068512" y="1609726"/>
                        <a:ext cx="5999162" cy="3505200"/>
                        <a:chOff x="2068512" y="1609726"/>
                        <a:chExt cx="5999162" cy="3505200"/>
                      </a:xfrm>
                    </p:grpSpPr>
                    <p:cxnSp>
                      <p:nvCxnSpPr>
                        <p:cNvPr id="140" name="Straight Connector 139"/>
                        <p:cNvCxnSpPr/>
                        <p:nvPr/>
                      </p:nvCxnSpPr>
                      <p:spPr>
                        <a:xfrm rot="5400000">
                          <a:off x="5068093" y="-138985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41" name="Straight Connector 140"/>
                        <p:cNvCxnSpPr/>
                        <p:nvPr/>
                      </p:nvCxnSpPr>
                      <p:spPr>
                        <a:xfrm rot="5400000">
                          <a:off x="5068093" y="-22145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42" name="Straight Connector 141"/>
                        <p:cNvCxnSpPr/>
                        <p:nvPr/>
                      </p:nvCxnSpPr>
                      <p:spPr>
                        <a:xfrm rot="5400000">
                          <a:off x="5068093" y="946945"/>
                          <a:ext cx="0" cy="5999162"/>
                        </a:xfrm>
                        <a:prstGeom prst="line">
                          <a:avLst/>
                        </a:prstGeom>
                        <a:noFill/>
                        <a:ln w="3175" cap="flat" cmpd="sng" algn="ctr">
                          <a:solidFill>
                            <a:sysClr val="windowText" lastClr="000000">
                              <a:lumMod val="40000"/>
                              <a:lumOff val="60000"/>
                            </a:sysClr>
                          </a:solidFill>
                          <a:prstDash val="sysDot"/>
                        </a:ln>
                        <a:effectLst/>
                      </p:spPr>
                    </p:cxnSp>
                    <p:cxnSp>
                      <p:nvCxnSpPr>
                        <p:cNvPr id="143" name="Straight Connector 142"/>
                        <p:cNvCxnSpPr/>
                        <p:nvPr/>
                      </p:nvCxnSpPr>
                      <p:spPr>
                        <a:xfrm rot="5400000">
                          <a:off x="5068093" y="2115345"/>
                          <a:ext cx="0" cy="5999162"/>
                        </a:xfrm>
                        <a:prstGeom prst="line">
                          <a:avLst/>
                        </a:prstGeom>
                        <a:noFill/>
                        <a:ln w="3175" cap="flat" cmpd="sng" algn="ctr">
                          <a:solidFill>
                            <a:sysClr val="windowText" lastClr="000000">
                              <a:lumMod val="40000"/>
                              <a:lumOff val="60000"/>
                            </a:sysClr>
                          </a:solidFill>
                          <a:prstDash val="sysDot"/>
                        </a:ln>
                        <a:effectLst/>
                      </p:spPr>
                    </p:cxnSp>
                  </p:grpSp>
                </p:grpSp>
                <p:grpSp>
                  <p:nvGrpSpPr>
                    <p:cNvPr id="124" name="Group 48"/>
                    <p:cNvGrpSpPr/>
                    <p:nvPr/>
                  </p:nvGrpSpPr>
                  <p:grpSpPr>
                    <a:xfrm>
                      <a:off x="2149475" y="1414463"/>
                      <a:ext cx="5605462" cy="4027487"/>
                      <a:chOff x="2149475" y="1414463"/>
                      <a:chExt cx="5605462" cy="4027487"/>
                    </a:xfrm>
                  </p:grpSpPr>
                  <p:sp>
                    <p:nvSpPr>
                      <p:cNvPr id="129" name="Freeform 6"/>
                      <p:cNvSpPr>
                        <a:spLocks noEditPoints="1"/>
                      </p:cNvSpPr>
                      <p:nvPr/>
                    </p:nvSpPr>
                    <p:spPr bwMode="auto">
                      <a:xfrm>
                        <a:off x="2441575" y="1414463"/>
                        <a:ext cx="5313362" cy="3600450"/>
                      </a:xfrm>
                      <a:custGeom>
                        <a:avLst/>
                        <a:gdLst/>
                        <a:ahLst/>
                        <a:cxnLst>
                          <a:cxn ang="0">
                            <a:pos x="397" y="316"/>
                          </a:cxn>
                          <a:cxn ang="0">
                            <a:pos x="518" y="427"/>
                          </a:cxn>
                          <a:cxn ang="0">
                            <a:pos x="500" y="468"/>
                          </a:cxn>
                          <a:cxn ang="0">
                            <a:pos x="513" y="498"/>
                          </a:cxn>
                          <a:cxn ang="0">
                            <a:pos x="414" y="589"/>
                          </a:cxn>
                          <a:cxn ang="0">
                            <a:pos x="334" y="608"/>
                          </a:cxn>
                          <a:cxn ang="0">
                            <a:pos x="266" y="486"/>
                          </a:cxn>
                          <a:cxn ang="0">
                            <a:pos x="310" y="372"/>
                          </a:cxn>
                          <a:cxn ang="0">
                            <a:pos x="49" y="50"/>
                          </a:cxn>
                          <a:cxn ang="0">
                            <a:pos x="71" y="52"/>
                          </a:cxn>
                          <a:cxn ang="0">
                            <a:pos x="167" y="67"/>
                          </a:cxn>
                          <a:cxn ang="0">
                            <a:pos x="144" y="93"/>
                          </a:cxn>
                          <a:cxn ang="0">
                            <a:pos x="139" y="190"/>
                          </a:cxn>
                          <a:cxn ang="0">
                            <a:pos x="199" y="211"/>
                          </a:cxn>
                          <a:cxn ang="0">
                            <a:pos x="195" y="246"/>
                          </a:cxn>
                          <a:cxn ang="0">
                            <a:pos x="307" y="267"/>
                          </a:cxn>
                          <a:cxn ang="0">
                            <a:pos x="477" y="226"/>
                          </a:cxn>
                          <a:cxn ang="0">
                            <a:pos x="532" y="171"/>
                          </a:cxn>
                          <a:cxn ang="0">
                            <a:pos x="814" y="329"/>
                          </a:cxn>
                          <a:cxn ang="0">
                            <a:pos x="883" y="359"/>
                          </a:cxn>
                          <a:cxn ang="0">
                            <a:pos x="893" y="352"/>
                          </a:cxn>
                          <a:cxn ang="0">
                            <a:pos x="911" y="361"/>
                          </a:cxn>
                          <a:cxn ang="0">
                            <a:pos x="895" y="363"/>
                          </a:cxn>
                          <a:cxn ang="0">
                            <a:pos x="895" y="380"/>
                          </a:cxn>
                          <a:cxn ang="0">
                            <a:pos x="902" y="375"/>
                          </a:cxn>
                          <a:cxn ang="0">
                            <a:pos x="934" y="377"/>
                          </a:cxn>
                          <a:cxn ang="0">
                            <a:pos x="1016" y="422"/>
                          </a:cxn>
                          <a:cxn ang="0">
                            <a:pos x="1141" y="516"/>
                          </a:cxn>
                          <a:cxn ang="0">
                            <a:pos x="1262" y="527"/>
                          </a:cxn>
                          <a:cxn ang="0">
                            <a:pos x="1393" y="645"/>
                          </a:cxn>
                          <a:cxn ang="0">
                            <a:pos x="1280" y="685"/>
                          </a:cxn>
                          <a:cxn ang="0">
                            <a:pos x="1324" y="723"/>
                          </a:cxn>
                          <a:cxn ang="0">
                            <a:pos x="1417" y="859"/>
                          </a:cxn>
                          <a:cxn ang="0">
                            <a:pos x="1360" y="847"/>
                          </a:cxn>
                          <a:cxn ang="0">
                            <a:pos x="1341" y="815"/>
                          </a:cxn>
                          <a:cxn ang="0">
                            <a:pos x="1272" y="882"/>
                          </a:cxn>
                          <a:cxn ang="0">
                            <a:pos x="1164" y="893"/>
                          </a:cxn>
                          <a:cxn ang="0">
                            <a:pos x="1105" y="862"/>
                          </a:cxn>
                          <a:cxn ang="0">
                            <a:pos x="948" y="817"/>
                          </a:cxn>
                          <a:cxn ang="0">
                            <a:pos x="781" y="828"/>
                          </a:cxn>
                          <a:cxn ang="0">
                            <a:pos x="699" y="827"/>
                          </a:cxn>
                          <a:cxn ang="0">
                            <a:pos x="678" y="791"/>
                          </a:cxn>
                          <a:cxn ang="0">
                            <a:pos x="666" y="783"/>
                          </a:cxn>
                          <a:cxn ang="0">
                            <a:pos x="564" y="761"/>
                          </a:cxn>
                          <a:cxn ang="0">
                            <a:pos x="463" y="712"/>
                          </a:cxn>
                          <a:cxn ang="0">
                            <a:pos x="325" y="697"/>
                          </a:cxn>
                          <a:cxn ang="0">
                            <a:pos x="219" y="553"/>
                          </a:cxn>
                          <a:cxn ang="0">
                            <a:pos x="136" y="554"/>
                          </a:cxn>
                          <a:cxn ang="0">
                            <a:pos x="130" y="478"/>
                          </a:cxn>
                          <a:cxn ang="0">
                            <a:pos x="218" y="395"/>
                          </a:cxn>
                          <a:cxn ang="0">
                            <a:pos x="89" y="366"/>
                          </a:cxn>
                          <a:cxn ang="0">
                            <a:pos x="154" y="325"/>
                          </a:cxn>
                          <a:cxn ang="0">
                            <a:pos x="100" y="313"/>
                          </a:cxn>
                          <a:cxn ang="0">
                            <a:pos x="72" y="258"/>
                          </a:cxn>
                          <a:cxn ang="0">
                            <a:pos x="46" y="193"/>
                          </a:cxn>
                        </a:cxnLst>
                        <a:rect l="0" t="0" r="r" b="b"/>
                        <a:pathLst>
                          <a:path w="1417" h="960">
                            <a:moveTo>
                              <a:pt x="356" y="370"/>
                            </a:moveTo>
                            <a:cubicBezTo>
                              <a:pt x="359" y="316"/>
                              <a:pt x="359" y="316"/>
                              <a:pt x="359" y="316"/>
                            </a:cubicBezTo>
                            <a:cubicBezTo>
                              <a:pt x="397" y="316"/>
                              <a:pt x="397" y="316"/>
                              <a:pt x="397" y="316"/>
                            </a:cubicBezTo>
                            <a:cubicBezTo>
                              <a:pt x="405" y="328"/>
                              <a:pt x="405" y="328"/>
                              <a:pt x="405" y="328"/>
                            </a:cubicBezTo>
                            <a:cubicBezTo>
                              <a:pt x="434" y="340"/>
                              <a:pt x="434" y="340"/>
                              <a:pt x="434" y="340"/>
                            </a:cubicBezTo>
                            <a:cubicBezTo>
                              <a:pt x="518" y="427"/>
                              <a:pt x="518" y="427"/>
                              <a:pt x="518" y="427"/>
                            </a:cubicBezTo>
                            <a:cubicBezTo>
                              <a:pt x="504" y="447"/>
                              <a:pt x="504" y="447"/>
                              <a:pt x="504" y="447"/>
                            </a:cubicBezTo>
                            <a:cubicBezTo>
                              <a:pt x="504" y="453"/>
                              <a:pt x="504" y="453"/>
                              <a:pt x="504" y="453"/>
                            </a:cubicBezTo>
                            <a:cubicBezTo>
                              <a:pt x="500" y="468"/>
                              <a:pt x="500" y="468"/>
                              <a:pt x="500" y="468"/>
                            </a:cubicBezTo>
                            <a:cubicBezTo>
                              <a:pt x="506" y="478"/>
                              <a:pt x="506" y="478"/>
                              <a:pt x="506" y="478"/>
                            </a:cubicBezTo>
                            <a:cubicBezTo>
                              <a:pt x="507" y="492"/>
                              <a:pt x="507" y="492"/>
                              <a:pt x="507" y="492"/>
                            </a:cubicBezTo>
                            <a:cubicBezTo>
                              <a:pt x="513" y="498"/>
                              <a:pt x="513" y="498"/>
                              <a:pt x="513" y="498"/>
                            </a:cubicBezTo>
                            <a:cubicBezTo>
                              <a:pt x="518" y="500"/>
                              <a:pt x="518" y="500"/>
                              <a:pt x="518" y="500"/>
                            </a:cubicBezTo>
                            <a:cubicBezTo>
                              <a:pt x="517" y="514"/>
                              <a:pt x="517" y="514"/>
                              <a:pt x="517" y="514"/>
                            </a:cubicBezTo>
                            <a:cubicBezTo>
                              <a:pt x="414" y="589"/>
                              <a:pt x="414" y="589"/>
                              <a:pt x="414" y="589"/>
                            </a:cubicBezTo>
                            <a:cubicBezTo>
                              <a:pt x="406" y="584"/>
                              <a:pt x="406" y="584"/>
                              <a:pt x="406" y="584"/>
                            </a:cubicBezTo>
                            <a:cubicBezTo>
                              <a:pt x="367" y="615"/>
                              <a:pt x="367" y="615"/>
                              <a:pt x="367" y="615"/>
                            </a:cubicBezTo>
                            <a:cubicBezTo>
                              <a:pt x="334" y="608"/>
                              <a:pt x="334" y="608"/>
                              <a:pt x="334" y="608"/>
                            </a:cubicBezTo>
                            <a:cubicBezTo>
                              <a:pt x="334" y="600"/>
                              <a:pt x="334" y="600"/>
                              <a:pt x="334" y="600"/>
                            </a:cubicBezTo>
                            <a:cubicBezTo>
                              <a:pt x="293" y="581"/>
                              <a:pt x="293" y="581"/>
                              <a:pt x="293" y="581"/>
                            </a:cubicBezTo>
                            <a:cubicBezTo>
                              <a:pt x="266" y="486"/>
                              <a:pt x="266" y="486"/>
                              <a:pt x="266" y="486"/>
                            </a:cubicBezTo>
                            <a:cubicBezTo>
                              <a:pt x="285" y="429"/>
                              <a:pt x="285" y="429"/>
                              <a:pt x="285" y="429"/>
                            </a:cubicBezTo>
                            <a:cubicBezTo>
                              <a:pt x="314" y="420"/>
                              <a:pt x="314" y="420"/>
                              <a:pt x="314" y="420"/>
                            </a:cubicBezTo>
                            <a:cubicBezTo>
                              <a:pt x="310" y="372"/>
                              <a:pt x="310" y="372"/>
                              <a:pt x="310" y="372"/>
                            </a:cubicBezTo>
                            <a:lnTo>
                              <a:pt x="356" y="370"/>
                            </a:lnTo>
                            <a:close/>
                            <a:moveTo>
                              <a:pt x="0" y="65"/>
                            </a:moveTo>
                            <a:cubicBezTo>
                              <a:pt x="49" y="50"/>
                              <a:pt x="49" y="50"/>
                              <a:pt x="49" y="50"/>
                            </a:cubicBezTo>
                            <a:cubicBezTo>
                              <a:pt x="25" y="8"/>
                              <a:pt x="25" y="8"/>
                              <a:pt x="25" y="8"/>
                            </a:cubicBezTo>
                            <a:cubicBezTo>
                              <a:pt x="41" y="0"/>
                              <a:pt x="41" y="0"/>
                              <a:pt x="41" y="0"/>
                            </a:cubicBezTo>
                            <a:cubicBezTo>
                              <a:pt x="71" y="52"/>
                              <a:pt x="71" y="52"/>
                              <a:pt x="71" y="52"/>
                            </a:cubicBezTo>
                            <a:cubicBezTo>
                              <a:pt x="128" y="14"/>
                              <a:pt x="128" y="14"/>
                              <a:pt x="128" y="14"/>
                            </a:cubicBezTo>
                            <a:cubicBezTo>
                              <a:pt x="166" y="14"/>
                              <a:pt x="166" y="14"/>
                              <a:pt x="166" y="14"/>
                            </a:cubicBezTo>
                            <a:cubicBezTo>
                              <a:pt x="167" y="67"/>
                              <a:pt x="167" y="67"/>
                              <a:pt x="167" y="67"/>
                            </a:cubicBezTo>
                            <a:cubicBezTo>
                              <a:pt x="172" y="77"/>
                              <a:pt x="172" y="77"/>
                              <a:pt x="172" y="77"/>
                            </a:cubicBezTo>
                            <a:cubicBezTo>
                              <a:pt x="179" y="98"/>
                              <a:pt x="179" y="98"/>
                              <a:pt x="179" y="98"/>
                            </a:cubicBezTo>
                            <a:cubicBezTo>
                              <a:pt x="144" y="93"/>
                              <a:pt x="144" y="93"/>
                              <a:pt x="144" y="93"/>
                            </a:cubicBezTo>
                            <a:cubicBezTo>
                              <a:pt x="137" y="116"/>
                              <a:pt x="137" y="116"/>
                              <a:pt x="137" y="116"/>
                            </a:cubicBezTo>
                            <a:cubicBezTo>
                              <a:pt x="145" y="143"/>
                              <a:pt x="145" y="143"/>
                              <a:pt x="145" y="143"/>
                            </a:cubicBezTo>
                            <a:cubicBezTo>
                              <a:pt x="139" y="190"/>
                              <a:pt x="139" y="190"/>
                              <a:pt x="139" y="190"/>
                            </a:cubicBezTo>
                            <a:cubicBezTo>
                              <a:pt x="152" y="210"/>
                              <a:pt x="152" y="210"/>
                              <a:pt x="152" y="210"/>
                            </a:cubicBezTo>
                            <a:cubicBezTo>
                              <a:pt x="161" y="208"/>
                              <a:pt x="161" y="208"/>
                              <a:pt x="161" y="208"/>
                            </a:cubicBezTo>
                            <a:cubicBezTo>
                              <a:pt x="199" y="211"/>
                              <a:pt x="199" y="211"/>
                              <a:pt x="199" y="211"/>
                            </a:cubicBezTo>
                            <a:cubicBezTo>
                              <a:pt x="204" y="209"/>
                              <a:pt x="204" y="209"/>
                              <a:pt x="204" y="209"/>
                            </a:cubicBezTo>
                            <a:cubicBezTo>
                              <a:pt x="206" y="213"/>
                              <a:pt x="206" y="213"/>
                              <a:pt x="206" y="213"/>
                            </a:cubicBezTo>
                            <a:cubicBezTo>
                              <a:pt x="195" y="246"/>
                              <a:pt x="195" y="246"/>
                              <a:pt x="195" y="246"/>
                            </a:cubicBezTo>
                            <a:cubicBezTo>
                              <a:pt x="252" y="236"/>
                              <a:pt x="252" y="236"/>
                              <a:pt x="252" y="236"/>
                            </a:cubicBezTo>
                            <a:cubicBezTo>
                              <a:pt x="303" y="226"/>
                              <a:pt x="303" y="226"/>
                              <a:pt x="303" y="226"/>
                            </a:cubicBezTo>
                            <a:cubicBezTo>
                              <a:pt x="307" y="267"/>
                              <a:pt x="307" y="267"/>
                              <a:pt x="307" y="267"/>
                            </a:cubicBezTo>
                            <a:cubicBezTo>
                              <a:pt x="360" y="265"/>
                              <a:pt x="360" y="265"/>
                              <a:pt x="360" y="265"/>
                            </a:cubicBezTo>
                            <a:cubicBezTo>
                              <a:pt x="477" y="265"/>
                              <a:pt x="477" y="265"/>
                              <a:pt x="477" y="265"/>
                            </a:cubicBezTo>
                            <a:cubicBezTo>
                              <a:pt x="477" y="226"/>
                              <a:pt x="477" y="226"/>
                              <a:pt x="477" y="226"/>
                            </a:cubicBezTo>
                            <a:cubicBezTo>
                              <a:pt x="472" y="165"/>
                              <a:pt x="472" y="165"/>
                              <a:pt x="472" y="165"/>
                            </a:cubicBezTo>
                            <a:cubicBezTo>
                              <a:pt x="497" y="168"/>
                              <a:pt x="497" y="168"/>
                              <a:pt x="497" y="168"/>
                            </a:cubicBezTo>
                            <a:cubicBezTo>
                              <a:pt x="532" y="171"/>
                              <a:pt x="532" y="171"/>
                              <a:pt x="532" y="171"/>
                            </a:cubicBezTo>
                            <a:cubicBezTo>
                              <a:pt x="530" y="196"/>
                              <a:pt x="530" y="196"/>
                              <a:pt x="530" y="196"/>
                            </a:cubicBezTo>
                            <a:cubicBezTo>
                              <a:pt x="742" y="308"/>
                              <a:pt x="742" y="308"/>
                              <a:pt x="742" y="308"/>
                            </a:cubicBezTo>
                            <a:cubicBezTo>
                              <a:pt x="814" y="329"/>
                              <a:pt x="814" y="329"/>
                              <a:pt x="814" y="329"/>
                            </a:cubicBezTo>
                            <a:cubicBezTo>
                              <a:pt x="822" y="342"/>
                              <a:pt x="822" y="342"/>
                              <a:pt x="822" y="342"/>
                            </a:cubicBezTo>
                            <a:cubicBezTo>
                              <a:pt x="832" y="342"/>
                              <a:pt x="838" y="350"/>
                              <a:pt x="849" y="352"/>
                            </a:cubicBezTo>
                            <a:cubicBezTo>
                              <a:pt x="860" y="355"/>
                              <a:pt x="869" y="352"/>
                              <a:pt x="883" y="359"/>
                            </a:cubicBezTo>
                            <a:cubicBezTo>
                              <a:pt x="886" y="358"/>
                              <a:pt x="886" y="358"/>
                              <a:pt x="886" y="358"/>
                            </a:cubicBezTo>
                            <a:cubicBezTo>
                              <a:pt x="883" y="350"/>
                              <a:pt x="883" y="350"/>
                              <a:pt x="883" y="350"/>
                            </a:cubicBezTo>
                            <a:cubicBezTo>
                              <a:pt x="893" y="352"/>
                              <a:pt x="893" y="352"/>
                              <a:pt x="893" y="352"/>
                            </a:cubicBezTo>
                            <a:cubicBezTo>
                              <a:pt x="903" y="357"/>
                              <a:pt x="903" y="357"/>
                              <a:pt x="903" y="357"/>
                            </a:cubicBezTo>
                            <a:cubicBezTo>
                              <a:pt x="905" y="360"/>
                              <a:pt x="905" y="360"/>
                              <a:pt x="905" y="360"/>
                            </a:cubicBezTo>
                            <a:cubicBezTo>
                              <a:pt x="911" y="361"/>
                              <a:pt x="911" y="361"/>
                              <a:pt x="911" y="361"/>
                            </a:cubicBezTo>
                            <a:cubicBezTo>
                              <a:pt x="927" y="369"/>
                              <a:pt x="927" y="369"/>
                              <a:pt x="927" y="369"/>
                            </a:cubicBezTo>
                            <a:cubicBezTo>
                              <a:pt x="904" y="366"/>
                              <a:pt x="904" y="366"/>
                              <a:pt x="904" y="366"/>
                            </a:cubicBezTo>
                            <a:cubicBezTo>
                              <a:pt x="895" y="363"/>
                              <a:pt x="895" y="363"/>
                              <a:pt x="895" y="363"/>
                            </a:cubicBezTo>
                            <a:cubicBezTo>
                              <a:pt x="893" y="367"/>
                              <a:pt x="893" y="367"/>
                              <a:pt x="893" y="367"/>
                            </a:cubicBezTo>
                            <a:cubicBezTo>
                              <a:pt x="889" y="370"/>
                              <a:pt x="889" y="370"/>
                              <a:pt x="889" y="370"/>
                            </a:cubicBezTo>
                            <a:cubicBezTo>
                              <a:pt x="895" y="380"/>
                              <a:pt x="895" y="380"/>
                              <a:pt x="895" y="380"/>
                            </a:cubicBezTo>
                            <a:cubicBezTo>
                              <a:pt x="897" y="379"/>
                              <a:pt x="897" y="379"/>
                              <a:pt x="897" y="379"/>
                            </a:cubicBezTo>
                            <a:cubicBezTo>
                              <a:pt x="897" y="374"/>
                              <a:pt x="897" y="374"/>
                              <a:pt x="897" y="374"/>
                            </a:cubicBezTo>
                            <a:cubicBezTo>
                              <a:pt x="902" y="375"/>
                              <a:pt x="902" y="375"/>
                              <a:pt x="902" y="375"/>
                            </a:cubicBezTo>
                            <a:cubicBezTo>
                              <a:pt x="903" y="371"/>
                              <a:pt x="903" y="371"/>
                              <a:pt x="903" y="371"/>
                            </a:cubicBezTo>
                            <a:cubicBezTo>
                              <a:pt x="926" y="373"/>
                              <a:pt x="926" y="373"/>
                              <a:pt x="926" y="373"/>
                            </a:cubicBezTo>
                            <a:cubicBezTo>
                              <a:pt x="934" y="377"/>
                              <a:pt x="934" y="377"/>
                              <a:pt x="934" y="377"/>
                            </a:cubicBezTo>
                            <a:cubicBezTo>
                              <a:pt x="959" y="399"/>
                              <a:pt x="959" y="399"/>
                              <a:pt x="959" y="399"/>
                            </a:cubicBezTo>
                            <a:cubicBezTo>
                              <a:pt x="982" y="405"/>
                              <a:pt x="982" y="405"/>
                              <a:pt x="982" y="405"/>
                            </a:cubicBezTo>
                            <a:cubicBezTo>
                              <a:pt x="1004" y="396"/>
                              <a:pt x="1015" y="403"/>
                              <a:pt x="1016" y="422"/>
                            </a:cubicBezTo>
                            <a:cubicBezTo>
                              <a:pt x="1049" y="440"/>
                              <a:pt x="1035" y="432"/>
                              <a:pt x="1118" y="500"/>
                            </a:cubicBezTo>
                            <a:cubicBezTo>
                              <a:pt x="1138" y="519"/>
                              <a:pt x="1138" y="519"/>
                              <a:pt x="1138" y="519"/>
                            </a:cubicBezTo>
                            <a:cubicBezTo>
                              <a:pt x="1141" y="516"/>
                              <a:pt x="1141" y="516"/>
                              <a:pt x="1141" y="516"/>
                            </a:cubicBezTo>
                            <a:cubicBezTo>
                              <a:pt x="1157" y="528"/>
                              <a:pt x="1157" y="528"/>
                              <a:pt x="1157" y="528"/>
                            </a:cubicBezTo>
                            <a:cubicBezTo>
                              <a:pt x="1160" y="524"/>
                              <a:pt x="1160" y="524"/>
                              <a:pt x="1160" y="524"/>
                            </a:cubicBezTo>
                            <a:cubicBezTo>
                              <a:pt x="1262" y="527"/>
                              <a:pt x="1262" y="527"/>
                              <a:pt x="1262" y="527"/>
                            </a:cubicBezTo>
                            <a:cubicBezTo>
                              <a:pt x="1263" y="556"/>
                              <a:pt x="1263" y="556"/>
                              <a:pt x="1263" y="556"/>
                            </a:cubicBezTo>
                            <a:cubicBezTo>
                              <a:pt x="1335" y="590"/>
                              <a:pt x="1335" y="590"/>
                              <a:pt x="1335" y="590"/>
                            </a:cubicBezTo>
                            <a:cubicBezTo>
                              <a:pt x="1393" y="645"/>
                              <a:pt x="1393" y="645"/>
                              <a:pt x="1393" y="645"/>
                            </a:cubicBezTo>
                            <a:cubicBezTo>
                              <a:pt x="1374" y="678"/>
                              <a:pt x="1374" y="678"/>
                              <a:pt x="1374" y="678"/>
                            </a:cubicBezTo>
                            <a:cubicBezTo>
                              <a:pt x="1285" y="652"/>
                              <a:pt x="1285" y="652"/>
                              <a:pt x="1285" y="652"/>
                            </a:cubicBezTo>
                            <a:cubicBezTo>
                              <a:pt x="1280" y="685"/>
                              <a:pt x="1280" y="685"/>
                              <a:pt x="1280" y="685"/>
                            </a:cubicBezTo>
                            <a:cubicBezTo>
                              <a:pt x="1275" y="696"/>
                              <a:pt x="1283" y="693"/>
                              <a:pt x="1280" y="713"/>
                            </a:cubicBezTo>
                            <a:cubicBezTo>
                              <a:pt x="1323" y="715"/>
                              <a:pt x="1323" y="715"/>
                              <a:pt x="1323" y="715"/>
                            </a:cubicBezTo>
                            <a:cubicBezTo>
                              <a:pt x="1324" y="723"/>
                              <a:pt x="1324" y="723"/>
                              <a:pt x="1324" y="723"/>
                            </a:cubicBezTo>
                            <a:cubicBezTo>
                              <a:pt x="1365" y="765"/>
                              <a:pt x="1365" y="765"/>
                              <a:pt x="1365" y="765"/>
                            </a:cubicBezTo>
                            <a:cubicBezTo>
                              <a:pt x="1375" y="852"/>
                              <a:pt x="1375" y="852"/>
                              <a:pt x="1375" y="852"/>
                            </a:cubicBezTo>
                            <a:cubicBezTo>
                              <a:pt x="1417" y="859"/>
                              <a:pt x="1417" y="859"/>
                              <a:pt x="1417" y="859"/>
                            </a:cubicBezTo>
                            <a:cubicBezTo>
                              <a:pt x="1403" y="885"/>
                              <a:pt x="1403" y="885"/>
                              <a:pt x="1403" y="885"/>
                            </a:cubicBezTo>
                            <a:cubicBezTo>
                              <a:pt x="1376" y="872"/>
                              <a:pt x="1376" y="872"/>
                              <a:pt x="1376" y="872"/>
                            </a:cubicBezTo>
                            <a:cubicBezTo>
                              <a:pt x="1360" y="847"/>
                              <a:pt x="1360" y="847"/>
                              <a:pt x="1360" y="847"/>
                            </a:cubicBezTo>
                            <a:cubicBezTo>
                              <a:pt x="1353" y="855"/>
                              <a:pt x="1353" y="855"/>
                              <a:pt x="1353" y="855"/>
                            </a:cubicBezTo>
                            <a:cubicBezTo>
                              <a:pt x="1346" y="845"/>
                              <a:pt x="1346" y="845"/>
                              <a:pt x="1346" y="845"/>
                            </a:cubicBezTo>
                            <a:cubicBezTo>
                              <a:pt x="1341" y="815"/>
                              <a:pt x="1341" y="815"/>
                              <a:pt x="1341" y="815"/>
                            </a:cubicBezTo>
                            <a:cubicBezTo>
                              <a:pt x="1307" y="810"/>
                              <a:pt x="1307" y="810"/>
                              <a:pt x="1307" y="810"/>
                            </a:cubicBezTo>
                            <a:cubicBezTo>
                              <a:pt x="1306" y="838"/>
                              <a:pt x="1306" y="838"/>
                              <a:pt x="1306" y="838"/>
                            </a:cubicBezTo>
                            <a:cubicBezTo>
                              <a:pt x="1272" y="882"/>
                              <a:pt x="1272" y="882"/>
                              <a:pt x="1272" y="882"/>
                            </a:cubicBezTo>
                            <a:cubicBezTo>
                              <a:pt x="1293" y="960"/>
                              <a:pt x="1293" y="960"/>
                              <a:pt x="1293" y="960"/>
                            </a:cubicBezTo>
                            <a:cubicBezTo>
                              <a:pt x="1173" y="945"/>
                              <a:pt x="1173" y="945"/>
                              <a:pt x="1173" y="945"/>
                            </a:cubicBezTo>
                            <a:cubicBezTo>
                              <a:pt x="1164" y="893"/>
                              <a:pt x="1164" y="893"/>
                              <a:pt x="1164" y="893"/>
                            </a:cubicBezTo>
                            <a:cubicBezTo>
                              <a:pt x="1103" y="892"/>
                              <a:pt x="1103" y="892"/>
                              <a:pt x="1103" y="892"/>
                            </a:cubicBezTo>
                            <a:cubicBezTo>
                              <a:pt x="1094" y="880"/>
                              <a:pt x="1094" y="880"/>
                              <a:pt x="1094" y="880"/>
                            </a:cubicBezTo>
                            <a:cubicBezTo>
                              <a:pt x="1105" y="862"/>
                              <a:pt x="1105" y="862"/>
                              <a:pt x="1105" y="862"/>
                            </a:cubicBezTo>
                            <a:cubicBezTo>
                              <a:pt x="1056" y="870"/>
                              <a:pt x="1056" y="870"/>
                              <a:pt x="1056" y="870"/>
                            </a:cubicBezTo>
                            <a:cubicBezTo>
                              <a:pt x="1029" y="783"/>
                              <a:pt x="1029" y="783"/>
                              <a:pt x="1029" y="783"/>
                            </a:cubicBezTo>
                            <a:cubicBezTo>
                              <a:pt x="948" y="817"/>
                              <a:pt x="948" y="817"/>
                              <a:pt x="948" y="817"/>
                            </a:cubicBezTo>
                            <a:cubicBezTo>
                              <a:pt x="976" y="752"/>
                              <a:pt x="976" y="752"/>
                              <a:pt x="976" y="752"/>
                            </a:cubicBezTo>
                            <a:cubicBezTo>
                              <a:pt x="936" y="763"/>
                              <a:pt x="936" y="763"/>
                              <a:pt x="936" y="763"/>
                            </a:cubicBezTo>
                            <a:cubicBezTo>
                              <a:pt x="781" y="828"/>
                              <a:pt x="781" y="828"/>
                              <a:pt x="781" y="828"/>
                            </a:cubicBezTo>
                            <a:cubicBezTo>
                              <a:pt x="764" y="791"/>
                              <a:pt x="764" y="791"/>
                              <a:pt x="764" y="791"/>
                            </a:cubicBezTo>
                            <a:cubicBezTo>
                              <a:pt x="711" y="823"/>
                              <a:pt x="711" y="823"/>
                              <a:pt x="711" y="823"/>
                            </a:cubicBezTo>
                            <a:cubicBezTo>
                              <a:pt x="699" y="827"/>
                              <a:pt x="699" y="827"/>
                              <a:pt x="699" y="827"/>
                            </a:cubicBezTo>
                            <a:cubicBezTo>
                              <a:pt x="687" y="791"/>
                              <a:pt x="687" y="791"/>
                              <a:pt x="687" y="791"/>
                            </a:cubicBezTo>
                            <a:cubicBezTo>
                              <a:pt x="683" y="785"/>
                              <a:pt x="679" y="787"/>
                              <a:pt x="680" y="793"/>
                            </a:cubicBezTo>
                            <a:cubicBezTo>
                              <a:pt x="679" y="797"/>
                              <a:pt x="674" y="796"/>
                              <a:pt x="678" y="791"/>
                            </a:cubicBezTo>
                            <a:cubicBezTo>
                              <a:pt x="676" y="787"/>
                              <a:pt x="675" y="790"/>
                              <a:pt x="674" y="791"/>
                            </a:cubicBezTo>
                            <a:cubicBezTo>
                              <a:pt x="669" y="797"/>
                              <a:pt x="672" y="787"/>
                              <a:pt x="671" y="785"/>
                            </a:cubicBezTo>
                            <a:cubicBezTo>
                              <a:pt x="668" y="787"/>
                              <a:pt x="665" y="786"/>
                              <a:pt x="666" y="783"/>
                            </a:cubicBezTo>
                            <a:cubicBezTo>
                              <a:pt x="667" y="778"/>
                              <a:pt x="664" y="775"/>
                              <a:pt x="660" y="779"/>
                            </a:cubicBezTo>
                            <a:cubicBezTo>
                              <a:pt x="654" y="783"/>
                              <a:pt x="651" y="779"/>
                              <a:pt x="649" y="770"/>
                            </a:cubicBezTo>
                            <a:cubicBezTo>
                              <a:pt x="564" y="761"/>
                              <a:pt x="564" y="761"/>
                              <a:pt x="564" y="761"/>
                            </a:cubicBezTo>
                            <a:cubicBezTo>
                              <a:pt x="559" y="754"/>
                              <a:pt x="559" y="754"/>
                              <a:pt x="559" y="754"/>
                            </a:cubicBezTo>
                            <a:cubicBezTo>
                              <a:pt x="502" y="779"/>
                              <a:pt x="502" y="779"/>
                              <a:pt x="502" y="779"/>
                            </a:cubicBezTo>
                            <a:cubicBezTo>
                              <a:pt x="463" y="712"/>
                              <a:pt x="463" y="712"/>
                              <a:pt x="463" y="712"/>
                            </a:cubicBezTo>
                            <a:cubicBezTo>
                              <a:pt x="456" y="711"/>
                              <a:pt x="456" y="711"/>
                              <a:pt x="456" y="711"/>
                            </a:cubicBezTo>
                            <a:cubicBezTo>
                              <a:pt x="450" y="688"/>
                              <a:pt x="450" y="688"/>
                              <a:pt x="450" y="688"/>
                            </a:cubicBezTo>
                            <a:cubicBezTo>
                              <a:pt x="325" y="697"/>
                              <a:pt x="325" y="697"/>
                              <a:pt x="325" y="697"/>
                            </a:cubicBezTo>
                            <a:cubicBezTo>
                              <a:pt x="335" y="674"/>
                              <a:pt x="335" y="674"/>
                              <a:pt x="335" y="674"/>
                            </a:cubicBezTo>
                            <a:cubicBezTo>
                              <a:pt x="200" y="625"/>
                              <a:pt x="200" y="625"/>
                              <a:pt x="200" y="625"/>
                            </a:cubicBezTo>
                            <a:cubicBezTo>
                              <a:pt x="219" y="553"/>
                              <a:pt x="219" y="553"/>
                              <a:pt x="219" y="553"/>
                            </a:cubicBezTo>
                            <a:cubicBezTo>
                              <a:pt x="189" y="543"/>
                              <a:pt x="189" y="543"/>
                              <a:pt x="189" y="543"/>
                            </a:cubicBezTo>
                            <a:cubicBezTo>
                              <a:pt x="178" y="568"/>
                              <a:pt x="178" y="568"/>
                              <a:pt x="178" y="568"/>
                            </a:cubicBezTo>
                            <a:cubicBezTo>
                              <a:pt x="136" y="554"/>
                              <a:pt x="136" y="554"/>
                              <a:pt x="136" y="554"/>
                            </a:cubicBezTo>
                            <a:cubicBezTo>
                              <a:pt x="152" y="511"/>
                              <a:pt x="152" y="511"/>
                              <a:pt x="152" y="511"/>
                            </a:cubicBezTo>
                            <a:cubicBezTo>
                              <a:pt x="125" y="496"/>
                              <a:pt x="125" y="496"/>
                              <a:pt x="125" y="496"/>
                            </a:cubicBezTo>
                            <a:cubicBezTo>
                              <a:pt x="130" y="478"/>
                              <a:pt x="130" y="478"/>
                              <a:pt x="130" y="478"/>
                            </a:cubicBezTo>
                            <a:cubicBezTo>
                              <a:pt x="89" y="454"/>
                              <a:pt x="89" y="454"/>
                              <a:pt x="89" y="454"/>
                            </a:cubicBezTo>
                            <a:cubicBezTo>
                              <a:pt x="232" y="425"/>
                              <a:pt x="232" y="425"/>
                              <a:pt x="232" y="425"/>
                            </a:cubicBezTo>
                            <a:cubicBezTo>
                              <a:pt x="218" y="395"/>
                              <a:pt x="218" y="395"/>
                              <a:pt x="218" y="395"/>
                            </a:cubicBezTo>
                            <a:cubicBezTo>
                              <a:pt x="178" y="400"/>
                              <a:pt x="178" y="400"/>
                              <a:pt x="178" y="400"/>
                            </a:cubicBezTo>
                            <a:cubicBezTo>
                              <a:pt x="105" y="381"/>
                              <a:pt x="105" y="381"/>
                              <a:pt x="105" y="381"/>
                            </a:cubicBezTo>
                            <a:cubicBezTo>
                              <a:pt x="89" y="366"/>
                              <a:pt x="89" y="366"/>
                              <a:pt x="89" y="366"/>
                            </a:cubicBezTo>
                            <a:cubicBezTo>
                              <a:pt x="164" y="361"/>
                              <a:pt x="164" y="361"/>
                              <a:pt x="164" y="361"/>
                            </a:cubicBezTo>
                            <a:cubicBezTo>
                              <a:pt x="160" y="346"/>
                              <a:pt x="160" y="346"/>
                              <a:pt x="160" y="346"/>
                            </a:cubicBezTo>
                            <a:cubicBezTo>
                              <a:pt x="154" y="325"/>
                              <a:pt x="154" y="325"/>
                              <a:pt x="154" y="325"/>
                            </a:cubicBezTo>
                            <a:cubicBezTo>
                              <a:pt x="60" y="329"/>
                              <a:pt x="60" y="329"/>
                              <a:pt x="60" y="329"/>
                            </a:cubicBezTo>
                            <a:cubicBezTo>
                              <a:pt x="60" y="313"/>
                              <a:pt x="60" y="313"/>
                              <a:pt x="60" y="313"/>
                            </a:cubicBezTo>
                            <a:cubicBezTo>
                              <a:pt x="100" y="313"/>
                              <a:pt x="100" y="313"/>
                              <a:pt x="100" y="313"/>
                            </a:cubicBezTo>
                            <a:cubicBezTo>
                              <a:pt x="97" y="285"/>
                              <a:pt x="97" y="285"/>
                              <a:pt x="97" y="285"/>
                            </a:cubicBezTo>
                            <a:cubicBezTo>
                              <a:pt x="84" y="288"/>
                              <a:pt x="84" y="288"/>
                              <a:pt x="84" y="288"/>
                            </a:cubicBezTo>
                            <a:cubicBezTo>
                              <a:pt x="72" y="258"/>
                              <a:pt x="72" y="258"/>
                              <a:pt x="72" y="258"/>
                            </a:cubicBezTo>
                            <a:cubicBezTo>
                              <a:pt x="85" y="250"/>
                              <a:pt x="106" y="247"/>
                              <a:pt x="124" y="239"/>
                            </a:cubicBezTo>
                            <a:cubicBezTo>
                              <a:pt x="62" y="188"/>
                              <a:pt x="62" y="188"/>
                              <a:pt x="62" y="188"/>
                            </a:cubicBezTo>
                            <a:cubicBezTo>
                              <a:pt x="46" y="193"/>
                              <a:pt x="46" y="193"/>
                              <a:pt x="46" y="193"/>
                            </a:cubicBezTo>
                            <a:lnTo>
                              <a:pt x="0" y="65"/>
                            </a:lnTo>
                            <a:close/>
                          </a:path>
                        </a:pathLst>
                      </a:custGeom>
                      <a:solidFill>
                        <a:srgbClr val="DDDDDD"/>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0" name="Freeform 7"/>
                      <p:cNvSpPr>
                        <a:spLocks/>
                      </p:cNvSpPr>
                      <p:nvPr/>
                    </p:nvSpPr>
                    <p:spPr bwMode="auto">
                      <a:xfrm>
                        <a:off x="2149475" y="1670050"/>
                        <a:ext cx="757238" cy="839787"/>
                      </a:xfrm>
                      <a:custGeom>
                        <a:avLst/>
                        <a:gdLst/>
                        <a:ahLst/>
                        <a:cxnLst>
                          <a:cxn ang="0">
                            <a:pos x="0" y="52"/>
                          </a:cxn>
                          <a:cxn ang="0">
                            <a:pos x="186" y="529"/>
                          </a:cxn>
                          <a:cxn ang="0">
                            <a:pos x="368" y="510"/>
                          </a:cxn>
                          <a:cxn ang="0">
                            <a:pos x="349" y="451"/>
                          </a:cxn>
                          <a:cxn ang="0">
                            <a:pos x="477" y="408"/>
                          </a:cxn>
                          <a:cxn ang="0">
                            <a:pos x="333" y="290"/>
                          </a:cxn>
                          <a:cxn ang="0">
                            <a:pos x="297" y="304"/>
                          </a:cxn>
                          <a:cxn ang="0">
                            <a:pos x="177" y="0"/>
                          </a:cxn>
                          <a:cxn ang="0">
                            <a:pos x="0" y="52"/>
                          </a:cxn>
                        </a:cxnLst>
                        <a:rect l="0" t="0" r="r" b="b"/>
                        <a:pathLst>
                          <a:path w="477" h="529">
                            <a:moveTo>
                              <a:pt x="0" y="52"/>
                            </a:moveTo>
                            <a:lnTo>
                              <a:pt x="186" y="529"/>
                            </a:lnTo>
                            <a:lnTo>
                              <a:pt x="368" y="510"/>
                            </a:lnTo>
                            <a:lnTo>
                              <a:pt x="349" y="451"/>
                            </a:lnTo>
                            <a:lnTo>
                              <a:pt x="477" y="408"/>
                            </a:lnTo>
                            <a:lnTo>
                              <a:pt x="333" y="290"/>
                            </a:lnTo>
                            <a:lnTo>
                              <a:pt x="297" y="304"/>
                            </a:lnTo>
                            <a:lnTo>
                              <a:pt x="177" y="0"/>
                            </a:lnTo>
                            <a:lnTo>
                              <a:pt x="0" y="52"/>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1" name="Freeform 8"/>
                      <p:cNvSpPr>
                        <a:spLocks/>
                      </p:cNvSpPr>
                      <p:nvPr/>
                    </p:nvSpPr>
                    <p:spPr bwMode="auto">
                      <a:xfrm>
                        <a:off x="2438400" y="1422400"/>
                        <a:ext cx="1346200" cy="1624012"/>
                      </a:xfrm>
                      <a:custGeom>
                        <a:avLst/>
                        <a:gdLst/>
                        <a:ahLst/>
                        <a:cxnLst>
                          <a:cxn ang="0">
                            <a:pos x="848" y="751"/>
                          </a:cxn>
                          <a:cxn ang="0">
                            <a:pos x="843" y="881"/>
                          </a:cxn>
                          <a:cxn ang="0">
                            <a:pos x="734" y="888"/>
                          </a:cxn>
                          <a:cxn ang="0">
                            <a:pos x="744" y="999"/>
                          </a:cxn>
                          <a:cxn ang="0">
                            <a:pos x="673" y="1023"/>
                          </a:cxn>
                          <a:cxn ang="0">
                            <a:pos x="548" y="1011"/>
                          </a:cxn>
                          <a:cxn ang="0">
                            <a:pos x="512" y="942"/>
                          </a:cxn>
                          <a:cxn ang="0">
                            <a:pos x="420" y="942"/>
                          </a:cxn>
                          <a:cxn ang="0">
                            <a:pos x="252" y="904"/>
                          </a:cxn>
                          <a:cxn ang="0">
                            <a:pos x="214" y="867"/>
                          </a:cxn>
                          <a:cxn ang="0">
                            <a:pos x="392" y="855"/>
                          </a:cxn>
                          <a:cxn ang="0">
                            <a:pos x="361" y="772"/>
                          </a:cxn>
                          <a:cxn ang="0">
                            <a:pos x="139" y="784"/>
                          </a:cxn>
                          <a:cxn ang="0">
                            <a:pos x="139" y="744"/>
                          </a:cxn>
                          <a:cxn ang="0">
                            <a:pos x="233" y="744"/>
                          </a:cxn>
                          <a:cxn ang="0">
                            <a:pos x="226" y="678"/>
                          </a:cxn>
                          <a:cxn ang="0">
                            <a:pos x="198" y="682"/>
                          </a:cxn>
                          <a:cxn ang="0">
                            <a:pos x="174" y="616"/>
                          </a:cxn>
                          <a:cxn ang="0">
                            <a:pos x="290" y="564"/>
                          </a:cxn>
                          <a:cxn ang="0">
                            <a:pos x="146" y="444"/>
                          </a:cxn>
                          <a:cxn ang="0">
                            <a:pos x="111" y="458"/>
                          </a:cxn>
                          <a:cxn ang="0">
                            <a:pos x="0" y="156"/>
                          </a:cxn>
                          <a:cxn ang="0">
                            <a:pos x="115" y="123"/>
                          </a:cxn>
                          <a:cxn ang="0">
                            <a:pos x="63" y="21"/>
                          </a:cxn>
                          <a:cxn ang="0">
                            <a:pos x="101" y="0"/>
                          </a:cxn>
                          <a:cxn ang="0">
                            <a:pos x="172" y="127"/>
                          </a:cxn>
                          <a:cxn ang="0">
                            <a:pos x="304" y="40"/>
                          </a:cxn>
                          <a:cxn ang="0">
                            <a:pos x="394" y="35"/>
                          </a:cxn>
                          <a:cxn ang="0">
                            <a:pos x="396" y="156"/>
                          </a:cxn>
                          <a:cxn ang="0">
                            <a:pos x="429" y="236"/>
                          </a:cxn>
                          <a:cxn ang="0">
                            <a:pos x="344" y="226"/>
                          </a:cxn>
                          <a:cxn ang="0">
                            <a:pos x="321" y="274"/>
                          </a:cxn>
                          <a:cxn ang="0">
                            <a:pos x="347" y="337"/>
                          </a:cxn>
                          <a:cxn ang="0">
                            <a:pos x="330" y="453"/>
                          </a:cxn>
                          <a:cxn ang="0">
                            <a:pos x="359" y="496"/>
                          </a:cxn>
                          <a:cxn ang="0">
                            <a:pos x="380" y="491"/>
                          </a:cxn>
                          <a:cxn ang="0">
                            <a:pos x="470" y="498"/>
                          </a:cxn>
                          <a:cxn ang="0">
                            <a:pos x="481" y="491"/>
                          </a:cxn>
                          <a:cxn ang="0">
                            <a:pos x="491" y="505"/>
                          </a:cxn>
                          <a:cxn ang="0">
                            <a:pos x="462" y="581"/>
                          </a:cxn>
                          <a:cxn ang="0">
                            <a:pos x="722" y="531"/>
                          </a:cxn>
                          <a:cxn ang="0">
                            <a:pos x="725" y="680"/>
                          </a:cxn>
                          <a:cxn ang="0">
                            <a:pos x="727" y="741"/>
                          </a:cxn>
                          <a:cxn ang="0">
                            <a:pos x="848" y="751"/>
                          </a:cxn>
                        </a:cxnLst>
                        <a:rect l="0" t="0" r="r" b="b"/>
                        <a:pathLst>
                          <a:path w="848" h="1023">
                            <a:moveTo>
                              <a:pt x="848" y="751"/>
                            </a:moveTo>
                            <a:lnTo>
                              <a:pt x="843" y="881"/>
                            </a:lnTo>
                            <a:lnTo>
                              <a:pt x="734" y="888"/>
                            </a:lnTo>
                            <a:lnTo>
                              <a:pt x="744" y="999"/>
                            </a:lnTo>
                            <a:lnTo>
                              <a:pt x="673" y="1023"/>
                            </a:lnTo>
                            <a:lnTo>
                              <a:pt x="548" y="1011"/>
                            </a:lnTo>
                            <a:lnTo>
                              <a:pt x="512" y="942"/>
                            </a:lnTo>
                            <a:lnTo>
                              <a:pt x="420" y="942"/>
                            </a:lnTo>
                            <a:lnTo>
                              <a:pt x="252" y="904"/>
                            </a:lnTo>
                            <a:lnTo>
                              <a:pt x="214" y="867"/>
                            </a:lnTo>
                            <a:lnTo>
                              <a:pt x="392" y="855"/>
                            </a:lnTo>
                            <a:lnTo>
                              <a:pt x="361" y="772"/>
                            </a:lnTo>
                            <a:lnTo>
                              <a:pt x="139" y="784"/>
                            </a:lnTo>
                            <a:lnTo>
                              <a:pt x="139" y="744"/>
                            </a:lnTo>
                            <a:lnTo>
                              <a:pt x="233" y="744"/>
                            </a:lnTo>
                            <a:lnTo>
                              <a:pt x="226" y="678"/>
                            </a:lnTo>
                            <a:lnTo>
                              <a:pt x="198" y="682"/>
                            </a:lnTo>
                            <a:lnTo>
                              <a:pt x="174" y="616"/>
                            </a:lnTo>
                            <a:lnTo>
                              <a:pt x="290" y="564"/>
                            </a:lnTo>
                            <a:lnTo>
                              <a:pt x="146" y="444"/>
                            </a:lnTo>
                            <a:lnTo>
                              <a:pt x="111" y="458"/>
                            </a:lnTo>
                            <a:lnTo>
                              <a:pt x="0" y="156"/>
                            </a:lnTo>
                            <a:lnTo>
                              <a:pt x="115" y="123"/>
                            </a:lnTo>
                            <a:lnTo>
                              <a:pt x="63" y="21"/>
                            </a:lnTo>
                            <a:lnTo>
                              <a:pt x="101" y="0"/>
                            </a:lnTo>
                            <a:lnTo>
                              <a:pt x="172" y="127"/>
                            </a:lnTo>
                            <a:lnTo>
                              <a:pt x="304" y="40"/>
                            </a:lnTo>
                            <a:lnTo>
                              <a:pt x="394" y="35"/>
                            </a:lnTo>
                            <a:lnTo>
                              <a:pt x="396" y="156"/>
                            </a:lnTo>
                            <a:lnTo>
                              <a:pt x="429" y="236"/>
                            </a:lnTo>
                            <a:lnTo>
                              <a:pt x="344" y="226"/>
                            </a:lnTo>
                            <a:lnTo>
                              <a:pt x="321" y="274"/>
                            </a:lnTo>
                            <a:lnTo>
                              <a:pt x="347" y="337"/>
                            </a:lnTo>
                            <a:lnTo>
                              <a:pt x="330" y="453"/>
                            </a:lnTo>
                            <a:lnTo>
                              <a:pt x="359" y="496"/>
                            </a:lnTo>
                            <a:lnTo>
                              <a:pt x="380" y="491"/>
                            </a:lnTo>
                            <a:lnTo>
                              <a:pt x="470" y="498"/>
                            </a:lnTo>
                            <a:lnTo>
                              <a:pt x="481" y="491"/>
                            </a:lnTo>
                            <a:lnTo>
                              <a:pt x="491" y="505"/>
                            </a:lnTo>
                            <a:lnTo>
                              <a:pt x="462" y="581"/>
                            </a:lnTo>
                            <a:lnTo>
                              <a:pt x="722" y="531"/>
                            </a:lnTo>
                            <a:lnTo>
                              <a:pt x="725" y="680"/>
                            </a:lnTo>
                            <a:lnTo>
                              <a:pt x="727" y="741"/>
                            </a:lnTo>
                            <a:lnTo>
                              <a:pt x="848" y="751"/>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2" name="Freeform 9"/>
                      <p:cNvSpPr>
                        <a:spLocks/>
                      </p:cNvSpPr>
                      <p:nvPr/>
                    </p:nvSpPr>
                    <p:spPr bwMode="auto">
                      <a:xfrm>
                        <a:off x="2370138" y="3046413"/>
                        <a:ext cx="2422525" cy="2395537"/>
                      </a:xfrm>
                      <a:custGeom>
                        <a:avLst/>
                        <a:gdLst/>
                        <a:ahLst/>
                        <a:cxnLst>
                          <a:cxn ang="0">
                            <a:pos x="371" y="292"/>
                          </a:cxn>
                          <a:cxn ang="0">
                            <a:pos x="402" y="179"/>
                          </a:cxn>
                          <a:cxn ang="0">
                            <a:pos x="347" y="151"/>
                          </a:cxn>
                          <a:cxn ang="0">
                            <a:pos x="352" y="111"/>
                          </a:cxn>
                          <a:cxn ang="0">
                            <a:pos x="257" y="52"/>
                          </a:cxn>
                          <a:cxn ang="0">
                            <a:pos x="239" y="0"/>
                          </a:cxn>
                          <a:cxn ang="0">
                            <a:pos x="0" y="165"/>
                          </a:cxn>
                          <a:cxn ang="0">
                            <a:pos x="215" y="479"/>
                          </a:cxn>
                          <a:cxn ang="0">
                            <a:pos x="281" y="283"/>
                          </a:cxn>
                          <a:cxn ang="0">
                            <a:pos x="364" y="333"/>
                          </a:cxn>
                          <a:cxn ang="0">
                            <a:pos x="418" y="347"/>
                          </a:cxn>
                          <a:cxn ang="0">
                            <a:pos x="281" y="569"/>
                          </a:cxn>
                          <a:cxn ang="0">
                            <a:pos x="331" y="640"/>
                          </a:cxn>
                          <a:cxn ang="0">
                            <a:pos x="345" y="1344"/>
                          </a:cxn>
                          <a:cxn ang="0">
                            <a:pos x="680" y="1223"/>
                          </a:cxn>
                          <a:cxn ang="0">
                            <a:pos x="1150" y="1502"/>
                          </a:cxn>
                          <a:cxn ang="0">
                            <a:pos x="1287" y="1509"/>
                          </a:cxn>
                          <a:cxn ang="0">
                            <a:pos x="1526" y="1098"/>
                          </a:cxn>
                          <a:cxn ang="0">
                            <a:pos x="1363" y="763"/>
                          </a:cxn>
                          <a:cxn ang="0">
                            <a:pos x="1231" y="817"/>
                          </a:cxn>
                          <a:cxn ang="0">
                            <a:pos x="1127" y="656"/>
                          </a:cxn>
                          <a:cxn ang="0">
                            <a:pos x="1110" y="600"/>
                          </a:cxn>
                          <a:cxn ang="0">
                            <a:pos x="817" y="621"/>
                          </a:cxn>
                          <a:cxn ang="0">
                            <a:pos x="836" y="569"/>
                          </a:cxn>
                          <a:cxn ang="0">
                            <a:pos x="517" y="448"/>
                          </a:cxn>
                          <a:cxn ang="0">
                            <a:pos x="560" y="288"/>
                          </a:cxn>
                          <a:cxn ang="0">
                            <a:pos x="487" y="259"/>
                          </a:cxn>
                          <a:cxn ang="0">
                            <a:pos x="463" y="321"/>
                          </a:cxn>
                          <a:cxn ang="0">
                            <a:pos x="371" y="292"/>
                          </a:cxn>
                        </a:cxnLst>
                        <a:rect l="0" t="0" r="r" b="b"/>
                        <a:pathLst>
                          <a:path w="1526" h="1509">
                            <a:moveTo>
                              <a:pt x="371" y="292"/>
                            </a:moveTo>
                            <a:lnTo>
                              <a:pt x="402" y="179"/>
                            </a:lnTo>
                            <a:lnTo>
                              <a:pt x="347" y="151"/>
                            </a:lnTo>
                            <a:lnTo>
                              <a:pt x="352" y="111"/>
                            </a:lnTo>
                            <a:lnTo>
                              <a:pt x="257" y="52"/>
                            </a:lnTo>
                            <a:lnTo>
                              <a:pt x="239" y="0"/>
                            </a:lnTo>
                            <a:lnTo>
                              <a:pt x="0" y="165"/>
                            </a:lnTo>
                            <a:lnTo>
                              <a:pt x="215" y="479"/>
                            </a:lnTo>
                            <a:lnTo>
                              <a:pt x="281" y="283"/>
                            </a:lnTo>
                            <a:lnTo>
                              <a:pt x="364" y="333"/>
                            </a:lnTo>
                            <a:lnTo>
                              <a:pt x="418" y="347"/>
                            </a:lnTo>
                            <a:lnTo>
                              <a:pt x="281" y="569"/>
                            </a:lnTo>
                            <a:lnTo>
                              <a:pt x="331" y="640"/>
                            </a:lnTo>
                            <a:lnTo>
                              <a:pt x="345" y="1344"/>
                            </a:lnTo>
                            <a:lnTo>
                              <a:pt x="680" y="1223"/>
                            </a:lnTo>
                            <a:lnTo>
                              <a:pt x="1150" y="1502"/>
                            </a:lnTo>
                            <a:lnTo>
                              <a:pt x="1287" y="1509"/>
                            </a:lnTo>
                            <a:lnTo>
                              <a:pt x="1526" y="1098"/>
                            </a:lnTo>
                            <a:lnTo>
                              <a:pt x="1363" y="763"/>
                            </a:lnTo>
                            <a:lnTo>
                              <a:pt x="1231" y="817"/>
                            </a:lnTo>
                            <a:lnTo>
                              <a:pt x="1127" y="656"/>
                            </a:lnTo>
                            <a:lnTo>
                              <a:pt x="1110" y="600"/>
                            </a:lnTo>
                            <a:lnTo>
                              <a:pt x="817" y="621"/>
                            </a:lnTo>
                            <a:lnTo>
                              <a:pt x="836" y="569"/>
                            </a:lnTo>
                            <a:lnTo>
                              <a:pt x="517" y="448"/>
                            </a:lnTo>
                            <a:lnTo>
                              <a:pt x="560" y="288"/>
                            </a:lnTo>
                            <a:lnTo>
                              <a:pt x="487" y="259"/>
                            </a:lnTo>
                            <a:lnTo>
                              <a:pt x="463" y="321"/>
                            </a:lnTo>
                            <a:lnTo>
                              <a:pt x="371" y="292"/>
                            </a:lnTo>
                            <a:close/>
                          </a:path>
                        </a:pathLst>
                      </a:custGeom>
                      <a:solidFill>
                        <a:srgbClr val="7FBBD4"/>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3" name="Freeform 10"/>
                      <p:cNvSpPr>
                        <a:spLocks/>
                      </p:cNvSpPr>
                      <p:nvPr/>
                    </p:nvSpPr>
                    <p:spPr bwMode="auto">
                      <a:xfrm>
                        <a:off x="3589338" y="2044700"/>
                        <a:ext cx="1905000" cy="989012"/>
                      </a:xfrm>
                      <a:custGeom>
                        <a:avLst/>
                        <a:gdLst/>
                        <a:ahLst/>
                        <a:cxnLst>
                          <a:cxn ang="0">
                            <a:pos x="1200" y="387"/>
                          </a:cxn>
                          <a:cxn ang="0">
                            <a:pos x="1032" y="338"/>
                          </a:cxn>
                          <a:cxn ang="0">
                            <a:pos x="531" y="75"/>
                          </a:cxn>
                          <a:cxn ang="0">
                            <a:pos x="531" y="16"/>
                          </a:cxn>
                          <a:cxn ang="0">
                            <a:pos x="394" y="0"/>
                          </a:cxn>
                          <a:cxn ang="0">
                            <a:pos x="404" y="134"/>
                          </a:cxn>
                          <a:cxn ang="0">
                            <a:pos x="404" y="238"/>
                          </a:cxn>
                          <a:cxn ang="0">
                            <a:pos x="0" y="238"/>
                          </a:cxn>
                          <a:cxn ang="0">
                            <a:pos x="7" y="357"/>
                          </a:cxn>
                          <a:cxn ang="0">
                            <a:pos x="217" y="354"/>
                          </a:cxn>
                          <a:cxn ang="0">
                            <a:pos x="231" y="385"/>
                          </a:cxn>
                          <a:cxn ang="0">
                            <a:pos x="302" y="416"/>
                          </a:cxn>
                          <a:cxn ang="0">
                            <a:pos x="503" y="619"/>
                          </a:cxn>
                          <a:cxn ang="0">
                            <a:pos x="654" y="623"/>
                          </a:cxn>
                          <a:cxn ang="0">
                            <a:pos x="808" y="614"/>
                          </a:cxn>
                          <a:cxn ang="0">
                            <a:pos x="940" y="583"/>
                          </a:cxn>
                          <a:cxn ang="0">
                            <a:pos x="1063" y="515"/>
                          </a:cxn>
                          <a:cxn ang="0">
                            <a:pos x="1155" y="442"/>
                          </a:cxn>
                          <a:cxn ang="0">
                            <a:pos x="1200" y="387"/>
                          </a:cxn>
                        </a:cxnLst>
                        <a:rect l="0" t="0" r="r" b="b"/>
                        <a:pathLst>
                          <a:path w="1200" h="623">
                            <a:moveTo>
                              <a:pt x="1200" y="387"/>
                            </a:moveTo>
                            <a:lnTo>
                              <a:pt x="1032" y="338"/>
                            </a:lnTo>
                            <a:lnTo>
                              <a:pt x="531" y="75"/>
                            </a:lnTo>
                            <a:lnTo>
                              <a:pt x="531" y="16"/>
                            </a:lnTo>
                            <a:lnTo>
                              <a:pt x="394" y="0"/>
                            </a:lnTo>
                            <a:lnTo>
                              <a:pt x="404" y="134"/>
                            </a:lnTo>
                            <a:lnTo>
                              <a:pt x="404" y="238"/>
                            </a:lnTo>
                            <a:lnTo>
                              <a:pt x="0" y="238"/>
                            </a:lnTo>
                            <a:lnTo>
                              <a:pt x="7" y="357"/>
                            </a:lnTo>
                            <a:lnTo>
                              <a:pt x="217" y="354"/>
                            </a:lnTo>
                            <a:lnTo>
                              <a:pt x="231" y="385"/>
                            </a:lnTo>
                            <a:lnTo>
                              <a:pt x="302" y="416"/>
                            </a:lnTo>
                            <a:lnTo>
                              <a:pt x="503" y="619"/>
                            </a:lnTo>
                            <a:lnTo>
                              <a:pt x="654" y="623"/>
                            </a:lnTo>
                            <a:lnTo>
                              <a:pt x="808" y="614"/>
                            </a:lnTo>
                            <a:lnTo>
                              <a:pt x="940" y="583"/>
                            </a:lnTo>
                            <a:lnTo>
                              <a:pt x="1063" y="515"/>
                            </a:lnTo>
                            <a:lnTo>
                              <a:pt x="1155" y="442"/>
                            </a:lnTo>
                            <a:lnTo>
                              <a:pt x="1200" y="387"/>
                            </a:lnTo>
                            <a:close/>
                          </a:path>
                        </a:pathLst>
                      </a:custGeom>
                      <a:solidFill>
                        <a:srgbClr val="6DC067"/>
                      </a:solidFill>
                      <a:ln w="3175">
                        <a:solidFill>
                          <a:sysClr val="window" lastClr="FFFFFF"/>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4" name="Freeform 11"/>
                      <p:cNvSpPr>
                        <a:spLocks/>
                      </p:cNvSpPr>
                      <p:nvPr/>
                    </p:nvSpPr>
                    <p:spPr bwMode="auto">
                      <a:xfrm>
                        <a:off x="4383088" y="2644775"/>
                        <a:ext cx="2182813" cy="1495425"/>
                      </a:xfrm>
                      <a:custGeom>
                        <a:avLst/>
                        <a:gdLst/>
                        <a:ahLst/>
                        <a:cxnLst>
                          <a:cxn ang="0">
                            <a:pos x="0" y="229"/>
                          </a:cxn>
                          <a:cxn ang="0">
                            <a:pos x="844" y="942"/>
                          </a:cxn>
                          <a:cxn ang="0">
                            <a:pos x="1375" y="371"/>
                          </a:cxn>
                          <a:cxn ang="0">
                            <a:pos x="1283" y="297"/>
                          </a:cxn>
                          <a:cxn ang="0">
                            <a:pos x="1226" y="245"/>
                          </a:cxn>
                          <a:cxn ang="0">
                            <a:pos x="1181" y="219"/>
                          </a:cxn>
                          <a:cxn ang="0">
                            <a:pos x="1170" y="198"/>
                          </a:cxn>
                          <a:cxn ang="0">
                            <a:pos x="1165" y="184"/>
                          </a:cxn>
                          <a:cxn ang="0">
                            <a:pos x="1153" y="172"/>
                          </a:cxn>
                          <a:cxn ang="0">
                            <a:pos x="1134" y="172"/>
                          </a:cxn>
                          <a:cxn ang="0">
                            <a:pos x="1099" y="177"/>
                          </a:cxn>
                          <a:cxn ang="0">
                            <a:pos x="1047" y="167"/>
                          </a:cxn>
                          <a:cxn ang="0">
                            <a:pos x="1002" y="132"/>
                          </a:cxn>
                          <a:cxn ang="0">
                            <a:pos x="969" y="106"/>
                          </a:cxn>
                          <a:cxn ang="0">
                            <a:pos x="907" y="101"/>
                          </a:cxn>
                          <a:cxn ang="0">
                            <a:pos x="773" y="52"/>
                          </a:cxn>
                          <a:cxn ang="0">
                            <a:pos x="740" y="35"/>
                          </a:cxn>
                          <a:cxn ang="0">
                            <a:pos x="718" y="28"/>
                          </a:cxn>
                          <a:cxn ang="0">
                            <a:pos x="700" y="0"/>
                          </a:cxn>
                          <a:cxn ang="0">
                            <a:pos x="664" y="42"/>
                          </a:cxn>
                          <a:cxn ang="0">
                            <a:pos x="641" y="68"/>
                          </a:cxn>
                          <a:cxn ang="0">
                            <a:pos x="603" y="104"/>
                          </a:cxn>
                          <a:cxn ang="0">
                            <a:pos x="532" y="146"/>
                          </a:cxn>
                          <a:cxn ang="0">
                            <a:pos x="482" y="172"/>
                          </a:cxn>
                          <a:cxn ang="0">
                            <a:pos x="426" y="203"/>
                          </a:cxn>
                          <a:cxn ang="0">
                            <a:pos x="348" y="219"/>
                          </a:cxn>
                          <a:cxn ang="0">
                            <a:pos x="258" y="229"/>
                          </a:cxn>
                          <a:cxn ang="0">
                            <a:pos x="180" y="236"/>
                          </a:cxn>
                          <a:cxn ang="0">
                            <a:pos x="104" y="234"/>
                          </a:cxn>
                          <a:cxn ang="0">
                            <a:pos x="0" y="229"/>
                          </a:cxn>
                          <a:cxn ang="0">
                            <a:pos x="0" y="229"/>
                          </a:cxn>
                        </a:cxnLst>
                        <a:rect l="0" t="0" r="r" b="b"/>
                        <a:pathLst>
                          <a:path w="1375" h="942">
                            <a:moveTo>
                              <a:pt x="0" y="229"/>
                            </a:moveTo>
                            <a:lnTo>
                              <a:pt x="844" y="942"/>
                            </a:lnTo>
                            <a:lnTo>
                              <a:pt x="1375" y="371"/>
                            </a:lnTo>
                            <a:lnTo>
                              <a:pt x="1283" y="297"/>
                            </a:lnTo>
                            <a:lnTo>
                              <a:pt x="1226" y="245"/>
                            </a:lnTo>
                            <a:lnTo>
                              <a:pt x="1181" y="219"/>
                            </a:lnTo>
                            <a:lnTo>
                              <a:pt x="1170" y="198"/>
                            </a:lnTo>
                            <a:lnTo>
                              <a:pt x="1165" y="184"/>
                            </a:lnTo>
                            <a:lnTo>
                              <a:pt x="1153" y="172"/>
                            </a:lnTo>
                            <a:lnTo>
                              <a:pt x="1134" y="172"/>
                            </a:lnTo>
                            <a:lnTo>
                              <a:pt x="1099" y="177"/>
                            </a:lnTo>
                            <a:lnTo>
                              <a:pt x="1047" y="167"/>
                            </a:lnTo>
                            <a:lnTo>
                              <a:pt x="1002" y="132"/>
                            </a:lnTo>
                            <a:lnTo>
                              <a:pt x="969" y="106"/>
                            </a:lnTo>
                            <a:lnTo>
                              <a:pt x="907" y="101"/>
                            </a:lnTo>
                            <a:lnTo>
                              <a:pt x="773" y="52"/>
                            </a:lnTo>
                            <a:lnTo>
                              <a:pt x="740" y="35"/>
                            </a:lnTo>
                            <a:lnTo>
                              <a:pt x="718" y="28"/>
                            </a:lnTo>
                            <a:lnTo>
                              <a:pt x="700" y="0"/>
                            </a:lnTo>
                            <a:lnTo>
                              <a:pt x="664" y="42"/>
                            </a:lnTo>
                            <a:lnTo>
                              <a:pt x="641" y="68"/>
                            </a:lnTo>
                            <a:lnTo>
                              <a:pt x="603" y="104"/>
                            </a:lnTo>
                            <a:lnTo>
                              <a:pt x="532" y="146"/>
                            </a:lnTo>
                            <a:lnTo>
                              <a:pt x="482" y="172"/>
                            </a:lnTo>
                            <a:lnTo>
                              <a:pt x="426" y="203"/>
                            </a:lnTo>
                            <a:lnTo>
                              <a:pt x="348" y="219"/>
                            </a:lnTo>
                            <a:lnTo>
                              <a:pt x="258" y="229"/>
                            </a:lnTo>
                            <a:lnTo>
                              <a:pt x="180" y="236"/>
                            </a:lnTo>
                            <a:lnTo>
                              <a:pt x="104" y="234"/>
                            </a:lnTo>
                            <a:lnTo>
                              <a:pt x="0" y="229"/>
                            </a:lnTo>
                            <a:lnTo>
                              <a:pt x="0" y="229"/>
                            </a:lnTo>
                            <a:close/>
                          </a:path>
                        </a:pathLst>
                      </a:custGeom>
                      <a:solidFill>
                        <a:srgbClr val="669DB7"/>
                      </a:solidFill>
                      <a:ln w="3175">
                        <a:solidFill>
                          <a:sysClr val="window" lastClr="FFFFFF"/>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5" name="Freeform 23"/>
                      <p:cNvSpPr>
                        <a:spLocks/>
                      </p:cNvSpPr>
                      <p:nvPr/>
                    </p:nvSpPr>
                    <p:spPr bwMode="auto">
                      <a:xfrm>
                        <a:off x="2894495" y="4052888"/>
                        <a:ext cx="1905000" cy="1384300"/>
                      </a:xfrm>
                      <a:custGeom>
                        <a:avLst/>
                        <a:gdLst/>
                        <a:ahLst/>
                        <a:cxnLst>
                          <a:cxn ang="0">
                            <a:pos x="1200" y="456"/>
                          </a:cxn>
                          <a:cxn ang="0">
                            <a:pos x="954" y="872"/>
                          </a:cxn>
                          <a:cxn ang="0">
                            <a:pos x="820" y="862"/>
                          </a:cxn>
                          <a:cxn ang="0">
                            <a:pos x="352" y="586"/>
                          </a:cxn>
                          <a:cxn ang="0">
                            <a:pos x="12" y="704"/>
                          </a:cxn>
                          <a:cxn ang="0">
                            <a:pos x="0" y="0"/>
                          </a:cxn>
                          <a:cxn ang="0">
                            <a:pos x="394" y="87"/>
                          </a:cxn>
                          <a:cxn ang="0">
                            <a:pos x="340" y="212"/>
                          </a:cxn>
                          <a:cxn ang="0">
                            <a:pos x="456" y="212"/>
                          </a:cxn>
                          <a:cxn ang="0">
                            <a:pos x="465" y="274"/>
                          </a:cxn>
                          <a:cxn ang="0">
                            <a:pos x="515" y="250"/>
                          </a:cxn>
                          <a:cxn ang="0">
                            <a:pos x="496" y="196"/>
                          </a:cxn>
                          <a:cxn ang="0">
                            <a:pos x="732" y="160"/>
                          </a:cxn>
                          <a:cxn ang="0">
                            <a:pos x="822" y="31"/>
                          </a:cxn>
                          <a:cxn ang="0">
                            <a:pos x="902" y="177"/>
                          </a:cxn>
                          <a:cxn ang="0">
                            <a:pos x="1035" y="118"/>
                          </a:cxn>
                          <a:cxn ang="0">
                            <a:pos x="1200" y="456"/>
                          </a:cxn>
                        </a:cxnLst>
                        <a:rect l="0" t="0" r="r" b="b"/>
                        <a:pathLst>
                          <a:path w="1200" h="872">
                            <a:moveTo>
                              <a:pt x="1200" y="456"/>
                            </a:moveTo>
                            <a:lnTo>
                              <a:pt x="954" y="872"/>
                            </a:lnTo>
                            <a:lnTo>
                              <a:pt x="820" y="862"/>
                            </a:lnTo>
                            <a:lnTo>
                              <a:pt x="352" y="586"/>
                            </a:lnTo>
                            <a:lnTo>
                              <a:pt x="12" y="704"/>
                            </a:lnTo>
                            <a:lnTo>
                              <a:pt x="0" y="0"/>
                            </a:lnTo>
                            <a:lnTo>
                              <a:pt x="394" y="87"/>
                            </a:lnTo>
                            <a:lnTo>
                              <a:pt x="340" y="212"/>
                            </a:lnTo>
                            <a:lnTo>
                              <a:pt x="456" y="212"/>
                            </a:lnTo>
                            <a:lnTo>
                              <a:pt x="465" y="274"/>
                            </a:lnTo>
                            <a:lnTo>
                              <a:pt x="515" y="250"/>
                            </a:lnTo>
                            <a:lnTo>
                              <a:pt x="496" y="196"/>
                            </a:lnTo>
                            <a:lnTo>
                              <a:pt x="732" y="160"/>
                            </a:lnTo>
                            <a:lnTo>
                              <a:pt x="822" y="31"/>
                            </a:lnTo>
                            <a:lnTo>
                              <a:pt x="902" y="177"/>
                            </a:lnTo>
                            <a:lnTo>
                              <a:pt x="1035" y="118"/>
                            </a:lnTo>
                            <a:lnTo>
                              <a:pt x="1200" y="456"/>
                            </a:lnTo>
                            <a:close/>
                          </a:path>
                        </a:pathLst>
                      </a:custGeom>
                      <a:solidFill>
                        <a:srgbClr val="7FBBD4"/>
                      </a:solidFill>
                      <a:ln w="3175" cap="flat">
                        <a:solidFill>
                          <a:sysClr val="window" lastClr="FFFFFF"/>
                        </a:soli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36" name="Freeform 24"/>
                      <p:cNvSpPr>
                        <a:spLocks/>
                      </p:cNvSpPr>
                      <p:nvPr/>
                    </p:nvSpPr>
                    <p:spPr bwMode="auto">
                      <a:xfrm>
                        <a:off x="2365858" y="3028951"/>
                        <a:ext cx="738188" cy="1023938"/>
                      </a:xfrm>
                      <a:custGeom>
                        <a:avLst/>
                        <a:gdLst/>
                        <a:ahLst/>
                        <a:cxnLst>
                          <a:cxn ang="0">
                            <a:pos x="465" y="323"/>
                          </a:cxn>
                          <a:cxn ang="0">
                            <a:pos x="333" y="645"/>
                          </a:cxn>
                          <a:cxn ang="0">
                            <a:pos x="286" y="579"/>
                          </a:cxn>
                          <a:cxn ang="0">
                            <a:pos x="425" y="347"/>
                          </a:cxn>
                          <a:cxn ang="0">
                            <a:pos x="366" y="335"/>
                          </a:cxn>
                          <a:cxn ang="0">
                            <a:pos x="288" y="283"/>
                          </a:cxn>
                          <a:cxn ang="0">
                            <a:pos x="215" y="477"/>
                          </a:cxn>
                          <a:cxn ang="0">
                            <a:pos x="0" y="165"/>
                          </a:cxn>
                          <a:cxn ang="0">
                            <a:pos x="245" y="0"/>
                          </a:cxn>
                          <a:cxn ang="0">
                            <a:pos x="262" y="57"/>
                          </a:cxn>
                          <a:cxn ang="0">
                            <a:pos x="359" y="111"/>
                          </a:cxn>
                          <a:cxn ang="0">
                            <a:pos x="347" y="153"/>
                          </a:cxn>
                          <a:cxn ang="0">
                            <a:pos x="408" y="191"/>
                          </a:cxn>
                          <a:cxn ang="0">
                            <a:pos x="373" y="288"/>
                          </a:cxn>
                          <a:cxn ang="0">
                            <a:pos x="465" y="323"/>
                          </a:cxn>
                        </a:cxnLst>
                        <a:rect l="0" t="0" r="r" b="b"/>
                        <a:pathLst>
                          <a:path w="465" h="645">
                            <a:moveTo>
                              <a:pt x="465" y="323"/>
                            </a:moveTo>
                            <a:lnTo>
                              <a:pt x="333" y="645"/>
                            </a:lnTo>
                            <a:lnTo>
                              <a:pt x="286" y="579"/>
                            </a:lnTo>
                            <a:lnTo>
                              <a:pt x="425" y="347"/>
                            </a:lnTo>
                            <a:lnTo>
                              <a:pt x="366" y="335"/>
                            </a:lnTo>
                            <a:lnTo>
                              <a:pt x="288" y="283"/>
                            </a:lnTo>
                            <a:lnTo>
                              <a:pt x="215" y="477"/>
                            </a:lnTo>
                            <a:lnTo>
                              <a:pt x="0" y="165"/>
                            </a:lnTo>
                            <a:lnTo>
                              <a:pt x="245" y="0"/>
                            </a:lnTo>
                            <a:lnTo>
                              <a:pt x="262" y="57"/>
                            </a:lnTo>
                            <a:lnTo>
                              <a:pt x="359" y="111"/>
                            </a:lnTo>
                            <a:lnTo>
                              <a:pt x="347" y="153"/>
                            </a:lnTo>
                            <a:lnTo>
                              <a:pt x="408" y="191"/>
                            </a:lnTo>
                            <a:lnTo>
                              <a:pt x="373" y="288"/>
                            </a:lnTo>
                            <a:lnTo>
                              <a:pt x="465" y="323"/>
                            </a:lnTo>
                            <a:close/>
                          </a:path>
                        </a:pathLst>
                      </a:custGeom>
                      <a:solidFill>
                        <a:srgbClr val="7FBBD4"/>
                      </a:solidFill>
                      <a:ln w="3175" cap="flat">
                        <a:solidFill>
                          <a:sysClr val="window" lastClr="FFFFFF"/>
                        </a:solid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grpSp>
                <p:grpSp>
                  <p:nvGrpSpPr>
                    <p:cNvPr id="125" name="Group 17"/>
                    <p:cNvGrpSpPr/>
                    <p:nvPr/>
                  </p:nvGrpSpPr>
                  <p:grpSpPr>
                    <a:xfrm>
                      <a:off x="4975225" y="3541713"/>
                      <a:ext cx="1271588" cy="866776"/>
                      <a:chOff x="4318000" y="2998788"/>
                      <a:chExt cx="1271588" cy="866776"/>
                    </a:xfrm>
                  </p:grpSpPr>
                  <p:sp>
                    <p:nvSpPr>
                      <p:cNvPr id="126" name="Freeform 16"/>
                      <p:cNvSpPr>
                        <a:spLocks/>
                      </p:cNvSpPr>
                      <p:nvPr/>
                    </p:nvSpPr>
                    <p:spPr bwMode="auto">
                      <a:xfrm>
                        <a:off x="4318000" y="3524251"/>
                        <a:ext cx="327025" cy="341313"/>
                      </a:xfrm>
                      <a:custGeom>
                        <a:avLst/>
                        <a:gdLst/>
                        <a:ahLst/>
                        <a:cxnLst>
                          <a:cxn ang="0">
                            <a:pos x="28" y="12"/>
                          </a:cxn>
                          <a:cxn ang="0">
                            <a:pos x="135" y="0"/>
                          </a:cxn>
                          <a:cxn ang="0">
                            <a:pos x="196" y="0"/>
                          </a:cxn>
                          <a:cxn ang="0">
                            <a:pos x="206" y="171"/>
                          </a:cxn>
                          <a:cxn ang="0">
                            <a:pos x="69" y="215"/>
                          </a:cxn>
                          <a:cxn ang="0">
                            <a:pos x="40" y="114"/>
                          </a:cxn>
                          <a:cxn ang="0">
                            <a:pos x="0" y="104"/>
                          </a:cxn>
                          <a:cxn ang="0">
                            <a:pos x="28" y="12"/>
                          </a:cxn>
                        </a:cxnLst>
                        <a:rect l="0" t="0" r="r" b="b"/>
                        <a:pathLst>
                          <a:path w="206" h="215">
                            <a:moveTo>
                              <a:pt x="28" y="12"/>
                            </a:moveTo>
                            <a:lnTo>
                              <a:pt x="135" y="0"/>
                            </a:lnTo>
                            <a:lnTo>
                              <a:pt x="196" y="0"/>
                            </a:lnTo>
                            <a:lnTo>
                              <a:pt x="206" y="171"/>
                            </a:lnTo>
                            <a:lnTo>
                              <a:pt x="69" y="215"/>
                            </a:lnTo>
                            <a:lnTo>
                              <a:pt x="40" y="114"/>
                            </a:lnTo>
                            <a:lnTo>
                              <a:pt x="0" y="104"/>
                            </a:lnTo>
                            <a:lnTo>
                              <a:pt x="28" y="12"/>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27" name="Freeform 17"/>
                      <p:cNvSpPr>
                        <a:spLocks/>
                      </p:cNvSpPr>
                      <p:nvPr/>
                    </p:nvSpPr>
                    <p:spPr bwMode="auto">
                      <a:xfrm>
                        <a:off x="5353050" y="3370263"/>
                        <a:ext cx="236538" cy="360363"/>
                      </a:xfrm>
                      <a:custGeom>
                        <a:avLst/>
                        <a:gdLst/>
                        <a:ahLst/>
                        <a:cxnLst>
                          <a:cxn ang="0">
                            <a:pos x="78" y="0"/>
                          </a:cxn>
                          <a:cxn ang="0">
                            <a:pos x="140" y="50"/>
                          </a:cxn>
                          <a:cxn ang="0">
                            <a:pos x="133" y="67"/>
                          </a:cxn>
                          <a:cxn ang="0">
                            <a:pos x="149" y="88"/>
                          </a:cxn>
                          <a:cxn ang="0">
                            <a:pos x="149" y="123"/>
                          </a:cxn>
                          <a:cxn ang="0">
                            <a:pos x="123" y="185"/>
                          </a:cxn>
                          <a:cxn ang="0">
                            <a:pos x="116" y="178"/>
                          </a:cxn>
                          <a:cxn ang="0">
                            <a:pos x="81" y="220"/>
                          </a:cxn>
                          <a:cxn ang="0">
                            <a:pos x="0" y="227"/>
                          </a:cxn>
                          <a:cxn ang="0">
                            <a:pos x="3" y="142"/>
                          </a:cxn>
                          <a:cxn ang="0">
                            <a:pos x="14" y="90"/>
                          </a:cxn>
                          <a:cxn ang="0">
                            <a:pos x="78" y="0"/>
                          </a:cxn>
                        </a:cxnLst>
                        <a:rect l="0" t="0" r="r" b="b"/>
                        <a:pathLst>
                          <a:path w="149" h="227">
                            <a:moveTo>
                              <a:pt x="78" y="0"/>
                            </a:moveTo>
                            <a:lnTo>
                              <a:pt x="140" y="50"/>
                            </a:lnTo>
                            <a:lnTo>
                              <a:pt x="133" y="67"/>
                            </a:lnTo>
                            <a:lnTo>
                              <a:pt x="149" y="88"/>
                            </a:lnTo>
                            <a:lnTo>
                              <a:pt x="149" y="123"/>
                            </a:lnTo>
                            <a:lnTo>
                              <a:pt x="123" y="185"/>
                            </a:lnTo>
                            <a:lnTo>
                              <a:pt x="116" y="178"/>
                            </a:lnTo>
                            <a:lnTo>
                              <a:pt x="81" y="220"/>
                            </a:lnTo>
                            <a:lnTo>
                              <a:pt x="0" y="227"/>
                            </a:lnTo>
                            <a:lnTo>
                              <a:pt x="3" y="142"/>
                            </a:lnTo>
                            <a:lnTo>
                              <a:pt x="14" y="90"/>
                            </a:lnTo>
                            <a:lnTo>
                              <a:pt x="78" y="0"/>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sp>
                    <p:nvSpPr>
                      <p:cNvPr id="128" name="Freeform 18"/>
                      <p:cNvSpPr>
                        <a:spLocks/>
                      </p:cNvSpPr>
                      <p:nvPr/>
                    </p:nvSpPr>
                    <p:spPr bwMode="auto">
                      <a:xfrm>
                        <a:off x="5016500" y="2998788"/>
                        <a:ext cx="328613" cy="184150"/>
                      </a:xfrm>
                      <a:custGeom>
                        <a:avLst/>
                        <a:gdLst/>
                        <a:ahLst/>
                        <a:cxnLst>
                          <a:cxn ang="0">
                            <a:pos x="205" y="17"/>
                          </a:cxn>
                          <a:cxn ang="0">
                            <a:pos x="207" y="76"/>
                          </a:cxn>
                          <a:cxn ang="0">
                            <a:pos x="61" y="116"/>
                          </a:cxn>
                          <a:cxn ang="0">
                            <a:pos x="26" y="116"/>
                          </a:cxn>
                          <a:cxn ang="0">
                            <a:pos x="0" y="74"/>
                          </a:cxn>
                          <a:cxn ang="0">
                            <a:pos x="47" y="0"/>
                          </a:cxn>
                          <a:cxn ang="0">
                            <a:pos x="111" y="41"/>
                          </a:cxn>
                          <a:cxn ang="0">
                            <a:pos x="196" y="19"/>
                          </a:cxn>
                          <a:cxn ang="0">
                            <a:pos x="205" y="17"/>
                          </a:cxn>
                        </a:cxnLst>
                        <a:rect l="0" t="0" r="r" b="b"/>
                        <a:pathLst>
                          <a:path w="207" h="116">
                            <a:moveTo>
                              <a:pt x="205" y="17"/>
                            </a:moveTo>
                            <a:lnTo>
                              <a:pt x="207" y="76"/>
                            </a:lnTo>
                            <a:lnTo>
                              <a:pt x="61" y="116"/>
                            </a:lnTo>
                            <a:lnTo>
                              <a:pt x="26" y="116"/>
                            </a:lnTo>
                            <a:lnTo>
                              <a:pt x="0" y="74"/>
                            </a:lnTo>
                            <a:lnTo>
                              <a:pt x="47" y="0"/>
                            </a:lnTo>
                            <a:lnTo>
                              <a:pt x="111" y="41"/>
                            </a:lnTo>
                            <a:lnTo>
                              <a:pt x="196" y="19"/>
                            </a:lnTo>
                            <a:lnTo>
                              <a:pt x="205" y="17"/>
                            </a:lnTo>
                            <a:close/>
                          </a:path>
                        </a:pathLst>
                      </a:custGeom>
                      <a:solidFill>
                        <a:srgbClr val="E0BA10"/>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ndParaRPr>
                      </a:p>
                    </p:txBody>
                  </p:sp>
                </p:grpSp>
              </p:grpSp>
              <p:grpSp>
                <p:nvGrpSpPr>
                  <p:cNvPr id="110" name="Group 59"/>
                  <p:cNvGrpSpPr/>
                  <p:nvPr/>
                </p:nvGrpSpPr>
                <p:grpSpPr>
                  <a:xfrm>
                    <a:off x="3178644" y="2634022"/>
                    <a:ext cx="5004101" cy="3066666"/>
                    <a:chOff x="3178644" y="2634022"/>
                    <a:chExt cx="5004101" cy="3066666"/>
                  </a:xfrm>
                </p:grpSpPr>
                <p:grpSp>
                  <p:nvGrpSpPr>
                    <p:cNvPr id="111" name="Group 58"/>
                    <p:cNvGrpSpPr/>
                    <p:nvPr/>
                  </p:nvGrpSpPr>
                  <p:grpSpPr>
                    <a:xfrm>
                      <a:off x="3178644" y="5335169"/>
                      <a:ext cx="4827660" cy="365519"/>
                      <a:chOff x="3178644" y="5335169"/>
                      <a:chExt cx="4827660" cy="365519"/>
                    </a:xfrm>
                  </p:grpSpPr>
                  <p:sp>
                    <p:nvSpPr>
                      <p:cNvPr id="116" name="TextBox 115"/>
                      <p:cNvSpPr txBox="1"/>
                      <p:nvPr/>
                    </p:nvSpPr>
                    <p:spPr>
                      <a:xfrm>
                        <a:off x="3178644" y="5589381"/>
                        <a:ext cx="334471" cy="11130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28</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55’E</a:t>
                        </a:r>
                      </a:p>
                    </p:txBody>
                  </p:sp>
                  <p:sp>
                    <p:nvSpPr>
                      <p:cNvPr id="117" name="TextBox 116"/>
                      <p:cNvSpPr txBox="1"/>
                      <p:nvPr/>
                    </p:nvSpPr>
                    <p:spPr>
                      <a:xfrm>
                        <a:off x="4375831" y="5589380"/>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00’E</a:t>
                        </a:r>
                      </a:p>
                    </p:txBody>
                  </p:sp>
                  <p:sp>
                    <p:nvSpPr>
                      <p:cNvPr id="118" name="TextBox 117"/>
                      <p:cNvSpPr txBox="1"/>
                      <p:nvPr/>
                    </p:nvSpPr>
                    <p:spPr>
                      <a:xfrm>
                        <a:off x="5573018" y="5589380"/>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05’E</a:t>
                        </a:r>
                      </a:p>
                    </p:txBody>
                  </p:sp>
                  <p:sp>
                    <p:nvSpPr>
                      <p:cNvPr id="119" name="TextBox 118"/>
                      <p:cNvSpPr txBox="1"/>
                      <p:nvPr/>
                    </p:nvSpPr>
                    <p:spPr>
                      <a:xfrm>
                        <a:off x="6770204" y="5589380"/>
                        <a:ext cx="334471"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29</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10’E</a:t>
                        </a:r>
                      </a:p>
                    </p:txBody>
                  </p:sp>
                  <p:sp>
                    <p:nvSpPr>
                      <p:cNvPr id="120" name="TextBox 119"/>
                      <p:cNvSpPr txBox="1"/>
                      <p:nvPr/>
                    </p:nvSpPr>
                    <p:spPr>
                      <a:xfrm>
                        <a:off x="7163666" y="5335169"/>
                        <a:ext cx="54844"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0</a:t>
                        </a:r>
                      </a:p>
                    </p:txBody>
                  </p:sp>
                  <p:sp>
                    <p:nvSpPr>
                      <p:cNvPr id="121" name="TextBox 120"/>
                      <p:cNvSpPr txBox="1"/>
                      <p:nvPr/>
                    </p:nvSpPr>
                    <p:spPr>
                      <a:xfrm>
                        <a:off x="7821465" y="5335169"/>
                        <a:ext cx="184839"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4km</a:t>
                        </a:r>
                      </a:p>
                    </p:txBody>
                  </p:sp>
                  <p:sp>
                    <p:nvSpPr>
                      <p:cNvPr id="122" name="TextBox 121"/>
                      <p:cNvSpPr txBox="1"/>
                      <p:nvPr/>
                    </p:nvSpPr>
                    <p:spPr>
                      <a:xfrm>
                        <a:off x="7445284" y="5396410"/>
                        <a:ext cx="220046" cy="11130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Scale</a:t>
                        </a:r>
                      </a:p>
                    </p:txBody>
                  </p:sp>
                </p:grpSp>
                <p:grpSp>
                  <p:nvGrpSpPr>
                    <p:cNvPr id="112" name="Group 57"/>
                    <p:cNvGrpSpPr/>
                    <p:nvPr/>
                  </p:nvGrpSpPr>
                  <p:grpSpPr>
                    <a:xfrm>
                      <a:off x="8055997" y="2634022"/>
                      <a:ext cx="126748" cy="2633073"/>
                      <a:chOff x="8055997" y="2634022"/>
                      <a:chExt cx="126748" cy="2633073"/>
                    </a:xfrm>
                  </p:grpSpPr>
                  <p:sp>
                    <p:nvSpPr>
                      <p:cNvPr id="113" name="TextBox 112"/>
                      <p:cNvSpPr txBox="1"/>
                      <p:nvPr/>
                    </p:nvSpPr>
                    <p:spPr>
                      <a:xfrm rot="16200000">
                        <a:off x="7973473" y="5057823"/>
                        <a:ext cx="291796" cy="12674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35’S</a:t>
                        </a:r>
                      </a:p>
                    </p:txBody>
                  </p:sp>
                  <p:sp>
                    <p:nvSpPr>
                      <p:cNvPr id="114" name="TextBox 113"/>
                      <p:cNvSpPr txBox="1"/>
                      <p:nvPr/>
                    </p:nvSpPr>
                    <p:spPr>
                      <a:xfrm rot="16200000">
                        <a:off x="7973473" y="3887186"/>
                        <a:ext cx="291797" cy="12674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30’S</a:t>
                        </a:r>
                      </a:p>
                    </p:txBody>
                  </p:sp>
                  <p:sp>
                    <p:nvSpPr>
                      <p:cNvPr id="115" name="TextBox 114"/>
                      <p:cNvSpPr txBox="1"/>
                      <p:nvPr/>
                    </p:nvSpPr>
                    <p:spPr>
                      <a:xfrm rot="16200000">
                        <a:off x="7973473" y="2716547"/>
                        <a:ext cx="291797" cy="12674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srgbClr val="5D5D60"/>
                            </a:solidFill>
                            <a:effectLst/>
                            <a:uLnTx/>
                            <a:uFillTx/>
                            <a:latin typeface="Calibri"/>
                          </a:rPr>
                          <a:t>26</a:t>
                        </a:r>
                        <a:r>
                          <a:rPr kumimoji="0" lang="en-GB" sz="600" b="0" i="0" u="none" strike="noStrike" kern="0" cap="none" spc="0" normalizeH="0" baseline="30000" noProof="0" dirty="0" smtClean="0">
                            <a:ln>
                              <a:noFill/>
                            </a:ln>
                            <a:solidFill>
                              <a:srgbClr val="5D5D60"/>
                            </a:solidFill>
                            <a:effectLst/>
                            <a:uLnTx/>
                            <a:uFillTx/>
                            <a:latin typeface="Calibri"/>
                          </a:rPr>
                          <a:t>O</a:t>
                        </a:r>
                        <a:r>
                          <a:rPr kumimoji="0" lang="en-GB" sz="600" b="0" i="0" u="none" strike="noStrike" kern="0" cap="none" spc="0" normalizeH="0" baseline="0" noProof="0" dirty="0" smtClean="0">
                            <a:ln>
                              <a:noFill/>
                            </a:ln>
                            <a:solidFill>
                              <a:srgbClr val="5D5D60"/>
                            </a:solidFill>
                            <a:effectLst/>
                            <a:uLnTx/>
                            <a:uFillTx/>
                            <a:latin typeface="Calibri"/>
                          </a:rPr>
                          <a:t>25’S</a:t>
                        </a:r>
                      </a:p>
                    </p:txBody>
                  </p:sp>
                </p:grpSp>
              </p:grpSp>
            </p:grpSp>
            <p:pic>
              <p:nvPicPr>
                <p:cNvPr id="107" name="Picture 2"/>
                <p:cNvPicPr>
                  <a:picLocks noChangeAspect="1" noChangeArrowheads="1"/>
                </p:cNvPicPr>
                <p:nvPr/>
              </p:nvPicPr>
              <p:blipFill>
                <a:blip r:embed="rId3" cstate="print"/>
                <a:srcRect/>
                <a:stretch>
                  <a:fillRect/>
                </a:stretch>
              </p:blipFill>
              <p:spPr bwMode="auto">
                <a:xfrm>
                  <a:off x="2756939" y="1574041"/>
                  <a:ext cx="101600" cy="236537"/>
                </a:xfrm>
                <a:prstGeom prst="rect">
                  <a:avLst/>
                </a:prstGeom>
                <a:noFill/>
                <a:ln w="9525">
                  <a:noFill/>
                  <a:miter lim="800000"/>
                  <a:headEnd/>
                  <a:tailEnd/>
                </a:ln>
                <a:effectLst/>
              </p:spPr>
            </p:pic>
            <p:cxnSp>
              <p:nvCxnSpPr>
                <p:cNvPr id="108" name="Elbow Connector 107"/>
                <p:cNvCxnSpPr>
                  <a:stCxn id="120" idx="2"/>
                  <a:endCxn id="121" idx="2"/>
                </p:cNvCxnSpPr>
                <p:nvPr/>
              </p:nvCxnSpPr>
              <p:spPr>
                <a:xfrm rot="16200000" flipH="1">
                  <a:off x="7229481" y="4766954"/>
                  <a:ext cx="12700" cy="570423"/>
                </a:xfrm>
                <a:prstGeom prst="bentConnector3">
                  <a:avLst>
                    <a:gd name="adj1" fmla="val 1800000"/>
                  </a:avLst>
                </a:prstGeom>
                <a:noFill/>
                <a:ln w="6350" cap="flat" cmpd="sng" algn="ctr">
                  <a:solidFill>
                    <a:sysClr val="windowText" lastClr="000000"/>
                  </a:solidFill>
                  <a:prstDash val="solid"/>
                </a:ln>
                <a:effectLst/>
              </p:spPr>
            </p:cxnSp>
          </p:grpSp>
          <p:grpSp>
            <p:nvGrpSpPr>
              <p:cNvPr id="100" name="Group 104"/>
              <p:cNvGrpSpPr/>
              <p:nvPr/>
            </p:nvGrpSpPr>
            <p:grpSpPr>
              <a:xfrm>
                <a:off x="5274372" y="2986308"/>
                <a:ext cx="780186" cy="517855"/>
                <a:chOff x="5274372" y="2986308"/>
                <a:chExt cx="780186" cy="517855"/>
              </a:xfrm>
            </p:grpSpPr>
            <p:grpSp>
              <p:nvGrpSpPr>
                <p:cNvPr id="101" name="Group 75"/>
                <p:cNvGrpSpPr/>
                <p:nvPr/>
              </p:nvGrpSpPr>
              <p:grpSpPr>
                <a:xfrm>
                  <a:off x="5555353" y="3114262"/>
                  <a:ext cx="386108" cy="389901"/>
                  <a:chOff x="5555353" y="3114262"/>
                  <a:chExt cx="386108" cy="389901"/>
                </a:xfrm>
              </p:grpSpPr>
              <p:sp>
                <p:nvSpPr>
                  <p:cNvPr id="104" name="Oval 103"/>
                  <p:cNvSpPr>
                    <a:spLocks noChangeAspect="1"/>
                  </p:cNvSpPr>
                  <p:nvPr/>
                </p:nvSpPr>
                <p:spPr>
                  <a:xfrm>
                    <a:off x="5555353" y="3114262"/>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05" name="Oval 104"/>
                  <p:cNvSpPr>
                    <a:spLocks noChangeAspect="1"/>
                  </p:cNvSpPr>
                  <p:nvPr/>
                </p:nvSpPr>
                <p:spPr>
                  <a:xfrm>
                    <a:off x="5833372" y="3396163"/>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grpSp>
            <p:sp>
              <p:nvSpPr>
                <p:cNvPr id="102" name="TextBox 101"/>
                <p:cNvSpPr txBox="1"/>
                <p:nvPr/>
              </p:nvSpPr>
              <p:spPr>
                <a:xfrm>
                  <a:off x="5274372" y="2986308"/>
                  <a:ext cx="526186"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prstClr val="white"/>
                      </a:solidFill>
                      <a:effectLst/>
                      <a:uLnTx/>
                      <a:uFillTx/>
                      <a:latin typeface="Calibri"/>
                    </a:rPr>
                    <a:t>No. 8 Shaft (E8)</a:t>
                  </a:r>
                </a:p>
              </p:txBody>
            </p:sp>
            <p:sp>
              <p:nvSpPr>
                <p:cNvPr id="103" name="TextBox 102"/>
                <p:cNvSpPr txBox="1"/>
                <p:nvPr/>
              </p:nvSpPr>
              <p:spPr>
                <a:xfrm>
                  <a:off x="5528372" y="3278408"/>
                  <a:ext cx="526186" cy="9233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smtClean="0">
                      <a:ln>
                        <a:noFill/>
                      </a:ln>
                      <a:solidFill>
                        <a:prstClr val="white"/>
                      </a:solidFill>
                      <a:effectLst/>
                      <a:uLnTx/>
                      <a:uFillTx/>
                      <a:latin typeface="Calibri"/>
                    </a:rPr>
                    <a:t>No. 7 Shaft (E7)</a:t>
                  </a:r>
                </a:p>
              </p:txBody>
            </p:sp>
          </p:grpSp>
        </p:grpSp>
        <p:grpSp>
          <p:nvGrpSpPr>
            <p:cNvPr id="95" name="Group 106"/>
            <p:cNvGrpSpPr/>
            <p:nvPr/>
          </p:nvGrpSpPr>
          <p:grpSpPr>
            <a:xfrm>
              <a:off x="3468679" y="1433687"/>
              <a:ext cx="1501955" cy="1693906"/>
              <a:chOff x="4075044" y="1466737"/>
              <a:chExt cx="1627118" cy="1693906"/>
            </a:xfrm>
          </p:grpSpPr>
          <p:sp>
            <p:nvSpPr>
              <p:cNvPr id="97" name="Rectangle 96"/>
              <p:cNvSpPr/>
              <p:nvPr/>
            </p:nvSpPr>
            <p:spPr>
              <a:xfrm>
                <a:off x="4075044" y="2117034"/>
                <a:ext cx="1510748" cy="1043609"/>
              </a:xfrm>
              <a:prstGeom prst="rect">
                <a:avLst/>
              </a:prstGeom>
              <a:noFill/>
              <a:ln w="25400" cap="flat" cmpd="sng" algn="ctr">
                <a:solidFill>
                  <a:srgbClr val="00984A"/>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8" name="TextBox 97"/>
              <p:cNvSpPr txBox="1"/>
              <p:nvPr/>
            </p:nvSpPr>
            <p:spPr>
              <a:xfrm>
                <a:off x="4317187" y="1466737"/>
                <a:ext cx="1384975" cy="174851"/>
              </a:xfrm>
              <a:prstGeom prst="rect">
                <a:avLst/>
              </a:prstGeom>
              <a:solidFill>
                <a:srgbClr val="6DC067"/>
              </a:solidFill>
            </p:spPr>
            <p:txBody>
              <a:bodyPr wrap="square" lIns="18288" tIns="18288" rIns="18288" bIns="1828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err="1" smtClean="0">
                    <a:ln>
                      <a:noFill/>
                    </a:ln>
                    <a:solidFill>
                      <a:prstClr val="white"/>
                    </a:solidFill>
                    <a:effectLst/>
                    <a:uLnTx/>
                    <a:uFillTx/>
                    <a:latin typeface="Calibri"/>
                  </a:rPr>
                  <a:t>Rolspruit</a:t>
                </a:r>
                <a:r>
                  <a:rPr kumimoji="0" lang="en-GB" sz="900" b="0" i="0" u="none" strike="noStrike" kern="0" cap="none" spc="0" normalizeH="0" baseline="0" noProof="0" dirty="0" smtClean="0">
                    <a:ln>
                      <a:noFill/>
                    </a:ln>
                    <a:solidFill>
                      <a:prstClr val="white"/>
                    </a:solidFill>
                    <a:effectLst/>
                    <a:uLnTx/>
                    <a:uFillTx/>
                    <a:latin typeface="Calibri"/>
                  </a:rPr>
                  <a:t> project</a:t>
                </a:r>
              </a:p>
            </p:txBody>
          </p:sp>
        </p:grpSp>
        <p:cxnSp>
          <p:nvCxnSpPr>
            <p:cNvPr id="96" name="Straight Arrow Connector 95"/>
            <p:cNvCxnSpPr/>
            <p:nvPr/>
          </p:nvCxnSpPr>
          <p:spPr>
            <a:xfrm flipV="1">
              <a:off x="4507380" y="1608658"/>
              <a:ext cx="0" cy="452191"/>
            </a:xfrm>
            <a:prstGeom prst="straightConnector1">
              <a:avLst/>
            </a:prstGeom>
            <a:noFill/>
            <a:ln w="6350" cap="flat" cmpd="sng" algn="ctr">
              <a:solidFill>
                <a:srgbClr val="6C6C6C"/>
              </a:solidFill>
              <a:prstDash val="solid"/>
              <a:tailEnd type="triangle"/>
            </a:ln>
            <a:effectLst/>
          </p:spPr>
        </p:cxnSp>
      </p:grpSp>
      <p:grpSp>
        <p:nvGrpSpPr>
          <p:cNvPr id="148" name="Group 85"/>
          <p:cNvGrpSpPr/>
          <p:nvPr/>
        </p:nvGrpSpPr>
        <p:grpSpPr>
          <a:xfrm>
            <a:off x="3719754" y="5593692"/>
            <a:ext cx="1908313" cy="810037"/>
            <a:chOff x="4929809" y="5615609"/>
            <a:chExt cx="2067339" cy="810037"/>
          </a:xfrm>
        </p:grpSpPr>
        <p:sp>
          <p:nvSpPr>
            <p:cNvPr id="149" name="TextBox 148"/>
            <p:cNvSpPr txBox="1"/>
            <p:nvPr/>
          </p:nvSpPr>
          <p:spPr>
            <a:xfrm>
              <a:off x="5009252" y="5659120"/>
              <a:ext cx="1184352"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smtClean="0">
                  <a:ln>
                    <a:noFill/>
                  </a:ln>
                  <a:solidFill>
                    <a:srgbClr val="4F81BD"/>
                  </a:solidFill>
                  <a:effectLst/>
                  <a:uLnTx/>
                  <a:uFillTx/>
                  <a:latin typeface="Calibri"/>
                </a:rPr>
                <a:t>EGM Evander Gold Assets</a:t>
              </a:r>
            </a:p>
          </p:txBody>
        </p:sp>
        <p:sp>
          <p:nvSpPr>
            <p:cNvPr id="150" name="TextBox 149"/>
            <p:cNvSpPr txBox="1"/>
            <p:nvPr/>
          </p:nvSpPr>
          <p:spPr>
            <a:xfrm>
              <a:off x="5264212" y="5810476"/>
              <a:ext cx="1628918" cy="5693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Mining Operation</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Underground Projects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Evander Gold Tailings Projects</a:t>
              </a:r>
            </a:p>
            <a:p>
              <a:pPr marL="0" marR="0" lvl="0" indent="0" defTabSz="914400" eaLnBrk="1" fontAlgn="auto" latinLnBrk="0" hangingPunct="1">
                <a:lnSpc>
                  <a:spcPct val="100000"/>
                </a:lnSpc>
                <a:spcBef>
                  <a:spcPts val="100"/>
                </a:spcBef>
                <a:spcAft>
                  <a:spcPts val="100"/>
                </a:spcAft>
                <a:buClrTx/>
                <a:buSzTx/>
                <a:buFontTx/>
                <a:buNone/>
                <a:tabLst/>
                <a:defRPr/>
              </a:pPr>
              <a:r>
                <a:rPr kumimoji="0" lang="en-GB" sz="800" b="0" i="0" u="none" strike="noStrike" kern="0" cap="none" spc="0" normalizeH="0" baseline="0" noProof="0" dirty="0" smtClean="0">
                  <a:ln>
                    <a:noFill/>
                  </a:ln>
                  <a:solidFill>
                    <a:prstClr val="black"/>
                  </a:solidFill>
                  <a:effectLst/>
                  <a:uLnTx/>
                  <a:uFillTx/>
                  <a:latin typeface="Calibri"/>
                </a:rPr>
                <a:t>Operational Shafts</a:t>
              </a:r>
            </a:p>
          </p:txBody>
        </p:sp>
        <p:sp>
          <p:nvSpPr>
            <p:cNvPr id="151" name="Oval 150"/>
            <p:cNvSpPr>
              <a:spLocks noChangeAspect="1"/>
            </p:cNvSpPr>
            <p:nvPr/>
          </p:nvSpPr>
          <p:spPr>
            <a:xfrm>
              <a:off x="5056858" y="6256294"/>
              <a:ext cx="108089" cy="108000"/>
            </a:xfrm>
            <a:prstGeom prst="ellipse">
              <a:avLst/>
            </a:prstGeom>
            <a:solidFill>
              <a:srgbClr val="CC0000"/>
            </a:solidFill>
            <a:ln w="31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52" name="Rectangle 151"/>
            <p:cNvSpPr>
              <a:spLocks/>
            </p:cNvSpPr>
            <p:nvPr/>
          </p:nvSpPr>
          <p:spPr>
            <a:xfrm>
              <a:off x="5009252" y="5819724"/>
              <a:ext cx="216000" cy="108000"/>
            </a:xfrm>
            <a:prstGeom prst="rect">
              <a:avLst/>
            </a:prstGeom>
            <a:solidFill>
              <a:srgbClr val="669DB7"/>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53" name="Rectangle 152"/>
            <p:cNvSpPr>
              <a:spLocks/>
            </p:cNvSpPr>
            <p:nvPr/>
          </p:nvSpPr>
          <p:spPr>
            <a:xfrm>
              <a:off x="5009252" y="5968182"/>
              <a:ext cx="216000" cy="108000"/>
            </a:xfrm>
            <a:prstGeom prst="rect">
              <a:avLst/>
            </a:prstGeom>
            <a:solidFill>
              <a:srgbClr val="7FBBD4"/>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54" name="Rectangle 153"/>
            <p:cNvSpPr>
              <a:spLocks/>
            </p:cNvSpPr>
            <p:nvPr/>
          </p:nvSpPr>
          <p:spPr>
            <a:xfrm>
              <a:off x="5009252" y="6116639"/>
              <a:ext cx="216000" cy="108000"/>
            </a:xfrm>
            <a:prstGeom prst="rect">
              <a:avLst/>
            </a:prstGeom>
            <a:solidFill>
              <a:srgbClr val="E0BA10"/>
            </a:solidFill>
            <a:ln w="3175" cap="flat" cmpd="sng" algn="ctr">
              <a:solidFill>
                <a:srgbClr val="A2A2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5C87"/>
                </a:solidFill>
                <a:effectLst/>
                <a:uLnTx/>
                <a:uFillTx/>
                <a:latin typeface="Calibri"/>
                <a:ea typeface="+mn-ea"/>
                <a:cs typeface="+mn-cs"/>
              </a:endParaRPr>
            </a:p>
          </p:txBody>
        </p:sp>
        <p:sp>
          <p:nvSpPr>
            <p:cNvPr id="155" name="Round Diagonal Corner Rectangle 154"/>
            <p:cNvSpPr/>
            <p:nvPr/>
          </p:nvSpPr>
          <p:spPr>
            <a:xfrm>
              <a:off x="4929809" y="5615609"/>
              <a:ext cx="2067339" cy="810037"/>
            </a:xfrm>
            <a:prstGeom prst="round2DiagRect">
              <a:avLst>
                <a:gd name="adj1" fmla="val 8436"/>
                <a:gd name="adj2" fmla="val 0"/>
              </a:avLst>
            </a:prstGeom>
            <a:noFill/>
            <a:ln w="6350" cap="flat" cmpd="sng" algn="ctr">
              <a:solidFill>
                <a:srgbClr val="005C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43458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INVESTMENT CASE</a:t>
            </a:r>
            <a:endParaRPr lang="en-ZA" dirty="0"/>
          </a:p>
        </p:txBody>
      </p:sp>
    </p:spTree>
    <p:extLst>
      <p:ext uri="{BB962C8B-B14F-4D97-AF65-F5344CB8AC3E}">
        <p14:creationId xmlns:p14="http://schemas.microsoft.com/office/powerpoint/2010/main" val="137092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smtClean="0"/>
              <a:t>OUR INVESTMENT CASE</a:t>
            </a:r>
            <a:endParaRPr lang="en-ZA" dirty="0">
              <a:latin typeface="+mn-lt"/>
            </a:endParaRPr>
          </a:p>
        </p:txBody>
      </p:sp>
      <p:sp>
        <p:nvSpPr>
          <p:cNvPr id="2" name="TextBox 1"/>
          <p:cNvSpPr txBox="1"/>
          <p:nvPr/>
        </p:nvSpPr>
        <p:spPr>
          <a:xfrm>
            <a:off x="250825" y="1676400"/>
            <a:ext cx="8597900" cy="4278094"/>
          </a:xfrm>
          <a:prstGeom prst="rect">
            <a:avLst/>
          </a:prstGeom>
          <a:noFill/>
        </p:spPr>
        <p:txBody>
          <a:bodyPr wrap="square" rtlCol="0">
            <a:spAutoFit/>
          </a:bodyPr>
          <a:lstStyle/>
          <a:p>
            <a:pPr marL="285750" indent="-285750">
              <a:buFont typeface="Arial" panose="020B0604020202020204" pitchFamily="34" charset="0"/>
              <a:buChar char="•"/>
            </a:pPr>
            <a:r>
              <a:rPr lang="en-ZA" sz="1600" dirty="0" smtClean="0"/>
              <a:t>Proven business model and track record</a:t>
            </a:r>
          </a:p>
          <a:p>
            <a:pPr marL="742950" lvl="1" indent="-285750">
              <a:buFontTx/>
              <a:buChar char="̶"/>
            </a:pPr>
            <a:r>
              <a:rPr lang="en-ZA" sz="1600" dirty="0" smtClean="0"/>
              <a:t>Culture of delivery – Barberton’s BTRP and Evander ETRP</a:t>
            </a:r>
          </a:p>
          <a:p>
            <a:pPr marL="742950" lvl="1" indent="-285750">
              <a:buFontTx/>
              <a:buChar char="̶"/>
            </a:pPr>
            <a:r>
              <a:rPr lang="en-ZA" sz="1600" dirty="0" smtClean="0"/>
              <a:t>Quality assets delivering good returns</a:t>
            </a:r>
          </a:p>
          <a:p>
            <a:pPr marL="742950" lvl="1" indent="-285750">
              <a:buFontTx/>
              <a:buChar char="̶"/>
            </a:pPr>
            <a:r>
              <a:rPr lang="en-ZA" sz="1600" dirty="0" smtClean="0"/>
              <a:t>People focused, limited overheads and no unnecessary “red tape”</a:t>
            </a:r>
          </a:p>
          <a:p>
            <a:pPr marL="742950" lvl="1" indent="-285750">
              <a:buFontTx/>
              <a:buChar char="̶"/>
            </a:pPr>
            <a:endParaRPr lang="en-ZA" sz="1600" dirty="0"/>
          </a:p>
          <a:p>
            <a:pPr marL="285750" indent="-285750">
              <a:buFont typeface="Arial" panose="020B0604020202020204" pitchFamily="34" charset="0"/>
              <a:buChar char="•"/>
            </a:pPr>
            <a:r>
              <a:rPr lang="en-ZA" sz="1600" dirty="0" smtClean="0"/>
              <a:t>Clear understanding of what drives the value of our business</a:t>
            </a:r>
          </a:p>
          <a:p>
            <a:pPr marL="742950" lvl="1" indent="-285750">
              <a:buFontTx/>
              <a:buChar char="‒"/>
            </a:pPr>
            <a:r>
              <a:rPr lang="en-ZA" sz="1600" dirty="0" smtClean="0"/>
              <a:t>“Do the right things right”</a:t>
            </a:r>
          </a:p>
          <a:p>
            <a:pPr marL="742950" lvl="1" indent="-285750">
              <a:buFontTx/>
              <a:buChar char="‒"/>
            </a:pPr>
            <a:endParaRPr lang="en-ZA" sz="1600" dirty="0"/>
          </a:p>
          <a:p>
            <a:pPr marL="285750" indent="-285750">
              <a:buFont typeface="Arial" panose="020B0604020202020204" pitchFamily="34" charset="0"/>
              <a:buChar char="•"/>
            </a:pPr>
            <a:r>
              <a:rPr lang="en-ZA" sz="1600" dirty="0" smtClean="0"/>
              <a:t>Delivering a cash return to shareholders</a:t>
            </a:r>
          </a:p>
          <a:p>
            <a:pPr marL="742950" lvl="1" indent="-285750">
              <a:buFontTx/>
              <a:buChar char="‒"/>
            </a:pPr>
            <a:r>
              <a:rPr lang="en-ZA" sz="1600" dirty="0" smtClean="0"/>
              <a:t>Attractive dividend yield</a:t>
            </a:r>
          </a:p>
          <a:p>
            <a:pPr marL="742950" lvl="1" indent="-285750">
              <a:buFontTx/>
              <a:buChar char="‒"/>
            </a:pPr>
            <a:r>
              <a:rPr lang="en-ZA" sz="1600" dirty="0" smtClean="0"/>
              <a:t>High margin assets allow for dividend to be maintained</a:t>
            </a:r>
          </a:p>
          <a:p>
            <a:pPr marL="742950" lvl="1" indent="-285750">
              <a:buFontTx/>
              <a:buChar char="‒"/>
            </a:pPr>
            <a:endParaRPr lang="en-ZA" sz="1600" dirty="0"/>
          </a:p>
          <a:p>
            <a:pPr marL="285750" indent="-285750">
              <a:buFont typeface="Arial" panose="020B0604020202020204" pitchFamily="34" charset="0"/>
              <a:buChar char="•"/>
            </a:pPr>
            <a:r>
              <a:rPr lang="en-ZA" sz="1600" dirty="0" smtClean="0"/>
              <a:t>Preferred gold investment</a:t>
            </a:r>
          </a:p>
          <a:p>
            <a:pPr marL="742950" lvl="1" indent="-285750">
              <a:buFontTx/>
              <a:buChar char="‒"/>
            </a:pPr>
            <a:r>
              <a:rPr lang="en-ZA" sz="1600" dirty="0" smtClean="0"/>
              <a:t>Profitable production growth from long life assets</a:t>
            </a:r>
          </a:p>
          <a:p>
            <a:pPr marL="742950" lvl="1" indent="-285750">
              <a:buFontTx/>
              <a:buChar char="‒"/>
            </a:pPr>
            <a:r>
              <a:rPr lang="en-ZA" sz="1600" dirty="0" smtClean="0"/>
              <a:t>Significant resource and reserve base</a:t>
            </a:r>
          </a:p>
          <a:p>
            <a:pPr marL="742950" lvl="1" indent="-285750">
              <a:buFontTx/>
              <a:buChar char="‒"/>
            </a:pPr>
            <a:r>
              <a:rPr lang="en-ZA" sz="1600" dirty="0" smtClean="0"/>
              <a:t>Ability to conclude further value accretive acquisitions</a:t>
            </a:r>
          </a:p>
          <a:p>
            <a:pPr marL="742950" lvl="1" indent="-285750">
              <a:buFontTx/>
              <a:buChar char="‒"/>
            </a:pPr>
            <a:r>
              <a:rPr lang="en-ZA" sz="1600" dirty="0" smtClean="0"/>
              <a:t>Management team that continues to drive value for shareholders</a:t>
            </a:r>
          </a:p>
        </p:txBody>
      </p:sp>
    </p:spTree>
    <p:extLst>
      <p:ext uri="{BB962C8B-B14F-4D97-AF65-F5344CB8AC3E}">
        <p14:creationId xmlns:p14="http://schemas.microsoft.com/office/powerpoint/2010/main" val="330476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smtClean="0"/>
              <a:t>Company overview</a:t>
            </a:r>
            <a:endParaRPr lang="en-ZA" dirty="0">
              <a:latin typeface="+mn-lt"/>
            </a:endParaRPr>
          </a:p>
        </p:txBody>
      </p:sp>
      <p:sp>
        <p:nvSpPr>
          <p:cNvPr id="7" name="Rectangle 6"/>
          <p:cNvSpPr/>
          <p:nvPr/>
        </p:nvSpPr>
        <p:spPr>
          <a:xfrm>
            <a:off x="215900" y="1582340"/>
            <a:ext cx="8650288" cy="4031873"/>
          </a:xfrm>
          <a:prstGeom prst="rect">
            <a:avLst/>
          </a:prstGeom>
        </p:spPr>
        <p:txBody>
          <a:bodyPr wrap="square">
            <a:spAutoFit/>
          </a:bodyPr>
          <a:lstStyle/>
          <a:p>
            <a:pPr marL="285750" lvl="0" indent="-285750">
              <a:buFont typeface="Arial"/>
              <a:buChar char="•"/>
            </a:pPr>
            <a:r>
              <a:rPr lang="en-US" sz="1600" dirty="0" smtClean="0"/>
              <a:t>South African mid-tier gold miner</a:t>
            </a:r>
            <a:endParaRPr lang="en-GB" sz="1600" dirty="0"/>
          </a:p>
          <a:p>
            <a:pPr marL="742950" lvl="1" indent="-285750">
              <a:buFont typeface="Lucida Grande"/>
              <a:buChar char="-"/>
            </a:pPr>
            <a:r>
              <a:rPr lang="en-US" sz="1600" dirty="0" smtClean="0"/>
              <a:t>Quality assets producing approximately 215,000oz of Au per annum</a:t>
            </a:r>
          </a:p>
          <a:p>
            <a:pPr marL="742950" lvl="1" indent="-285750">
              <a:buFont typeface="Lucida Grande"/>
              <a:buChar char="-"/>
            </a:pPr>
            <a:r>
              <a:rPr lang="en-US" sz="1600" dirty="0" smtClean="0"/>
              <a:t>Fully transitioned from explorer to producer</a:t>
            </a:r>
          </a:p>
          <a:p>
            <a:r>
              <a:rPr lang="en-US" sz="1600" dirty="0"/>
              <a:t> </a:t>
            </a:r>
            <a:endParaRPr lang="en-GB" sz="1600" dirty="0"/>
          </a:p>
          <a:p>
            <a:pPr marL="285750" lvl="0" indent="-285750">
              <a:buFont typeface="Arial"/>
              <a:buChar char="•"/>
            </a:pPr>
            <a:r>
              <a:rPr lang="en-US" sz="1600" dirty="0" smtClean="0"/>
              <a:t>Dual listed on London’s AIM market and JSE in Johannesburg</a:t>
            </a:r>
            <a:endParaRPr lang="en-GB" sz="1600" dirty="0"/>
          </a:p>
          <a:p>
            <a:pPr marL="742950" lvl="1" indent="-285750">
              <a:buFont typeface="Lucida Grande"/>
              <a:buChar char="-"/>
            </a:pPr>
            <a:r>
              <a:rPr lang="en-US" sz="1600" dirty="0" smtClean="0"/>
              <a:t>Market </a:t>
            </a:r>
            <a:r>
              <a:rPr lang="en-US" sz="1600" dirty="0" err="1" smtClean="0"/>
              <a:t>capitalisation</a:t>
            </a:r>
            <a:r>
              <a:rPr lang="en-US" sz="1600" dirty="0" smtClean="0"/>
              <a:t> of US$350m</a:t>
            </a:r>
          </a:p>
          <a:p>
            <a:pPr marL="742950" lvl="1" indent="-285750">
              <a:buFont typeface="Lucida Grande"/>
              <a:buChar char="-"/>
            </a:pPr>
            <a:r>
              <a:rPr lang="en-US" sz="1600" dirty="0" smtClean="0"/>
              <a:t>Diversified shareholder base, major South African and international institutions</a:t>
            </a:r>
          </a:p>
          <a:p>
            <a:pPr marL="742950" lvl="1" indent="-285750">
              <a:buFont typeface="Lucida Grande"/>
              <a:buChar char="-"/>
            </a:pPr>
            <a:r>
              <a:rPr lang="en-US" sz="1600" dirty="0" err="1" smtClean="0"/>
              <a:t>Shanduka</a:t>
            </a:r>
            <a:r>
              <a:rPr lang="en-US" sz="1600" dirty="0" smtClean="0"/>
              <a:t> Resources as empowerment partner</a:t>
            </a:r>
          </a:p>
          <a:p>
            <a:pPr lvl="1"/>
            <a:endParaRPr lang="en-US" sz="1600" dirty="0" smtClean="0"/>
          </a:p>
          <a:p>
            <a:pPr marL="285750" lvl="0" indent="-285750">
              <a:buFont typeface="Arial"/>
              <a:buChar char="•"/>
            </a:pPr>
            <a:r>
              <a:rPr lang="en-US" sz="1600" dirty="0" smtClean="0"/>
              <a:t>Cash flow generative and dividend paying</a:t>
            </a:r>
            <a:endParaRPr lang="en-GB" sz="1600" dirty="0"/>
          </a:p>
          <a:p>
            <a:pPr marL="742950" lvl="1" indent="-285750">
              <a:buFont typeface="Lucida Grande"/>
              <a:buChar char="-"/>
            </a:pPr>
            <a:r>
              <a:rPr lang="en-US" sz="1600" dirty="0" smtClean="0"/>
              <a:t>Historic yield of ~6%, dividend of U$24m paid in December 2014</a:t>
            </a:r>
          </a:p>
          <a:p>
            <a:pPr marL="742950" lvl="1" indent="-285750">
              <a:buFont typeface="Lucida Grande"/>
              <a:buChar char="-"/>
            </a:pPr>
            <a:r>
              <a:rPr lang="en-US" sz="1600" dirty="0" smtClean="0"/>
              <a:t>Net debt $40m, with access to banking facilities of U$55m</a:t>
            </a:r>
          </a:p>
          <a:p>
            <a:pPr marL="742950" lvl="1" indent="-285750">
              <a:buFont typeface="Lucida Grande"/>
              <a:buChar char="-"/>
            </a:pPr>
            <a:endParaRPr lang="en-US" sz="1600" dirty="0"/>
          </a:p>
          <a:p>
            <a:pPr marL="285750" lvl="0" indent="-285750">
              <a:buFont typeface="Arial"/>
              <a:buChar char="•"/>
            </a:pPr>
            <a:r>
              <a:rPr lang="en-US" sz="1600" dirty="0" smtClean="0"/>
              <a:t>Significant growth projects</a:t>
            </a:r>
            <a:endParaRPr lang="en-GB" sz="1600" dirty="0"/>
          </a:p>
          <a:p>
            <a:pPr marL="742950" lvl="1" indent="-285750">
              <a:buFont typeface="Lucida Grande"/>
              <a:buChar char="-"/>
            </a:pPr>
            <a:r>
              <a:rPr lang="en-US" sz="1600" dirty="0" smtClean="0"/>
              <a:t>Resource base in excess of 33Moz</a:t>
            </a:r>
          </a:p>
          <a:p>
            <a:pPr lvl="1"/>
            <a:endParaRPr lang="en-GB" sz="1600" dirty="0"/>
          </a:p>
        </p:txBody>
      </p:sp>
    </p:spTree>
    <p:extLst>
      <p:ext uri="{BB962C8B-B14F-4D97-AF65-F5344CB8AC3E}">
        <p14:creationId xmlns:p14="http://schemas.microsoft.com/office/powerpoint/2010/main" val="4621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H="1">
            <a:off x="2130604" y="2173099"/>
            <a:ext cx="1" cy="1444872"/>
          </a:xfrm>
          <a:prstGeom prst="straightConnector1">
            <a:avLst/>
          </a:prstGeom>
          <a:ln w="12700">
            <a:solidFill>
              <a:schemeClr val="accent5">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0800000" flipH="1">
            <a:off x="2132877" y="4123898"/>
            <a:ext cx="1" cy="1116000"/>
          </a:xfrm>
          <a:prstGeom prst="straightConnector1">
            <a:avLst/>
          </a:prstGeom>
          <a:ln w="12700">
            <a:solidFill>
              <a:schemeClr val="accent5">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32192" y="3132881"/>
            <a:ext cx="0" cy="825381"/>
          </a:xfrm>
          <a:prstGeom prst="line">
            <a:avLst/>
          </a:prstGeom>
          <a:noFill/>
          <a:ln w="19050" cap="flat" cmpd="sng" algn="ctr">
            <a:solidFill>
              <a:schemeClr val="accent5">
                <a:lumMod val="90000"/>
                <a:lumOff val="10000"/>
              </a:schemeClr>
            </a:solidFill>
            <a:prstDash val="solid"/>
          </a:ln>
          <a:effectLst/>
        </p:spPr>
      </p:cxnSp>
      <p:sp>
        <p:nvSpPr>
          <p:cNvPr id="2" name="Rectangle 1"/>
          <p:cNvSpPr/>
          <p:nvPr/>
        </p:nvSpPr>
        <p:spPr>
          <a:xfrm>
            <a:off x="540503" y="3591731"/>
            <a:ext cx="1395866" cy="540000"/>
          </a:xfrm>
          <a:prstGeom prst="rect">
            <a:avLst/>
          </a:prstGeom>
          <a:solidFill>
            <a:schemeClr val="accent5">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n-ZA" sz="1400" dirty="0" smtClean="0"/>
          </a:p>
        </p:txBody>
      </p:sp>
      <p:cxnSp>
        <p:nvCxnSpPr>
          <p:cNvPr id="85" name="Straight Connector 84"/>
          <p:cNvCxnSpPr/>
          <p:nvPr/>
        </p:nvCxnSpPr>
        <p:spPr>
          <a:xfrm>
            <a:off x="7121469" y="3352787"/>
            <a:ext cx="0" cy="396000"/>
          </a:xfrm>
          <a:prstGeom prst="line">
            <a:avLst/>
          </a:prstGeom>
          <a:noFill/>
          <a:ln w="19050" cap="flat" cmpd="sng" algn="ctr">
            <a:solidFill>
              <a:schemeClr val="accent5">
                <a:lumMod val="90000"/>
                <a:lumOff val="10000"/>
              </a:schemeClr>
            </a:solidFill>
            <a:prstDash val="solid"/>
          </a:ln>
          <a:effectLst/>
        </p:spPr>
      </p:cxnSp>
      <p:sp>
        <p:nvSpPr>
          <p:cNvPr id="3" name="Title 2"/>
          <p:cNvSpPr>
            <a:spLocks noGrp="1"/>
          </p:cNvSpPr>
          <p:nvPr>
            <p:ph type="title"/>
          </p:nvPr>
        </p:nvSpPr>
        <p:spPr/>
        <p:txBody>
          <a:bodyPr/>
          <a:lstStyle/>
          <a:p>
            <a:r>
              <a:rPr lang="en-ZA" dirty="0" smtClean="0"/>
              <a:t>RECENT Company history</a:t>
            </a:r>
            <a:endParaRPr lang="en-ZA" dirty="0">
              <a:latin typeface="+mn-lt"/>
            </a:endParaRPr>
          </a:p>
        </p:txBody>
      </p:sp>
      <p:cxnSp>
        <p:nvCxnSpPr>
          <p:cNvPr id="45" name="Straight Connector 44"/>
          <p:cNvCxnSpPr/>
          <p:nvPr/>
        </p:nvCxnSpPr>
        <p:spPr>
          <a:xfrm>
            <a:off x="6150189" y="2285971"/>
            <a:ext cx="0" cy="1332000"/>
          </a:xfrm>
          <a:prstGeom prst="line">
            <a:avLst/>
          </a:prstGeom>
          <a:noFill/>
          <a:ln w="19050" cap="flat" cmpd="sng" algn="ctr">
            <a:solidFill>
              <a:schemeClr val="accent5">
                <a:lumMod val="90000"/>
                <a:lumOff val="10000"/>
              </a:schemeClr>
            </a:solidFill>
            <a:prstDash val="solid"/>
          </a:ln>
          <a:effectLst/>
        </p:spPr>
      </p:cxnSp>
      <p:cxnSp>
        <p:nvCxnSpPr>
          <p:cNvPr id="46" name="Straight Connector 45"/>
          <p:cNvCxnSpPr/>
          <p:nvPr/>
        </p:nvCxnSpPr>
        <p:spPr>
          <a:xfrm>
            <a:off x="6162333" y="3809895"/>
            <a:ext cx="0" cy="1259824"/>
          </a:xfrm>
          <a:prstGeom prst="line">
            <a:avLst/>
          </a:prstGeom>
          <a:noFill/>
          <a:ln w="19050" cap="flat" cmpd="sng" algn="ctr">
            <a:solidFill>
              <a:schemeClr val="accent5">
                <a:lumMod val="90000"/>
                <a:lumOff val="10000"/>
              </a:schemeClr>
            </a:solidFill>
            <a:prstDash val="solid"/>
          </a:ln>
          <a:effectLst/>
        </p:spPr>
      </p:cxnSp>
      <p:cxnSp>
        <p:nvCxnSpPr>
          <p:cNvPr id="48" name="Straight Connector 47"/>
          <p:cNvCxnSpPr/>
          <p:nvPr/>
        </p:nvCxnSpPr>
        <p:spPr>
          <a:xfrm>
            <a:off x="4209663" y="3910698"/>
            <a:ext cx="0" cy="612000"/>
          </a:xfrm>
          <a:prstGeom prst="line">
            <a:avLst/>
          </a:prstGeom>
          <a:noFill/>
          <a:ln w="19050" cap="flat" cmpd="sng" algn="ctr">
            <a:solidFill>
              <a:schemeClr val="accent5">
                <a:lumMod val="90000"/>
                <a:lumOff val="10000"/>
              </a:schemeClr>
            </a:solidFill>
            <a:prstDash val="solid"/>
          </a:ln>
          <a:effectLst/>
        </p:spPr>
      </p:cxnSp>
      <p:cxnSp>
        <p:nvCxnSpPr>
          <p:cNvPr id="49" name="Straight Connector 48"/>
          <p:cNvCxnSpPr/>
          <p:nvPr/>
        </p:nvCxnSpPr>
        <p:spPr>
          <a:xfrm>
            <a:off x="4209663" y="2345697"/>
            <a:ext cx="0" cy="1366984"/>
          </a:xfrm>
          <a:prstGeom prst="line">
            <a:avLst/>
          </a:prstGeom>
          <a:noFill/>
          <a:ln w="19050" cap="flat" cmpd="sng" algn="ctr">
            <a:solidFill>
              <a:schemeClr val="accent5">
                <a:lumMod val="90000"/>
                <a:lumOff val="10000"/>
              </a:schemeClr>
            </a:solidFill>
            <a:prstDash val="solid"/>
          </a:ln>
          <a:effectLst/>
        </p:spPr>
      </p:cxnSp>
      <p:cxnSp>
        <p:nvCxnSpPr>
          <p:cNvPr id="50" name="Straight Connector 49"/>
          <p:cNvCxnSpPr/>
          <p:nvPr/>
        </p:nvCxnSpPr>
        <p:spPr>
          <a:xfrm>
            <a:off x="3206556" y="3016957"/>
            <a:ext cx="0" cy="938883"/>
          </a:xfrm>
          <a:prstGeom prst="line">
            <a:avLst/>
          </a:prstGeom>
          <a:noFill/>
          <a:ln w="19050" cap="flat" cmpd="sng" algn="ctr">
            <a:solidFill>
              <a:schemeClr val="accent5">
                <a:lumMod val="90000"/>
                <a:lumOff val="10000"/>
              </a:schemeClr>
            </a:solidFill>
            <a:prstDash val="solid"/>
          </a:ln>
          <a:effectLst/>
        </p:spPr>
      </p:cxnSp>
      <p:cxnSp>
        <p:nvCxnSpPr>
          <p:cNvPr id="56" name="Straight Connector 55"/>
          <p:cNvCxnSpPr/>
          <p:nvPr/>
        </p:nvCxnSpPr>
        <p:spPr>
          <a:xfrm>
            <a:off x="1032192" y="4117739"/>
            <a:ext cx="0" cy="590618"/>
          </a:xfrm>
          <a:prstGeom prst="line">
            <a:avLst/>
          </a:prstGeom>
          <a:noFill/>
          <a:ln w="19050" cap="flat" cmpd="sng" algn="ctr">
            <a:solidFill>
              <a:schemeClr val="accent5">
                <a:lumMod val="90000"/>
                <a:lumOff val="10000"/>
              </a:schemeClr>
            </a:solidFill>
            <a:prstDash val="solid"/>
          </a:ln>
          <a:effectLst/>
        </p:spPr>
      </p:cxnSp>
      <p:sp>
        <p:nvSpPr>
          <p:cNvPr id="57" name="Right Arrow 3"/>
          <p:cNvSpPr/>
          <p:nvPr/>
        </p:nvSpPr>
        <p:spPr>
          <a:xfrm>
            <a:off x="2321677" y="3319166"/>
            <a:ext cx="6098996" cy="1093881"/>
          </a:xfrm>
          <a:prstGeom prst="rightArrow">
            <a:avLst/>
          </a:prstGeom>
          <a:solidFill>
            <a:schemeClr val="accent5">
              <a:lumMod val="75000"/>
              <a:lumOff val="2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latin typeface="Calibri"/>
              <a:ea typeface="+mn-ea"/>
              <a:cs typeface="Arial" pitchFamily="34" charset="0"/>
            </a:endParaRPr>
          </a:p>
        </p:txBody>
      </p:sp>
      <p:sp>
        <p:nvSpPr>
          <p:cNvPr id="58" name="TextBox 2"/>
          <p:cNvSpPr txBox="1"/>
          <p:nvPr/>
        </p:nvSpPr>
        <p:spPr>
          <a:xfrm rot="5400000">
            <a:off x="840871" y="3573529"/>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2000</a:t>
            </a:r>
            <a:endParaRPr lang="en-US" sz="1400" b="1" dirty="0">
              <a:solidFill>
                <a:prstClr val="white"/>
              </a:solidFill>
              <a:latin typeface="Calibri"/>
              <a:cs typeface="Arial" pitchFamily="34" charset="0"/>
            </a:endParaRPr>
          </a:p>
        </p:txBody>
      </p:sp>
      <p:sp>
        <p:nvSpPr>
          <p:cNvPr id="59" name="TextBox 58"/>
          <p:cNvSpPr txBox="1"/>
          <p:nvPr/>
        </p:nvSpPr>
        <p:spPr>
          <a:xfrm rot="5400000">
            <a:off x="1399058" y="3507528"/>
            <a:ext cx="400110" cy="680839"/>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2001</a:t>
            </a:r>
            <a:endParaRPr lang="en-US" sz="1400" b="1" dirty="0">
              <a:solidFill>
                <a:prstClr val="white"/>
              </a:solidFill>
              <a:latin typeface="Calibri"/>
              <a:cs typeface="Arial" pitchFamily="34" charset="0"/>
            </a:endParaRPr>
          </a:p>
        </p:txBody>
      </p:sp>
      <p:sp>
        <p:nvSpPr>
          <p:cNvPr id="63" name="TextBox 62"/>
          <p:cNvSpPr txBox="1"/>
          <p:nvPr/>
        </p:nvSpPr>
        <p:spPr>
          <a:xfrm rot="5400000">
            <a:off x="3016915" y="3573529"/>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2007</a:t>
            </a:r>
            <a:endParaRPr lang="en-US" sz="1400" b="1" dirty="0">
              <a:solidFill>
                <a:prstClr val="white"/>
              </a:solidFill>
              <a:latin typeface="Calibri"/>
              <a:cs typeface="Arial" pitchFamily="34" charset="0"/>
            </a:endParaRPr>
          </a:p>
        </p:txBody>
      </p:sp>
      <p:sp>
        <p:nvSpPr>
          <p:cNvPr id="64" name="TextBox 63"/>
          <p:cNvSpPr txBox="1"/>
          <p:nvPr/>
        </p:nvSpPr>
        <p:spPr>
          <a:xfrm rot="5400000">
            <a:off x="5477850" y="3573529"/>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2012</a:t>
            </a:r>
            <a:endParaRPr lang="en-US" sz="1400" b="1" dirty="0">
              <a:solidFill>
                <a:prstClr val="white"/>
              </a:solidFill>
              <a:latin typeface="Calibri"/>
              <a:cs typeface="Arial" pitchFamily="34" charset="0"/>
            </a:endParaRPr>
          </a:p>
        </p:txBody>
      </p:sp>
      <p:sp>
        <p:nvSpPr>
          <p:cNvPr id="65" name="TextBox 64"/>
          <p:cNvSpPr txBox="1"/>
          <p:nvPr/>
        </p:nvSpPr>
        <p:spPr>
          <a:xfrm rot="5400000">
            <a:off x="5970036" y="3573529"/>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2013</a:t>
            </a:r>
            <a:endParaRPr lang="en-US" sz="1400" b="1" dirty="0">
              <a:solidFill>
                <a:prstClr val="white"/>
              </a:solidFill>
              <a:latin typeface="Calibri"/>
              <a:cs typeface="Arial" pitchFamily="34" charset="0"/>
            </a:endParaRPr>
          </a:p>
        </p:txBody>
      </p:sp>
      <p:sp>
        <p:nvSpPr>
          <p:cNvPr id="66" name="TextBox 65"/>
          <p:cNvSpPr txBox="1"/>
          <p:nvPr/>
        </p:nvSpPr>
        <p:spPr>
          <a:xfrm rot="5400000">
            <a:off x="4001289" y="3573529"/>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2009</a:t>
            </a:r>
            <a:endParaRPr lang="en-US" sz="1400" b="1" dirty="0">
              <a:solidFill>
                <a:prstClr val="white"/>
              </a:solidFill>
              <a:latin typeface="Calibri"/>
              <a:cs typeface="Arial" pitchFamily="34" charset="0"/>
            </a:endParaRPr>
          </a:p>
        </p:txBody>
      </p:sp>
      <p:sp>
        <p:nvSpPr>
          <p:cNvPr id="69" name="TextBox 68"/>
          <p:cNvSpPr txBox="1"/>
          <p:nvPr/>
        </p:nvSpPr>
        <p:spPr>
          <a:xfrm rot="5400000">
            <a:off x="3509102" y="3573529"/>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2008</a:t>
            </a:r>
            <a:endParaRPr lang="en-US" sz="1400" b="1" dirty="0">
              <a:solidFill>
                <a:prstClr val="white"/>
              </a:solidFill>
              <a:latin typeface="Calibri"/>
              <a:cs typeface="Arial" pitchFamily="34" charset="0"/>
            </a:endParaRPr>
          </a:p>
        </p:txBody>
      </p:sp>
      <p:sp>
        <p:nvSpPr>
          <p:cNvPr id="70" name="TextBox 69"/>
          <p:cNvSpPr txBox="1"/>
          <p:nvPr/>
        </p:nvSpPr>
        <p:spPr>
          <a:xfrm rot="5400000">
            <a:off x="4493476" y="3573529"/>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2010</a:t>
            </a:r>
            <a:endParaRPr lang="en-US" sz="1400" b="1" dirty="0">
              <a:solidFill>
                <a:prstClr val="white"/>
              </a:solidFill>
              <a:latin typeface="Calibri"/>
              <a:cs typeface="Arial" pitchFamily="34" charset="0"/>
            </a:endParaRPr>
          </a:p>
        </p:txBody>
      </p:sp>
      <p:sp>
        <p:nvSpPr>
          <p:cNvPr id="71" name="TextBox 70"/>
          <p:cNvSpPr txBox="1"/>
          <p:nvPr/>
        </p:nvSpPr>
        <p:spPr>
          <a:xfrm rot="5400000">
            <a:off x="4985663" y="3573529"/>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2011</a:t>
            </a:r>
            <a:endParaRPr lang="en-US" sz="1400" b="1" dirty="0">
              <a:solidFill>
                <a:prstClr val="white"/>
              </a:solidFill>
              <a:latin typeface="Calibri"/>
              <a:cs typeface="Arial" pitchFamily="34" charset="0"/>
            </a:endParaRPr>
          </a:p>
        </p:txBody>
      </p:sp>
      <p:sp>
        <p:nvSpPr>
          <p:cNvPr id="72" name="TextBox 71"/>
          <p:cNvSpPr txBox="1"/>
          <p:nvPr/>
        </p:nvSpPr>
        <p:spPr>
          <a:xfrm>
            <a:off x="533788" y="2978068"/>
            <a:ext cx="1036859" cy="400110"/>
          </a:xfrm>
          <a:prstGeom prst="rect">
            <a:avLst/>
          </a:prstGeom>
          <a:solidFill>
            <a:schemeClr val="accent1">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a:cs typeface="Arial" pitchFamily="34" charset="0"/>
              </a:rPr>
              <a:t>A</a:t>
            </a:r>
            <a:r>
              <a:rPr kumimoji="0" lang="en-US" sz="1000" b="0" i="0" u="none" strike="noStrike" kern="0" cap="none" spc="0" normalizeH="0" baseline="0" noProof="0" dirty="0" smtClean="0">
                <a:ln>
                  <a:noFill/>
                </a:ln>
                <a:solidFill>
                  <a:prstClr val="black"/>
                </a:solidFill>
                <a:effectLst/>
                <a:uLnTx/>
                <a:uFillTx/>
                <a:latin typeface="Calibri"/>
              </a:rPr>
              <a:t>dmitted to AIM in May</a:t>
            </a:r>
            <a:endParaRPr kumimoji="0" lang="en-US" sz="1000" b="0" i="0" u="none" strike="noStrike" kern="0" cap="none" spc="0" normalizeH="0" baseline="0" noProof="0" dirty="0" smtClean="0">
              <a:ln>
                <a:noFill/>
              </a:ln>
              <a:solidFill>
                <a:srgbClr val="02367A"/>
              </a:solidFill>
              <a:effectLst/>
              <a:uLnTx/>
              <a:uFillTx/>
              <a:latin typeface="Calibri"/>
              <a:cs typeface="Arial" pitchFamily="34" charset="0"/>
            </a:endParaRPr>
          </a:p>
        </p:txBody>
      </p:sp>
      <p:sp>
        <p:nvSpPr>
          <p:cNvPr id="73" name="TextBox 72"/>
          <p:cNvSpPr txBox="1"/>
          <p:nvPr/>
        </p:nvSpPr>
        <p:spPr>
          <a:xfrm>
            <a:off x="529938" y="4447178"/>
            <a:ext cx="1037255" cy="553998"/>
          </a:xfrm>
          <a:prstGeom prst="rect">
            <a:avLst/>
          </a:prstGeom>
          <a:solidFill>
            <a:schemeClr val="accent1">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a:rPr>
              <a:t>Incorporated as Viking Internet plc in February</a:t>
            </a:r>
          </a:p>
        </p:txBody>
      </p:sp>
      <p:sp>
        <p:nvSpPr>
          <p:cNvPr id="78" name="TextBox 77"/>
          <p:cNvSpPr txBox="1"/>
          <p:nvPr/>
        </p:nvSpPr>
        <p:spPr>
          <a:xfrm>
            <a:off x="2543504" y="2670389"/>
            <a:ext cx="1297511" cy="707886"/>
          </a:xfrm>
          <a:prstGeom prst="rect">
            <a:avLst/>
          </a:prstGeom>
          <a:solidFill>
            <a:schemeClr val="accent1">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000" b="0" i="0" u="none" strike="noStrike" kern="0" cap="none" spc="0" normalizeH="0" baseline="0" noProof="0" dirty="0" smtClean="0">
                <a:ln>
                  <a:noFill/>
                </a:ln>
                <a:solidFill>
                  <a:prstClr val="black"/>
                </a:solidFill>
                <a:effectLst/>
                <a:uLnTx/>
                <a:uFillTx/>
                <a:latin typeface="Calibri"/>
              </a:rPr>
              <a:t>Acquired 74% of Barberton Mines from Metorex Limited</a:t>
            </a:r>
            <a:endParaRPr kumimoji="0" lang="en-US" sz="1000" b="0" i="0" u="none" strike="noStrike" kern="0" cap="none" spc="0" normalizeH="0" baseline="30000" noProof="0" dirty="0" smtClean="0">
              <a:ln>
                <a:noFill/>
              </a:ln>
              <a:solidFill>
                <a:srgbClr val="02367A"/>
              </a:solidFill>
              <a:effectLst/>
              <a:uLnTx/>
              <a:uFillTx/>
              <a:latin typeface="Calibri"/>
              <a:cs typeface="Arial" pitchFamily="34" charset="0"/>
            </a:endParaRPr>
          </a:p>
        </p:txBody>
      </p:sp>
      <p:sp>
        <p:nvSpPr>
          <p:cNvPr id="79" name="TextBox 78"/>
          <p:cNvSpPr txBox="1"/>
          <p:nvPr/>
        </p:nvSpPr>
        <p:spPr>
          <a:xfrm>
            <a:off x="3518835" y="4447178"/>
            <a:ext cx="1639165" cy="861774"/>
          </a:xfrm>
          <a:prstGeom prst="rect">
            <a:avLst/>
          </a:prstGeom>
          <a:solidFill>
            <a:schemeClr val="accent1">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000" b="0" i="0" u="none" strike="noStrike" kern="0" cap="none" spc="0" normalizeH="0" baseline="0" noProof="0" dirty="0" smtClean="0">
                <a:ln>
                  <a:noFill/>
                </a:ln>
                <a:solidFill>
                  <a:prstClr val="black"/>
                </a:solidFill>
                <a:effectLst/>
                <a:uLnTx/>
                <a:uFillTx/>
                <a:latin typeface="Calibri"/>
              </a:rPr>
              <a:t>Exercised the option to acquire 100% of Phoenix Platinum from Metorex for cash in May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srgbClr val="02367A"/>
              </a:solidFill>
              <a:effectLst/>
              <a:uLnTx/>
              <a:uFillTx/>
              <a:latin typeface="Calibri"/>
              <a:cs typeface="Arial" pitchFamily="34" charset="0"/>
            </a:endParaRPr>
          </a:p>
        </p:txBody>
      </p:sp>
      <p:sp>
        <p:nvSpPr>
          <p:cNvPr id="80" name="TextBox 79"/>
          <p:cNvSpPr txBox="1"/>
          <p:nvPr/>
        </p:nvSpPr>
        <p:spPr>
          <a:xfrm>
            <a:off x="3288340" y="1763987"/>
            <a:ext cx="1860302" cy="707886"/>
          </a:xfrm>
          <a:prstGeom prst="rect">
            <a:avLst/>
          </a:prstGeom>
          <a:solidFill>
            <a:schemeClr val="accent1">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000" b="0" i="0" u="none" strike="noStrike" kern="0" cap="none" spc="0" normalizeH="0" baseline="0" noProof="0" dirty="0" smtClean="0">
                <a:ln>
                  <a:noFill/>
                </a:ln>
                <a:solidFill>
                  <a:prstClr val="black"/>
                </a:solidFill>
                <a:effectLst/>
                <a:uLnTx/>
                <a:uFillTx/>
                <a:latin typeface="Calibri"/>
              </a:rPr>
              <a:t>Acquired the remaining 26% of Barberton Mines from Shanduka in exchange of 295.7mil shares in the company</a:t>
            </a:r>
            <a:endParaRPr kumimoji="0" lang="en-US" sz="1000" b="0" i="0" u="none" strike="noStrike" kern="0" cap="none" spc="0" normalizeH="0" baseline="30000" noProof="0" dirty="0" smtClean="0">
              <a:ln>
                <a:noFill/>
              </a:ln>
              <a:solidFill>
                <a:srgbClr val="02367A"/>
              </a:solidFill>
              <a:effectLst/>
              <a:uLnTx/>
              <a:uFillTx/>
              <a:latin typeface="Calibri"/>
              <a:cs typeface="Arial" pitchFamily="34" charset="0"/>
            </a:endParaRPr>
          </a:p>
        </p:txBody>
      </p:sp>
      <p:sp>
        <p:nvSpPr>
          <p:cNvPr id="83" name="TextBox 82"/>
          <p:cNvSpPr txBox="1"/>
          <p:nvPr/>
        </p:nvSpPr>
        <p:spPr>
          <a:xfrm>
            <a:off x="5346133" y="4447178"/>
            <a:ext cx="1638124" cy="861774"/>
          </a:xfrm>
          <a:prstGeom prst="rect">
            <a:avLst/>
          </a:prstGeom>
          <a:solidFill>
            <a:schemeClr val="accent1">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a:rPr>
              <a:t>Finalises the acquisition of 100% of the issue share capital of Evander Mines for a total net purchase consideration of ZAR1.3bn</a:t>
            </a:r>
          </a:p>
        </p:txBody>
      </p:sp>
      <p:sp>
        <p:nvSpPr>
          <p:cNvPr id="84" name="TextBox 83"/>
          <p:cNvSpPr txBox="1"/>
          <p:nvPr/>
        </p:nvSpPr>
        <p:spPr>
          <a:xfrm>
            <a:off x="5545749" y="1763987"/>
            <a:ext cx="1244110" cy="553998"/>
          </a:xfrm>
          <a:prstGeom prst="rect">
            <a:avLst/>
          </a:prstGeom>
          <a:solidFill>
            <a:schemeClr val="accent1">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a:rPr>
              <a:t>Commissioned Barberton Tailings Retreatment Plant</a:t>
            </a:r>
          </a:p>
        </p:txBody>
      </p:sp>
      <p:sp>
        <p:nvSpPr>
          <p:cNvPr id="43" name="TextBox 42"/>
          <p:cNvSpPr txBox="1"/>
          <p:nvPr/>
        </p:nvSpPr>
        <p:spPr>
          <a:xfrm rot="5400000">
            <a:off x="6449988" y="3575801"/>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2014</a:t>
            </a:r>
            <a:endParaRPr lang="en-US" sz="1400" b="1" dirty="0">
              <a:solidFill>
                <a:prstClr val="white"/>
              </a:solidFill>
              <a:latin typeface="Calibri"/>
              <a:cs typeface="Arial" pitchFamily="34" charset="0"/>
            </a:endParaRPr>
          </a:p>
        </p:txBody>
      </p:sp>
      <p:sp>
        <p:nvSpPr>
          <p:cNvPr id="44" name="TextBox 43"/>
          <p:cNvSpPr txBox="1"/>
          <p:nvPr/>
        </p:nvSpPr>
        <p:spPr>
          <a:xfrm rot="5400000">
            <a:off x="6929940" y="3578073"/>
            <a:ext cx="400110" cy="548837"/>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2015</a:t>
            </a:r>
            <a:endParaRPr lang="en-US" sz="1400" b="1" dirty="0">
              <a:solidFill>
                <a:prstClr val="white"/>
              </a:solidFill>
              <a:latin typeface="Calibri"/>
              <a:cs typeface="Arial" pitchFamily="34" charset="0"/>
            </a:endParaRPr>
          </a:p>
        </p:txBody>
      </p:sp>
      <p:sp>
        <p:nvSpPr>
          <p:cNvPr id="86" name="TextBox 85"/>
          <p:cNvSpPr txBox="1"/>
          <p:nvPr/>
        </p:nvSpPr>
        <p:spPr>
          <a:xfrm>
            <a:off x="6519621" y="2663014"/>
            <a:ext cx="1244110" cy="707886"/>
          </a:xfrm>
          <a:prstGeom prst="rect">
            <a:avLst/>
          </a:prstGeom>
          <a:solidFill>
            <a:schemeClr val="accent1">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a:rPr>
              <a:t>Commissioned</a:t>
            </a:r>
            <a:r>
              <a:rPr kumimoji="0" lang="en-US" sz="1000" b="0" i="0" u="none" strike="noStrike" kern="0" cap="none" spc="0" normalizeH="0" noProof="0" dirty="0" smtClean="0">
                <a:ln>
                  <a:noFill/>
                </a:ln>
                <a:solidFill>
                  <a:prstClr val="black"/>
                </a:solidFill>
                <a:effectLst/>
                <a:uLnTx/>
                <a:uFillTx/>
                <a:latin typeface="Calibri"/>
              </a:rPr>
              <a:t> Evander Tailings</a:t>
            </a:r>
            <a:r>
              <a:rPr kumimoji="0" lang="en-US" sz="1000" b="0" i="0" u="none" strike="noStrike" kern="0" cap="none" spc="0" normalizeH="0" baseline="0" noProof="0" dirty="0" smtClean="0">
                <a:ln>
                  <a:noFill/>
                </a:ln>
                <a:solidFill>
                  <a:prstClr val="black"/>
                </a:solidFill>
                <a:effectLst/>
                <a:uLnTx/>
                <a:uFillTx/>
                <a:latin typeface="Calibri"/>
              </a:rPr>
              <a:t> Retreatment Plant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Calibri"/>
            </a:endParaRPr>
          </a:p>
        </p:txBody>
      </p:sp>
      <p:sp>
        <p:nvSpPr>
          <p:cNvPr id="87" name="TextBox 86"/>
          <p:cNvSpPr txBox="1"/>
          <p:nvPr/>
        </p:nvSpPr>
        <p:spPr>
          <a:xfrm>
            <a:off x="1622002" y="1780676"/>
            <a:ext cx="1036859" cy="400110"/>
          </a:xfrm>
          <a:prstGeom prst="rect">
            <a:avLst/>
          </a:prstGeom>
          <a:solidFill>
            <a:schemeClr val="accent1">
              <a:lumMod val="40000"/>
              <a:lumOff val="60000"/>
            </a:schemeClr>
          </a:solid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a:cs typeface="Arial" pitchFamily="34" charset="0"/>
              </a:rPr>
              <a:t>Exploration Phase</a:t>
            </a:r>
            <a:endParaRPr kumimoji="0" lang="en-US" sz="1000" b="0" i="0" u="none" strike="noStrike" kern="0" cap="none" spc="0" normalizeH="0" baseline="0" noProof="0" dirty="0" smtClean="0">
              <a:ln>
                <a:noFill/>
              </a:ln>
              <a:solidFill>
                <a:srgbClr val="02367A"/>
              </a:solidFill>
              <a:effectLst/>
              <a:uLnTx/>
              <a:uFillTx/>
              <a:latin typeface="Calibri"/>
              <a:cs typeface="Arial" pitchFamily="34" charset="0"/>
            </a:endParaRPr>
          </a:p>
        </p:txBody>
      </p:sp>
      <p:sp>
        <p:nvSpPr>
          <p:cNvPr id="89" name="TextBox 88"/>
          <p:cNvSpPr txBox="1"/>
          <p:nvPr/>
        </p:nvSpPr>
        <p:spPr>
          <a:xfrm rot="5400000">
            <a:off x="2506818" y="3509800"/>
            <a:ext cx="400110" cy="680839"/>
          </a:xfrm>
          <a:prstGeom prst="rect">
            <a:avLst/>
          </a:prstGeom>
          <a:noFill/>
        </p:spPr>
        <p:txBody>
          <a:bodyPr vert="vert270" wrap="square" rtlCol="0" anchor="ctr">
            <a:spAutoFit/>
          </a:bodyPr>
          <a:lstStyle/>
          <a:p>
            <a:pPr algn="ctr"/>
            <a:r>
              <a:rPr lang="en-US" sz="1400" b="1" dirty="0" smtClean="0">
                <a:solidFill>
                  <a:prstClr val="white"/>
                </a:solidFill>
                <a:latin typeface="Calibri"/>
                <a:cs typeface="Arial" pitchFamily="34" charset="0"/>
              </a:rPr>
              <a:t>2006</a:t>
            </a:r>
            <a:endParaRPr lang="en-US" sz="1400" b="1" dirty="0">
              <a:solidFill>
                <a:prstClr val="white"/>
              </a:solidFill>
              <a:latin typeface="Calibri"/>
              <a:cs typeface="Arial" pitchFamily="34" charset="0"/>
            </a:endParaRPr>
          </a:p>
        </p:txBody>
      </p:sp>
      <p:sp>
        <p:nvSpPr>
          <p:cNvPr id="90" name="TextBox 89"/>
          <p:cNvSpPr txBox="1"/>
          <p:nvPr/>
        </p:nvSpPr>
        <p:spPr>
          <a:xfrm>
            <a:off x="1612774" y="4900270"/>
            <a:ext cx="1036859" cy="400110"/>
          </a:xfrm>
          <a:prstGeom prst="rect">
            <a:avLst/>
          </a:prstGeom>
          <a:solidFill>
            <a:schemeClr val="accent1">
              <a:lumMod val="40000"/>
              <a:lumOff val="60000"/>
            </a:schemeClr>
          </a:solid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a:cs typeface="Arial" pitchFamily="34" charset="0"/>
              </a:rPr>
              <a:t>Exploration Phase</a:t>
            </a:r>
            <a:endParaRPr kumimoji="0" lang="en-US" sz="1000" b="0" i="0" u="none" strike="noStrike" kern="0" cap="none" spc="0" normalizeH="0" baseline="0" noProof="0" dirty="0" smtClean="0">
              <a:ln>
                <a:noFill/>
              </a:ln>
              <a:solidFill>
                <a:srgbClr val="02367A"/>
              </a:solidFill>
              <a:effectLst/>
              <a:uLnTx/>
              <a:uFillTx/>
              <a:latin typeface="Calibri"/>
              <a:cs typeface="Arial" pitchFamily="34" charset="0"/>
            </a:endParaRPr>
          </a:p>
        </p:txBody>
      </p:sp>
    </p:spTree>
    <p:extLst>
      <p:ext uri="{BB962C8B-B14F-4D97-AF65-F5344CB8AC3E}">
        <p14:creationId xmlns:p14="http://schemas.microsoft.com/office/powerpoint/2010/main" val="311513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a:t>Group Results and Strategic Overview</a:t>
            </a:r>
            <a:endParaRPr lang="en-ZA" dirty="0">
              <a:latin typeface="+mn-lt"/>
            </a:endParaRPr>
          </a:p>
        </p:txBody>
      </p:sp>
      <p:sp>
        <p:nvSpPr>
          <p:cNvPr id="43" name="Content Placeholder 4"/>
          <p:cNvSpPr txBox="1">
            <a:spLocks/>
          </p:cNvSpPr>
          <p:nvPr/>
        </p:nvSpPr>
        <p:spPr>
          <a:xfrm>
            <a:off x="155575" y="1509167"/>
            <a:ext cx="8642349" cy="360040"/>
          </a:xfrm>
          <a:prstGeom prst="rect">
            <a:avLst/>
          </a:prstGeom>
        </p:spPr>
        <p:txBody>
          <a:bodyPr/>
          <a:lstStyle>
            <a:lvl1pPr marL="0" indent="0" algn="l" defTabSz="914400" rtl="0" eaLnBrk="1" latinLnBrk="0" hangingPunct="1">
              <a:lnSpc>
                <a:spcPct val="110000"/>
              </a:lnSpc>
              <a:spcBef>
                <a:spcPts val="1200"/>
              </a:spcBef>
              <a:spcAft>
                <a:spcPts val="400"/>
              </a:spcAft>
              <a:buFont typeface="Arial" pitchFamily="34" charset="0"/>
              <a:buNone/>
              <a:defRPr sz="1800" kern="1200" cap="all" baseline="0">
                <a:solidFill>
                  <a:schemeClr val="accent1"/>
                </a:solidFill>
                <a:latin typeface="+mj-lt"/>
                <a:ea typeface="+mn-ea"/>
                <a:cs typeface="+mn-cs"/>
              </a:defRPr>
            </a:lvl1pPr>
            <a:lvl2pPr marL="360363" indent="-258763" algn="l" defTabSz="914400" rtl="0" eaLnBrk="1" latinLnBrk="0" hangingPunct="1">
              <a:lnSpc>
                <a:spcPct val="110000"/>
              </a:lnSpc>
              <a:spcBef>
                <a:spcPts val="600"/>
              </a:spcBef>
              <a:spcAft>
                <a:spcPts val="300"/>
              </a:spcAft>
              <a:buClr>
                <a:schemeClr val="accent1"/>
              </a:buClr>
              <a:buFont typeface="Arial" pitchFamily="34" charset="0"/>
              <a:buChar char="•"/>
              <a:defRPr sz="1800" kern="1200">
                <a:solidFill>
                  <a:schemeClr val="accent2"/>
                </a:solidFill>
                <a:latin typeface="+mn-lt"/>
                <a:ea typeface="+mn-ea"/>
                <a:cs typeface="+mn-cs"/>
              </a:defRPr>
            </a:lvl2pPr>
            <a:lvl3pPr marL="720725" indent="-188913" algn="l" defTabSz="914400" rtl="0" eaLnBrk="1" latinLnBrk="0" hangingPunct="1">
              <a:lnSpc>
                <a:spcPct val="110000"/>
              </a:lnSpc>
              <a:spcBef>
                <a:spcPts val="100"/>
              </a:spcBef>
              <a:spcAft>
                <a:spcPts val="200"/>
              </a:spcAft>
              <a:buSzPct val="90000"/>
              <a:buFont typeface="Courier New" panose="02070309020205020404" pitchFamily="49" charset="0"/>
              <a:buChar char="o"/>
              <a:defRPr sz="1800" kern="1200">
                <a:solidFill>
                  <a:schemeClr val="accent2"/>
                </a:solidFill>
                <a:latin typeface="+mn-lt"/>
                <a:ea typeface="+mn-ea"/>
                <a:cs typeface="+mn-cs"/>
              </a:defRPr>
            </a:lvl3pPr>
            <a:lvl4pPr marL="1081088" indent="-182563"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4pPr>
            <a:lvl5pPr marL="1700213" indent="-184150" algn="l" defTabSz="914400" rtl="0" eaLnBrk="1" latinLnBrk="0" hangingPunct="1">
              <a:lnSpc>
                <a:spcPct val="110000"/>
              </a:lnSpc>
              <a:spcBef>
                <a:spcPts val="100"/>
              </a:spcBef>
              <a:spcAft>
                <a:spcPts val="200"/>
              </a:spcAft>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ZA" dirty="0" smtClean="0"/>
              <a:t>Group Production</a:t>
            </a:r>
            <a:endParaRPr lang="en-ZA" dirty="0"/>
          </a:p>
        </p:txBody>
      </p:sp>
      <p:graphicFrame>
        <p:nvGraphicFramePr>
          <p:cNvPr id="44" name="Table 43"/>
          <p:cNvGraphicFramePr>
            <a:graphicFrameLocks noGrp="1"/>
          </p:cNvGraphicFramePr>
          <p:nvPr>
            <p:extLst>
              <p:ext uri="{D42A27DB-BD31-4B8C-83A1-F6EECF244321}">
                <p14:modId xmlns:p14="http://schemas.microsoft.com/office/powerpoint/2010/main" val="3504517155"/>
              </p:ext>
            </p:extLst>
          </p:nvPr>
        </p:nvGraphicFramePr>
        <p:xfrm>
          <a:off x="250825" y="1988840"/>
          <a:ext cx="8640960" cy="2376264"/>
        </p:xfrm>
        <a:graphic>
          <a:graphicData uri="http://schemas.openxmlformats.org/drawingml/2006/table">
            <a:tbl>
              <a:tblPr/>
              <a:tblGrid>
                <a:gridCol w="4319958"/>
                <a:gridCol w="1440334"/>
                <a:gridCol w="1440334"/>
                <a:gridCol w="1440334"/>
              </a:tblGrid>
              <a:tr h="360040">
                <a:tc>
                  <a:txBody>
                    <a:bodyPr/>
                    <a:lstStyle/>
                    <a:p>
                      <a:pPr marL="92075" indent="0" algn="l" fontAlgn="ctr">
                        <a:tabLst/>
                      </a:pPr>
                      <a:r>
                        <a:rPr lang="en-US" sz="1400" b="0" i="0" u="none" strike="noStrike" dirty="0" smtClean="0">
                          <a:solidFill>
                            <a:schemeClr val="bg1"/>
                          </a:solidFill>
                          <a:effectLst/>
                          <a:latin typeface="+mn-lt"/>
                        </a:rPr>
                        <a:t>GOLD OPERATIONS</a:t>
                      </a:r>
                      <a:endParaRPr lang="en-US" sz="1400" b="0" i="0" u="none" strike="noStrike" dirty="0">
                        <a:solidFill>
                          <a:schemeClr val="bg1"/>
                        </a:solidFill>
                        <a:effectLst/>
                        <a:latin typeface="+mn-lt"/>
                      </a:endParaRPr>
                    </a:p>
                  </a:txBody>
                  <a:tcPr marL="0" marR="0" marT="0" marB="9000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r" fontAlgn="ctr"/>
                      <a:endParaRPr lang="en-US" sz="1400" b="0" i="0" u="none" strike="noStrike" dirty="0">
                        <a:solidFill>
                          <a:schemeClr val="bg1"/>
                        </a:solidFill>
                        <a:effectLst/>
                        <a:latin typeface="+mn-lt"/>
                      </a:endParaRPr>
                    </a:p>
                  </a:txBody>
                  <a:tcPr marL="0" marR="72000" marT="0" marB="9000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r" fontAlgn="ctr"/>
                      <a:r>
                        <a:rPr lang="en-US" sz="1400" b="0" i="0" u="none" strike="noStrike" dirty="0" smtClean="0">
                          <a:solidFill>
                            <a:schemeClr val="bg1"/>
                          </a:solidFill>
                          <a:effectLst/>
                          <a:latin typeface="+mn-lt"/>
                        </a:rPr>
                        <a:t>2014</a:t>
                      </a:r>
                      <a:endParaRPr lang="en-US" sz="1400" b="0" i="0" u="none" strike="noStrike" dirty="0">
                        <a:solidFill>
                          <a:schemeClr val="bg1"/>
                        </a:solidFill>
                        <a:effectLst/>
                        <a:latin typeface="+mn-lt"/>
                      </a:endParaRPr>
                    </a:p>
                  </a:txBody>
                  <a:tcPr marL="0" marR="180000" marT="0" marB="9000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r" fontAlgn="ctr"/>
                      <a:r>
                        <a:rPr lang="en-US" sz="1400" b="0" i="0" u="none" strike="noStrike" dirty="0" smtClean="0">
                          <a:solidFill>
                            <a:schemeClr val="bg1"/>
                          </a:solidFill>
                          <a:effectLst/>
                          <a:latin typeface="+mn-lt"/>
                        </a:rPr>
                        <a:t>2013</a:t>
                      </a:r>
                      <a:endParaRPr lang="en-US" sz="1400" b="0" i="0" u="none" strike="noStrike" dirty="0">
                        <a:solidFill>
                          <a:schemeClr val="bg1"/>
                        </a:solidFill>
                        <a:effectLst/>
                        <a:latin typeface="+mn-lt"/>
                      </a:endParaRPr>
                    </a:p>
                  </a:txBody>
                  <a:tcPr marL="0" marR="180000" marT="0" marB="9000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r>
              <a:tr h="288032">
                <a:tc>
                  <a:txBody>
                    <a:bodyPr/>
                    <a:lstStyle/>
                    <a:p>
                      <a:pPr marL="0" algn="l" defTabSz="914400" rtl="0" eaLnBrk="1" fontAlgn="ctr" latinLnBrk="0" hangingPunct="1"/>
                      <a:r>
                        <a:rPr lang="en-GB" sz="1400" b="0" i="0" u="none" strike="noStrike" kern="1200" dirty="0">
                          <a:solidFill>
                            <a:srgbClr val="000000"/>
                          </a:solidFill>
                          <a:effectLst/>
                          <a:latin typeface="+mn-lt"/>
                          <a:ea typeface="+mn-ea"/>
                          <a:cs typeface="+mn-cs"/>
                        </a:rPr>
                        <a:t>Total </a:t>
                      </a:r>
                      <a:r>
                        <a:rPr lang="en-GB" sz="1400" b="0" i="0" u="none" strike="noStrike" kern="1200" dirty="0" smtClean="0">
                          <a:solidFill>
                            <a:srgbClr val="000000"/>
                          </a:solidFill>
                          <a:effectLst/>
                          <a:latin typeface="+mn-lt"/>
                          <a:ea typeface="+mn-ea"/>
                          <a:cs typeface="+mn-cs"/>
                        </a:rPr>
                        <a:t>tonnes milled (Underground and Surface)</a:t>
                      </a:r>
                      <a:endParaRPr lang="en-GB" sz="1400" b="0" i="0" u="none" strike="noStrike" kern="1200" dirty="0">
                        <a:solidFill>
                          <a:srgbClr val="000000"/>
                        </a:solidFill>
                        <a:effectLst/>
                        <a:latin typeface="+mn-lt"/>
                        <a:ea typeface="+mn-ea"/>
                        <a:cs typeface="+mn-cs"/>
                      </a:endParaRPr>
                    </a:p>
                  </a:txBody>
                  <a:tcPr marL="22818" marR="22818" marT="22818" marB="0" anchor="ctr">
                    <a:lnL>
                      <a:noFill/>
                    </a:lnL>
                    <a:lnR>
                      <a:noFill/>
                    </a:lnR>
                    <a:lnT>
                      <a:noFill/>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a:solidFill>
                            <a:srgbClr val="000000"/>
                          </a:solidFill>
                          <a:effectLst/>
                          <a:latin typeface="+mn-lt"/>
                          <a:ea typeface="+mn-ea"/>
                          <a:cs typeface="+mn-cs"/>
                        </a:rPr>
                        <a:t>(t)</a:t>
                      </a:r>
                    </a:p>
                  </a:txBody>
                  <a:tcPr marL="0" marR="72000" marT="0" marB="0" anchor="ctr">
                    <a:lnL>
                      <a:noFill/>
                    </a:lnL>
                    <a:lnR>
                      <a:noFill/>
                    </a:lnR>
                    <a:lnT>
                      <a:noFill/>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948,149</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a:noFill/>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a:solidFill>
                            <a:srgbClr val="000000"/>
                          </a:solidFill>
                          <a:effectLst/>
                          <a:latin typeface="+mn-lt"/>
                          <a:ea typeface="+mn-ea"/>
                          <a:cs typeface="+mn-cs"/>
                        </a:rPr>
                        <a:t>512,869</a:t>
                      </a:r>
                    </a:p>
                  </a:txBody>
                  <a:tcPr marL="0" marR="180000" marT="0" marB="0" anchor="ctr">
                    <a:lnL>
                      <a:noFill/>
                    </a:lnL>
                    <a:lnR>
                      <a:noFill/>
                    </a:lnR>
                    <a:lnT>
                      <a:noFill/>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algn="l" defTabSz="914400" rtl="0" eaLnBrk="1" fontAlgn="ctr" latinLnBrk="0" hangingPunct="1"/>
                      <a:r>
                        <a:rPr lang="en-GB" sz="1400" b="0" i="0" u="none" strike="noStrike" kern="1200" dirty="0" smtClean="0">
                          <a:solidFill>
                            <a:srgbClr val="000000"/>
                          </a:solidFill>
                          <a:effectLst/>
                          <a:latin typeface="+mn-lt"/>
                          <a:ea typeface="+mn-ea"/>
                          <a:cs typeface="+mn-cs"/>
                        </a:rPr>
                        <a:t>Total tonnes processed (Tailings)</a:t>
                      </a:r>
                      <a:endParaRPr lang="en-GB" sz="1400" b="0" i="0" u="none" strike="noStrike" kern="1200" dirty="0">
                        <a:solidFill>
                          <a:srgbClr val="000000"/>
                        </a:solidFill>
                        <a:effectLst/>
                        <a:latin typeface="+mn-lt"/>
                        <a:ea typeface="+mn-ea"/>
                        <a:cs typeface="+mn-cs"/>
                      </a:endParaRP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(t)</a:t>
                      </a:r>
                      <a:endParaRPr lang="en-GB" sz="1400" b="0" i="0" u="none" strike="noStrike" kern="1200" dirty="0">
                        <a:solidFill>
                          <a:srgbClr val="000000"/>
                        </a:solidFill>
                        <a:effectLst/>
                        <a:latin typeface="+mn-lt"/>
                        <a:ea typeface="+mn-ea"/>
                        <a:cs typeface="+mn-cs"/>
                      </a:endParaRP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815,736</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a:t>
                      </a:r>
                      <a:endParaRPr lang="en-GB" sz="1400" b="0" i="0" u="none" strike="noStrike" kern="1200" dirty="0">
                        <a:solidFill>
                          <a:srgbClr val="000000"/>
                        </a:solidFill>
                        <a:effectLst/>
                        <a:latin typeface="+mn-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algn="l" defTabSz="914400" rtl="0" eaLnBrk="1" fontAlgn="ctr" latinLnBrk="0" hangingPunct="1"/>
                      <a:r>
                        <a:rPr lang="en-GB" sz="1400" b="0" i="0" u="none" strike="noStrike" kern="1200" dirty="0">
                          <a:solidFill>
                            <a:srgbClr val="000000"/>
                          </a:solidFill>
                          <a:effectLst/>
                          <a:latin typeface="+mn-lt"/>
                          <a:ea typeface="+mn-ea"/>
                          <a:cs typeface="+mn-cs"/>
                        </a:rPr>
                        <a:t>Recovered </a:t>
                      </a:r>
                      <a:r>
                        <a:rPr lang="en-GB" sz="1400" b="0" i="0" u="none" strike="noStrike" kern="1200" dirty="0" smtClean="0">
                          <a:solidFill>
                            <a:srgbClr val="000000"/>
                          </a:solidFill>
                          <a:effectLst/>
                          <a:latin typeface="+mn-lt"/>
                          <a:ea typeface="+mn-ea"/>
                          <a:cs typeface="+mn-cs"/>
                        </a:rPr>
                        <a:t>grade (Underground and Surface)</a:t>
                      </a:r>
                      <a:endParaRPr lang="en-GB" sz="1400" b="0" i="0" u="none" strike="noStrike" kern="1200" dirty="0">
                        <a:solidFill>
                          <a:srgbClr val="000000"/>
                        </a:solidFill>
                        <a:effectLst/>
                        <a:latin typeface="+mn-lt"/>
                        <a:ea typeface="+mn-ea"/>
                        <a:cs typeface="+mn-cs"/>
                      </a:endParaRP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a:solidFill>
                            <a:srgbClr val="000000"/>
                          </a:solidFill>
                          <a:effectLst/>
                          <a:latin typeface="+mn-lt"/>
                          <a:ea typeface="+mn-ea"/>
                          <a:cs typeface="+mn-cs"/>
                        </a:rPr>
                        <a:t>(g/t)</a:t>
                      </a: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5.4</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a:solidFill>
                            <a:srgbClr val="000000"/>
                          </a:solidFill>
                          <a:effectLst/>
                          <a:latin typeface="+mn-lt"/>
                          <a:ea typeface="+mn-ea"/>
                          <a:cs typeface="+mn-cs"/>
                        </a:rPr>
                        <a:t>7.9</a:t>
                      </a: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algn="l" defTabSz="914400" rtl="0" eaLnBrk="1" fontAlgn="ctr" latinLnBrk="0" hangingPunct="1"/>
                      <a:r>
                        <a:rPr lang="en-GB" sz="1400" b="0" i="0" u="none" strike="noStrike" kern="1200" dirty="0" smtClean="0">
                          <a:solidFill>
                            <a:srgbClr val="000000"/>
                          </a:solidFill>
                          <a:effectLst/>
                          <a:latin typeface="+mn-lt"/>
                          <a:ea typeface="+mn-ea"/>
                          <a:cs typeface="+mn-cs"/>
                        </a:rPr>
                        <a:t>Recovered grade</a:t>
                      </a:r>
                      <a:r>
                        <a:rPr lang="en-GB" sz="1400" b="0" i="0" u="none" strike="noStrike" kern="1200" baseline="0" dirty="0" smtClean="0">
                          <a:solidFill>
                            <a:srgbClr val="000000"/>
                          </a:solidFill>
                          <a:effectLst/>
                          <a:latin typeface="+mn-lt"/>
                          <a:ea typeface="+mn-ea"/>
                          <a:cs typeface="+mn-cs"/>
                        </a:rPr>
                        <a:t> (Tailings)</a:t>
                      </a:r>
                      <a:endParaRPr lang="en-GB" sz="1400" b="0" i="0" u="none" strike="noStrike" kern="1200" dirty="0">
                        <a:solidFill>
                          <a:srgbClr val="000000"/>
                        </a:solidFill>
                        <a:effectLst/>
                        <a:latin typeface="+mn-lt"/>
                        <a:ea typeface="+mn-ea"/>
                        <a:cs typeface="+mn-cs"/>
                      </a:endParaRP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(g/t)</a:t>
                      </a:r>
                      <a:endParaRPr lang="en-GB" sz="1400" b="0" i="0" u="none" strike="noStrike" kern="1200" dirty="0">
                        <a:solidFill>
                          <a:srgbClr val="000000"/>
                        </a:solidFill>
                        <a:effectLst/>
                        <a:latin typeface="+mn-lt"/>
                        <a:ea typeface="+mn-ea"/>
                        <a:cs typeface="+mn-cs"/>
                      </a:endParaRP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0.9</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a:t>
                      </a:r>
                      <a:endParaRPr lang="en-GB" sz="1400" b="0" i="0" u="none" strike="noStrike" kern="1200" dirty="0">
                        <a:solidFill>
                          <a:srgbClr val="000000"/>
                        </a:solidFill>
                        <a:effectLst/>
                        <a:latin typeface="+mn-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algn="l" defTabSz="914400" rtl="0" eaLnBrk="1" fontAlgn="ctr" latinLnBrk="0" hangingPunct="1"/>
                      <a:r>
                        <a:rPr lang="en-GB" sz="1400" b="0" i="0" u="none" strike="noStrike" kern="1200" dirty="0">
                          <a:solidFill>
                            <a:srgbClr val="000000"/>
                          </a:solidFill>
                          <a:effectLst/>
                          <a:latin typeface="+mn-lt"/>
                          <a:ea typeface="+mn-ea"/>
                          <a:cs typeface="+mn-cs"/>
                        </a:rPr>
                        <a:t>Gold sold</a:t>
                      </a: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a:solidFill>
                            <a:srgbClr val="000000"/>
                          </a:solidFill>
                          <a:effectLst/>
                          <a:latin typeface="+mn-lt"/>
                          <a:ea typeface="+mn-ea"/>
                          <a:cs typeface="+mn-cs"/>
                        </a:rPr>
                        <a:t>(oz)</a:t>
                      </a: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188,179</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a:solidFill>
                            <a:srgbClr val="000000"/>
                          </a:solidFill>
                          <a:effectLst/>
                          <a:latin typeface="+mn-lt"/>
                          <a:ea typeface="+mn-ea"/>
                          <a:cs typeface="+mn-cs"/>
                        </a:rPr>
                        <a:t>130,493</a:t>
                      </a: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1400" b="0" i="0" u="none" strike="noStrike" kern="1200" dirty="0" smtClean="0">
                          <a:solidFill>
                            <a:srgbClr val="000000"/>
                          </a:solidFill>
                          <a:effectLst/>
                          <a:latin typeface="+mn-lt"/>
                          <a:ea typeface="+mn-ea"/>
                          <a:cs typeface="+mn-cs"/>
                        </a:rPr>
                        <a:t>Total cash cost</a:t>
                      </a: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(U$/</a:t>
                      </a:r>
                      <a:r>
                        <a:rPr lang="en-GB" sz="1400" b="0" i="0" u="none" strike="noStrike" kern="1200" dirty="0" err="1" smtClean="0">
                          <a:solidFill>
                            <a:srgbClr val="000000"/>
                          </a:solidFill>
                          <a:effectLst/>
                          <a:latin typeface="+mn-lt"/>
                          <a:ea typeface="+mn-ea"/>
                          <a:cs typeface="+mn-cs"/>
                        </a:rPr>
                        <a:t>oz</a:t>
                      </a:r>
                      <a:r>
                        <a:rPr lang="en-GB" sz="1400" b="0" i="0" u="none" strike="noStrike" kern="1200" dirty="0" smtClean="0">
                          <a:solidFill>
                            <a:srgbClr val="000000"/>
                          </a:solidFill>
                          <a:effectLst/>
                          <a:latin typeface="+mn-lt"/>
                          <a:ea typeface="+mn-ea"/>
                          <a:cs typeface="+mn-cs"/>
                        </a:rPr>
                        <a:t>)</a:t>
                      </a:r>
                      <a:endParaRPr lang="en-GB" sz="1400" b="0" i="0" u="none" strike="noStrike" kern="1200" dirty="0">
                        <a:solidFill>
                          <a:srgbClr val="000000"/>
                        </a:solidFill>
                        <a:effectLst/>
                        <a:latin typeface="+mn-lt"/>
                        <a:ea typeface="+mn-ea"/>
                        <a:cs typeface="+mn-cs"/>
                      </a:endParaRP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897</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815</a:t>
                      </a:r>
                      <a:endParaRPr lang="en-GB" sz="1400" b="0" i="0" u="none" strike="noStrike" kern="1200" dirty="0">
                        <a:solidFill>
                          <a:srgbClr val="000000"/>
                        </a:solidFill>
                        <a:effectLst/>
                        <a:latin typeface="+mn-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r>
              <a:tr h="288032">
                <a:tc>
                  <a:txBody>
                    <a:bodyPr/>
                    <a:lstStyle/>
                    <a:p>
                      <a:pPr marL="0" algn="l" defTabSz="914400" rtl="0" eaLnBrk="1" fontAlgn="ctr" latinLnBrk="0" hangingPunct="1"/>
                      <a:r>
                        <a:rPr lang="en-GB" sz="1400" b="0" i="0" u="none" strike="noStrike" kern="1200" dirty="0">
                          <a:solidFill>
                            <a:srgbClr val="000000"/>
                          </a:solidFill>
                          <a:effectLst/>
                          <a:latin typeface="+mn-lt"/>
                          <a:ea typeface="+mn-ea"/>
                          <a:cs typeface="+mn-cs"/>
                        </a:rPr>
                        <a:t>Total cash cost</a:t>
                      </a: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(ZAR</a:t>
                      </a:r>
                      <a:r>
                        <a:rPr lang="en-GB" sz="1400" b="0" i="0" u="none" strike="noStrike" kern="1200" dirty="0">
                          <a:solidFill>
                            <a:srgbClr val="000000"/>
                          </a:solidFill>
                          <a:effectLst/>
                          <a:latin typeface="+mj-lt"/>
                          <a:ea typeface="+mn-ea"/>
                          <a:cs typeface="+mn-cs"/>
                        </a:rPr>
                        <a:t>/t)</a:t>
                      </a: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990</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a:solidFill>
                            <a:srgbClr val="000000"/>
                          </a:solidFill>
                          <a:effectLst/>
                          <a:latin typeface="+mj-lt"/>
                          <a:ea typeface="+mn-ea"/>
                          <a:cs typeface="+mn-cs"/>
                        </a:rPr>
                        <a:t>1,832</a:t>
                      </a: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3794339192"/>
              </p:ext>
            </p:extLst>
          </p:nvPr>
        </p:nvGraphicFramePr>
        <p:xfrm>
          <a:off x="257886" y="4437112"/>
          <a:ext cx="8640960" cy="1512168"/>
        </p:xfrm>
        <a:graphic>
          <a:graphicData uri="http://schemas.openxmlformats.org/drawingml/2006/table">
            <a:tbl>
              <a:tblPr/>
              <a:tblGrid>
                <a:gridCol w="4319958"/>
                <a:gridCol w="1440334"/>
                <a:gridCol w="1440334"/>
                <a:gridCol w="1440334"/>
              </a:tblGrid>
              <a:tr h="360040">
                <a:tc>
                  <a:txBody>
                    <a:bodyPr/>
                    <a:lstStyle/>
                    <a:p>
                      <a:pPr marL="92075" indent="0" algn="l" fontAlgn="ctr"/>
                      <a:r>
                        <a:rPr lang="en-US" sz="1400" b="0" i="0" u="none" strike="noStrike" dirty="0" smtClean="0">
                          <a:solidFill>
                            <a:schemeClr val="bg1"/>
                          </a:solidFill>
                          <a:effectLst/>
                          <a:latin typeface="+mn-lt"/>
                        </a:rPr>
                        <a:t>PLATINUM OPERATION</a:t>
                      </a:r>
                      <a:endParaRPr lang="en-US" sz="1400" b="0" i="0" u="none" strike="noStrike" dirty="0">
                        <a:solidFill>
                          <a:schemeClr val="bg1"/>
                        </a:solidFill>
                        <a:effectLst/>
                        <a:latin typeface="+mn-lt"/>
                      </a:endParaRPr>
                    </a:p>
                  </a:txBody>
                  <a:tcPr marL="0" marR="0" marT="0" marB="9000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r" fontAlgn="ctr"/>
                      <a:endParaRPr lang="en-US" sz="1400" b="0" i="0" u="none" strike="noStrike" dirty="0">
                        <a:solidFill>
                          <a:schemeClr val="bg1"/>
                        </a:solidFill>
                        <a:effectLst/>
                        <a:latin typeface="+mn-lt"/>
                      </a:endParaRPr>
                    </a:p>
                  </a:txBody>
                  <a:tcPr marL="0" marR="72000" marT="0" marB="9000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r" fontAlgn="ctr"/>
                      <a:r>
                        <a:rPr lang="en-US" sz="1400" b="0" i="0" u="none" strike="noStrike" dirty="0" smtClean="0">
                          <a:solidFill>
                            <a:schemeClr val="bg1"/>
                          </a:solidFill>
                          <a:effectLst/>
                          <a:latin typeface="+mn-lt"/>
                        </a:rPr>
                        <a:t>2014</a:t>
                      </a:r>
                      <a:endParaRPr lang="en-US" sz="1400" b="0" i="0" u="none" strike="noStrike" dirty="0">
                        <a:solidFill>
                          <a:schemeClr val="bg1"/>
                        </a:solidFill>
                        <a:effectLst/>
                        <a:latin typeface="+mn-lt"/>
                      </a:endParaRPr>
                    </a:p>
                  </a:txBody>
                  <a:tcPr marL="0" marR="180000" marT="0" marB="9000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r" fontAlgn="ctr"/>
                      <a:r>
                        <a:rPr lang="en-US" sz="1400" b="0" i="0" u="none" strike="noStrike" dirty="0" smtClean="0">
                          <a:solidFill>
                            <a:schemeClr val="bg1"/>
                          </a:solidFill>
                          <a:effectLst/>
                          <a:latin typeface="+mn-lt"/>
                        </a:rPr>
                        <a:t>2013</a:t>
                      </a:r>
                      <a:endParaRPr lang="en-US" sz="1400" b="0" i="0" u="none" strike="noStrike" dirty="0">
                        <a:solidFill>
                          <a:schemeClr val="bg1"/>
                        </a:solidFill>
                        <a:effectLst/>
                        <a:latin typeface="+mn-lt"/>
                      </a:endParaRPr>
                    </a:p>
                  </a:txBody>
                  <a:tcPr marL="0" marR="180000" marT="0" marB="9000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r>
              <a:tr h="288032">
                <a:tc>
                  <a:txBody>
                    <a:bodyPr/>
                    <a:lstStyle/>
                    <a:p>
                      <a:pPr marL="0" algn="l" defTabSz="914400" rtl="0" eaLnBrk="1" fontAlgn="ctr" latinLnBrk="0" hangingPunct="1"/>
                      <a:r>
                        <a:rPr lang="en-GB" sz="1400" b="0" i="0" u="none" strike="noStrike" kern="1200" dirty="0" smtClean="0">
                          <a:solidFill>
                            <a:srgbClr val="000000"/>
                          </a:solidFill>
                          <a:effectLst/>
                          <a:latin typeface="+mn-lt"/>
                          <a:ea typeface="+mn-ea"/>
                          <a:cs typeface="+mn-cs"/>
                        </a:rPr>
                        <a:t>Total tonnes processed (Tailings)</a:t>
                      </a:r>
                      <a:endParaRPr lang="en-GB" sz="1400" b="0" i="0" u="none" strike="noStrike" kern="1200" dirty="0">
                        <a:solidFill>
                          <a:srgbClr val="000000"/>
                        </a:solidFill>
                        <a:effectLst/>
                        <a:latin typeface="+mn-lt"/>
                        <a:ea typeface="+mn-ea"/>
                        <a:cs typeface="+mn-cs"/>
                      </a:endParaRPr>
                    </a:p>
                  </a:txBody>
                  <a:tcPr marL="22818" marR="22818" marT="22818" marB="0" anchor="ctr">
                    <a:lnL>
                      <a:noFill/>
                    </a:lnL>
                    <a:lnR>
                      <a:noFill/>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(t)</a:t>
                      </a:r>
                      <a:endParaRPr lang="en-GB" sz="1400" b="0" i="0" u="none" strike="noStrike" kern="1200" dirty="0">
                        <a:solidFill>
                          <a:srgbClr val="000000"/>
                        </a:solidFill>
                        <a:effectLst/>
                        <a:latin typeface="+mn-lt"/>
                        <a:ea typeface="+mn-ea"/>
                        <a:cs typeface="+mn-cs"/>
                      </a:endParaRPr>
                    </a:p>
                  </a:txBody>
                  <a:tcPr marL="0" marR="72000" marT="0" marB="0" anchor="ctr">
                    <a:lnL>
                      <a:noFill/>
                    </a:lnL>
                    <a:lnR>
                      <a:noFill/>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251,182</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274,190</a:t>
                      </a:r>
                      <a:endParaRPr lang="en-GB" sz="1400" b="0" i="0" u="none" strike="noStrike" kern="1200" dirty="0">
                        <a:solidFill>
                          <a:srgbClr val="000000"/>
                        </a:solidFill>
                        <a:effectLst/>
                        <a:latin typeface="+mn-lt"/>
                        <a:ea typeface="+mn-ea"/>
                        <a:cs typeface="+mn-cs"/>
                      </a:endParaRPr>
                    </a:p>
                  </a:txBody>
                  <a:tcPr marL="0" marR="180000" marT="0" marB="0" anchor="ctr">
                    <a:lnL>
                      <a:noFill/>
                    </a:lnL>
                    <a:lnR>
                      <a:noFill/>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algn="l" defTabSz="914400" rtl="0" eaLnBrk="1" fontAlgn="ctr" latinLnBrk="0" hangingPunct="1"/>
                      <a:r>
                        <a:rPr lang="en-GB" sz="1400" b="0" i="0" u="none" strike="noStrike" kern="1200" dirty="0" smtClean="0">
                          <a:solidFill>
                            <a:srgbClr val="000000"/>
                          </a:solidFill>
                          <a:effectLst/>
                          <a:latin typeface="+mn-lt"/>
                          <a:ea typeface="+mn-ea"/>
                          <a:cs typeface="+mn-cs"/>
                        </a:rPr>
                        <a:t>Head grade</a:t>
                      </a:r>
                      <a:r>
                        <a:rPr lang="en-GB" sz="1400" b="0" i="0" u="none" strike="noStrike" kern="1200" baseline="0" dirty="0" smtClean="0">
                          <a:solidFill>
                            <a:srgbClr val="000000"/>
                          </a:solidFill>
                          <a:effectLst/>
                          <a:latin typeface="+mn-lt"/>
                          <a:ea typeface="+mn-ea"/>
                          <a:cs typeface="+mn-cs"/>
                        </a:rPr>
                        <a:t> (Tailings)</a:t>
                      </a:r>
                      <a:endParaRPr lang="en-GB" sz="1400" b="0" i="0" u="none" strike="noStrike" kern="1200" dirty="0">
                        <a:solidFill>
                          <a:srgbClr val="000000"/>
                        </a:solidFill>
                        <a:effectLst/>
                        <a:latin typeface="+mn-lt"/>
                        <a:ea typeface="+mn-ea"/>
                        <a:cs typeface="+mn-cs"/>
                      </a:endParaRP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(g/t)</a:t>
                      </a:r>
                      <a:endParaRPr lang="en-GB" sz="1400" b="0" i="0" u="none" strike="noStrike" kern="1200" dirty="0">
                        <a:solidFill>
                          <a:srgbClr val="000000"/>
                        </a:solidFill>
                        <a:effectLst/>
                        <a:latin typeface="+mn-lt"/>
                        <a:ea typeface="+mn-ea"/>
                        <a:cs typeface="+mn-cs"/>
                      </a:endParaRP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3.65</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3.68</a:t>
                      </a:r>
                      <a:endParaRPr lang="en-GB" sz="1400" b="0" i="0" u="none" strike="noStrike" kern="1200" dirty="0">
                        <a:solidFill>
                          <a:srgbClr val="000000"/>
                        </a:solidFill>
                        <a:effectLst/>
                        <a:latin typeface="+mn-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algn="l" defTabSz="914400" rtl="0" eaLnBrk="1" fontAlgn="ctr" latinLnBrk="0" hangingPunct="1"/>
                      <a:r>
                        <a:rPr lang="en-GB" sz="1400" b="0" i="0" u="none" strike="noStrike" kern="1200" dirty="0" smtClean="0">
                          <a:solidFill>
                            <a:srgbClr val="000000"/>
                          </a:solidFill>
                          <a:effectLst/>
                          <a:latin typeface="+mn-lt"/>
                          <a:ea typeface="+mn-ea"/>
                          <a:cs typeface="+mn-cs"/>
                        </a:rPr>
                        <a:t>PGE </a:t>
                      </a:r>
                      <a:r>
                        <a:rPr lang="en-GB" sz="1400" b="0" i="0" u="none" strike="noStrike" kern="1200" dirty="0">
                          <a:solidFill>
                            <a:srgbClr val="000000"/>
                          </a:solidFill>
                          <a:effectLst/>
                          <a:latin typeface="+mn-lt"/>
                          <a:ea typeface="+mn-ea"/>
                          <a:cs typeface="+mn-cs"/>
                        </a:rPr>
                        <a:t>sold</a:t>
                      </a: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a:solidFill>
                            <a:srgbClr val="000000"/>
                          </a:solidFill>
                          <a:effectLst/>
                          <a:latin typeface="+mn-lt"/>
                          <a:ea typeface="+mn-ea"/>
                          <a:cs typeface="+mn-cs"/>
                        </a:rPr>
                        <a:t>(oz)</a:t>
                      </a: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7,204</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smtClean="0">
                          <a:solidFill>
                            <a:srgbClr val="000000"/>
                          </a:solidFill>
                          <a:effectLst/>
                          <a:latin typeface="+mn-lt"/>
                          <a:ea typeface="+mn-ea"/>
                          <a:cs typeface="+mn-cs"/>
                        </a:rPr>
                        <a:t>6,480</a:t>
                      </a:r>
                      <a:endParaRPr lang="en-GB" sz="1400" b="0" i="0" u="none" strike="noStrike" kern="1200" dirty="0">
                        <a:solidFill>
                          <a:srgbClr val="000000"/>
                        </a:solidFill>
                        <a:effectLst/>
                        <a:latin typeface="+mn-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algn="l" defTabSz="914400" rtl="0" eaLnBrk="1" fontAlgn="ctr" latinLnBrk="0" hangingPunct="1"/>
                      <a:r>
                        <a:rPr lang="en-GB" sz="1400" b="0" i="0" u="none" strike="noStrike" kern="1200" dirty="0">
                          <a:solidFill>
                            <a:srgbClr val="000000"/>
                          </a:solidFill>
                          <a:effectLst/>
                          <a:latin typeface="+mj-lt"/>
                          <a:ea typeface="+mn-ea"/>
                          <a:cs typeface="+mn-cs"/>
                        </a:rPr>
                        <a:t>Total cash cost</a:t>
                      </a:r>
                    </a:p>
                  </a:txBody>
                  <a:tcPr marL="22818" marR="22818" marT="22818"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(ZAR</a:t>
                      </a:r>
                      <a:r>
                        <a:rPr lang="en-GB" sz="1400" b="0" i="0" u="none" strike="noStrike" kern="1200" dirty="0">
                          <a:solidFill>
                            <a:srgbClr val="000000"/>
                          </a:solidFill>
                          <a:effectLst/>
                          <a:latin typeface="+mj-lt"/>
                          <a:ea typeface="+mn-ea"/>
                          <a:cs typeface="+mn-cs"/>
                        </a:rPr>
                        <a:t>/t)</a:t>
                      </a:r>
                    </a:p>
                  </a:txBody>
                  <a:tcPr marL="0" marR="72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222</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r>
                        <a:rPr lang="en-GB" sz="1400" b="0" i="0" u="none" strike="noStrike" kern="1200" dirty="0" smtClean="0">
                          <a:solidFill>
                            <a:srgbClr val="000000"/>
                          </a:solidFill>
                          <a:effectLst/>
                          <a:latin typeface="+mj-lt"/>
                          <a:ea typeface="+mn-ea"/>
                          <a:cs typeface="+mn-cs"/>
                        </a:rPr>
                        <a:t>178</a:t>
                      </a:r>
                      <a:endParaRPr lang="en-GB" sz="1400" b="0" i="0" u="none" strike="noStrike" kern="1200" dirty="0">
                        <a:solidFill>
                          <a:srgbClr val="000000"/>
                        </a:solidFill>
                        <a:effectLst/>
                        <a:latin typeface="+mj-lt"/>
                        <a:ea typeface="+mn-ea"/>
                        <a:cs typeface="+mn-cs"/>
                      </a:endParaRPr>
                    </a:p>
                  </a:txBody>
                  <a:tcPr marL="0" marR="180000" marT="0" marB="0" anchor="ctr">
                    <a:lnL>
                      <a:noFill/>
                    </a:lnL>
                    <a:lnR>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86" name="Straight Connector 85"/>
          <p:cNvCxnSpPr/>
          <p:nvPr/>
        </p:nvCxnSpPr>
        <p:spPr>
          <a:xfrm>
            <a:off x="250825" y="1942660"/>
            <a:ext cx="8642350"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51520" y="2302700"/>
            <a:ext cx="8642350"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50825" y="4390932"/>
            <a:ext cx="8642350"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51520" y="4750972"/>
            <a:ext cx="8642350"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03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smtClean="0"/>
              <a:t>Underground resources and reserves</a:t>
            </a:r>
            <a:endParaRPr lang="en-ZA" dirty="0">
              <a:latin typeface="+mn-lt"/>
            </a:endParaRPr>
          </a:p>
        </p:txBody>
      </p:sp>
      <p:sp>
        <p:nvSpPr>
          <p:cNvPr id="43" name="SPO_PHTITLE_17"/>
          <p:cNvSpPr txBox="1"/>
          <p:nvPr>
            <p:custDataLst>
              <p:tags r:id="rId1"/>
            </p:custDataLst>
          </p:nvPr>
        </p:nvSpPr>
        <p:spPr>
          <a:xfrm>
            <a:off x="229734" y="1590554"/>
            <a:ext cx="8636454" cy="374876"/>
          </a:xfrm>
          <a:prstGeom prst="rect">
            <a:avLst/>
          </a:prstGeom>
          <a:noFill/>
        </p:spPr>
        <p:txBody>
          <a:bodyPr vert="horz" wrap="square" lIns="0" tIns="0" rIns="0" bIns="0" rtlCol="0" anchor="t" anchorCtr="0">
            <a:noAutofit/>
          </a:bodyPr>
          <a:lstStyle/>
          <a:p>
            <a:pPr>
              <a:spcBef>
                <a:spcPct val="20000"/>
              </a:spcBef>
            </a:pPr>
            <a:r>
              <a:rPr lang="en-GB" sz="1000" b="1" dirty="0" smtClean="0">
                <a:solidFill>
                  <a:prstClr val="black"/>
                </a:solidFill>
                <a:latin typeface="Arial"/>
              </a:rPr>
              <a:t>Resources and reserves</a:t>
            </a:r>
            <a:r>
              <a:rPr lang="en-GB" sz="1000" b="1" baseline="30000" dirty="0" smtClean="0">
                <a:solidFill>
                  <a:prstClr val="black"/>
                </a:solidFill>
                <a:latin typeface="Arial"/>
              </a:rPr>
              <a:t>(1)</a:t>
            </a:r>
          </a:p>
          <a:p>
            <a:pPr>
              <a:spcBef>
                <a:spcPct val="20000"/>
              </a:spcBef>
            </a:pPr>
            <a:r>
              <a:rPr lang="en-GB" sz="1000" dirty="0" err="1" smtClean="0">
                <a:solidFill>
                  <a:prstClr val="black"/>
                </a:solidFill>
                <a:latin typeface="Arial"/>
              </a:rPr>
              <a:t>Moz</a:t>
            </a:r>
            <a:endParaRPr lang="en-GB" sz="1000" dirty="0" smtClean="0">
              <a:solidFill>
                <a:prstClr val="black"/>
              </a:solidFill>
              <a:latin typeface="Arial"/>
            </a:endParaRPr>
          </a:p>
        </p:txBody>
      </p:sp>
      <p:cxnSp>
        <p:nvCxnSpPr>
          <p:cNvPr id="44" name="Straight Connector 43"/>
          <p:cNvCxnSpPr/>
          <p:nvPr/>
        </p:nvCxnSpPr>
        <p:spPr>
          <a:xfrm>
            <a:off x="229740" y="1965429"/>
            <a:ext cx="8638035" cy="0"/>
          </a:xfrm>
          <a:prstGeom prst="line">
            <a:avLst/>
          </a:prstGeom>
          <a:noFill/>
          <a:ln w="6350" cap="flat" cmpd="sng" algn="ctr">
            <a:solidFill>
              <a:srgbClr val="939598"/>
            </a:solidFill>
            <a:prstDash val="solid"/>
          </a:ln>
          <a:effectLst/>
        </p:spPr>
      </p:cxnSp>
      <p:graphicFrame>
        <p:nvGraphicFramePr>
          <p:cNvPr id="85" name="Table 84"/>
          <p:cNvGraphicFramePr>
            <a:graphicFrameLocks noGrp="1"/>
          </p:cNvGraphicFramePr>
          <p:nvPr>
            <p:extLst>
              <p:ext uri="{D42A27DB-BD31-4B8C-83A1-F6EECF244321}">
                <p14:modId xmlns:p14="http://schemas.microsoft.com/office/powerpoint/2010/main" val="863532822"/>
              </p:ext>
            </p:extLst>
          </p:nvPr>
        </p:nvGraphicFramePr>
        <p:xfrm>
          <a:off x="229734" y="2040546"/>
          <a:ext cx="8636458" cy="3047958"/>
        </p:xfrm>
        <a:graphic>
          <a:graphicData uri="http://schemas.openxmlformats.org/drawingml/2006/table">
            <a:tbl>
              <a:tblPr/>
              <a:tblGrid>
                <a:gridCol w="1749978"/>
                <a:gridCol w="1721620"/>
                <a:gridCol w="1721620"/>
                <a:gridCol w="1721620"/>
                <a:gridCol w="1721620"/>
              </a:tblGrid>
              <a:tr h="3625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endParaRPr lang="en-US" sz="1400" b="0" i="0" u="none" strike="noStrike" dirty="0">
                        <a:solidFill>
                          <a:srgbClr val="FFFFFF"/>
                        </a:solidFill>
                        <a:latin typeface="+mn-lt"/>
                      </a:endParaRPr>
                    </a:p>
                  </a:txBody>
                  <a:tcPr marL="45720" marR="9525" marT="9525" marB="0" anchor="ctr">
                    <a:lnL>
                      <a:noFill/>
                    </a:lnL>
                    <a:lnR>
                      <a:noFill/>
                    </a:lnR>
                    <a:lnT>
                      <a:noFill/>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t"/>
                      <a:r>
                        <a:rPr lang="en-US" sz="1400" b="0" i="0" u="none" strike="noStrike" dirty="0">
                          <a:solidFill>
                            <a:srgbClr val="FFFFFF"/>
                          </a:solidFill>
                          <a:latin typeface="+mn-lt"/>
                        </a:rPr>
                        <a:t>Barberton Mines </a:t>
                      </a:r>
                    </a:p>
                  </a:txBody>
                  <a:tcPr marL="9525" marR="9525" marT="9525" marB="0" anchor="ctr">
                    <a:lnL>
                      <a:noFill/>
                    </a:lnL>
                    <a:lnR>
                      <a:noFill/>
                    </a:lnR>
                    <a:lnT>
                      <a:noFill/>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t"/>
                      <a:r>
                        <a:rPr lang="en-US" sz="1400" b="0" i="0" u="none" strike="noStrike" dirty="0">
                          <a:solidFill>
                            <a:srgbClr val="FFFFFF"/>
                          </a:solidFill>
                          <a:latin typeface="+mn-lt"/>
                        </a:rPr>
                        <a:t>Evander Mines </a:t>
                      </a:r>
                    </a:p>
                  </a:txBody>
                  <a:tcPr marL="9525" marR="9525" marT="9525" marB="0" anchor="ctr">
                    <a:lnL>
                      <a:noFill/>
                    </a:lnL>
                    <a:lnR>
                      <a:noFill/>
                    </a:lnR>
                    <a:lnT>
                      <a:noFill/>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t"/>
                      <a:r>
                        <a:rPr lang="en-US" sz="1400" b="0" i="0" u="none" strike="noStrike" dirty="0">
                          <a:solidFill>
                            <a:srgbClr val="FFFFFF"/>
                          </a:solidFill>
                          <a:latin typeface="+mn-lt"/>
                        </a:rPr>
                        <a:t>Phoenix </a:t>
                      </a:r>
                      <a:r>
                        <a:rPr lang="en-US" sz="1400" b="0" i="0" u="none" strike="noStrike" dirty="0" smtClean="0">
                          <a:solidFill>
                            <a:srgbClr val="FFFFFF"/>
                          </a:solidFill>
                          <a:latin typeface="+mn-lt"/>
                        </a:rPr>
                        <a:t>Platinum</a:t>
                      </a:r>
                      <a:endParaRPr lang="en-US" sz="1400" b="0" i="0" u="none" strike="noStrike" dirty="0">
                        <a:solidFill>
                          <a:srgbClr val="FFFFFF"/>
                        </a:solidFill>
                        <a:latin typeface="+mn-lt"/>
                      </a:endParaRPr>
                    </a:p>
                  </a:txBody>
                  <a:tcPr marL="9525" marR="9525" marT="9525" marB="0" anchor="ctr">
                    <a:lnL>
                      <a:noFill/>
                    </a:lnL>
                    <a:lnR>
                      <a:noFill/>
                    </a:lnR>
                    <a:lnT>
                      <a:noFill/>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t"/>
                      <a:r>
                        <a:rPr lang="en-US" sz="1400" b="0" i="0" u="none" strike="noStrike" dirty="0" smtClean="0">
                          <a:solidFill>
                            <a:srgbClr val="FFFFFF"/>
                          </a:solidFill>
                          <a:latin typeface="+mn-lt"/>
                        </a:rPr>
                        <a:t>Total</a:t>
                      </a:r>
                    </a:p>
                  </a:txBody>
                  <a:tcPr marL="9525" marR="9525" marT="9525" marB="0" anchor="ctr">
                    <a:lnL>
                      <a:noFill/>
                    </a:lnL>
                    <a:lnR>
                      <a:noFill/>
                    </a:lnR>
                    <a:lnT>
                      <a:noFill/>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625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chemeClr val="tx1"/>
                          </a:solidFill>
                          <a:latin typeface="+mn-lt"/>
                        </a:rPr>
                        <a:t>Measured </a:t>
                      </a:r>
                    </a:p>
                  </a:txBody>
                  <a:tcPr marL="45720"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0.8</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1.3</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0.1</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2.2</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625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chemeClr val="tx1"/>
                          </a:solidFill>
                          <a:latin typeface="+mn-lt"/>
                        </a:rPr>
                        <a:t>Indicated </a:t>
                      </a:r>
                    </a:p>
                  </a:txBody>
                  <a:tcPr marL="45720"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1.0</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17.2</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a:solidFill>
                            <a:schemeClr val="tx1"/>
                          </a:solidFill>
                          <a:latin typeface="+mn-lt"/>
                        </a:rPr>
                        <a:t>0.4</a:t>
                      </a: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18.6</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625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chemeClr val="tx1"/>
                          </a:solidFill>
                          <a:latin typeface="+mn-lt"/>
                        </a:rPr>
                        <a:t>Inferred </a:t>
                      </a:r>
                    </a:p>
                  </a:txBody>
                  <a:tcPr marL="45720"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1.1</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400" b="0" i="0" u="none" strike="noStrike" dirty="0" smtClean="0">
                          <a:solidFill>
                            <a:schemeClr val="tx1"/>
                          </a:solidFill>
                          <a:latin typeface="+mn-lt"/>
                        </a:rPr>
                        <a:t>9.4</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latin typeface="+mn-lt"/>
                        </a:rPr>
                        <a:t>0.1</a:t>
                      </a: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400" b="1" i="0" u="none" strike="noStrike" dirty="0" smtClean="0">
                          <a:solidFill>
                            <a:schemeClr val="tx1"/>
                          </a:solidFill>
                          <a:latin typeface="+mn-lt"/>
                        </a:rPr>
                        <a:t>10.6</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625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chemeClr val="tx1"/>
                          </a:solidFill>
                          <a:latin typeface="+mn-lt"/>
                        </a:rPr>
                        <a:t>Total </a:t>
                      </a:r>
                      <a:r>
                        <a:rPr lang="en-US" sz="1400" b="0" i="0" u="none" strike="noStrike" dirty="0" smtClean="0">
                          <a:solidFill>
                            <a:schemeClr val="tx1"/>
                          </a:solidFill>
                          <a:latin typeface="+mn-lt"/>
                        </a:rPr>
                        <a:t>Resources by</a:t>
                      </a:r>
                      <a:r>
                        <a:rPr lang="en-US" sz="1400" b="0" i="0" u="none" strike="noStrike" baseline="0" dirty="0" smtClean="0">
                          <a:solidFill>
                            <a:schemeClr val="tx1"/>
                          </a:solidFill>
                          <a:latin typeface="+mn-lt"/>
                        </a:rPr>
                        <a:t> mines</a:t>
                      </a:r>
                      <a:endParaRPr lang="en-US" sz="1400" b="0" i="0" u="none" strike="noStrike" dirty="0">
                        <a:solidFill>
                          <a:schemeClr val="tx1"/>
                        </a:solidFill>
                        <a:latin typeface="+mn-lt"/>
                      </a:endParaRPr>
                    </a:p>
                  </a:txBody>
                  <a:tcPr marL="45720"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400" b="1" i="0" u="none" strike="noStrike" dirty="0" smtClean="0">
                          <a:solidFill>
                            <a:schemeClr val="tx1"/>
                          </a:solidFill>
                          <a:latin typeface="+mn-lt"/>
                        </a:rPr>
                        <a:t>2.9</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27.9</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0.6</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31.4</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3625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chemeClr val="tx1"/>
                          </a:solidFill>
                          <a:latin typeface="+mn-lt"/>
                        </a:rPr>
                        <a:t>Proved </a:t>
                      </a:r>
                    </a:p>
                  </a:txBody>
                  <a:tcPr marL="45720"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a:solidFill>
                            <a:schemeClr val="tx1"/>
                          </a:solidFill>
                          <a:latin typeface="+mn-lt"/>
                        </a:rPr>
                        <a:t>0.4</a:t>
                      </a: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0.5</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a:solidFill>
                            <a:schemeClr val="tx1"/>
                          </a:solidFill>
                          <a:latin typeface="+mn-lt"/>
                        </a:rPr>
                        <a:t>0.1</a:t>
                      </a: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1.0</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625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chemeClr val="tx1"/>
                          </a:solidFill>
                          <a:latin typeface="+mn-lt"/>
                        </a:rPr>
                        <a:t>Probable </a:t>
                      </a:r>
                    </a:p>
                  </a:txBody>
                  <a:tcPr marL="45720"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0.8</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7.3</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smtClean="0">
                          <a:solidFill>
                            <a:schemeClr val="tx1"/>
                          </a:solidFill>
                          <a:latin typeface="+mn-lt"/>
                        </a:rPr>
                        <a:t>0.4</a:t>
                      </a:r>
                      <a:endParaRPr lang="en-US" sz="1400" b="0"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8.5</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3625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chemeClr val="tx1"/>
                          </a:solidFill>
                          <a:latin typeface="+mn-lt"/>
                        </a:rPr>
                        <a:t>Total </a:t>
                      </a:r>
                      <a:r>
                        <a:rPr lang="en-US" sz="1400" b="0" i="0" u="none" strike="noStrike" dirty="0" smtClean="0">
                          <a:solidFill>
                            <a:schemeClr val="tx1"/>
                          </a:solidFill>
                          <a:latin typeface="+mn-lt"/>
                        </a:rPr>
                        <a:t>Reserves by mines</a:t>
                      </a:r>
                      <a:endParaRPr lang="en-US" sz="1400" b="0" i="0" u="none" strike="noStrike" dirty="0">
                        <a:solidFill>
                          <a:schemeClr val="tx1"/>
                        </a:solidFill>
                        <a:latin typeface="+mn-lt"/>
                      </a:endParaRPr>
                    </a:p>
                  </a:txBody>
                  <a:tcPr marL="45720"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1.2</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7.8</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0.5</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smtClean="0">
                          <a:solidFill>
                            <a:schemeClr val="tx1"/>
                          </a:solidFill>
                          <a:latin typeface="+mn-lt"/>
                        </a:rPr>
                        <a:t>9.5</a:t>
                      </a:r>
                      <a:endParaRPr lang="en-US" sz="1400" b="1" i="0" u="none" strike="noStrike" dirty="0">
                        <a:solidFill>
                          <a:schemeClr val="tx1"/>
                        </a:solidFill>
                        <a:latin typeface="+mn-lt"/>
                      </a:endParaRPr>
                    </a:p>
                  </a:txBody>
                  <a:tcPr marL="9525" marR="9525" marT="9525" marB="0"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bl>
          </a:graphicData>
        </a:graphic>
      </p:graphicFrame>
      <p:sp>
        <p:nvSpPr>
          <p:cNvPr id="86" name="SPO_PHMAIN_7"/>
          <p:cNvSpPr txBox="1"/>
          <p:nvPr>
            <p:custDataLst>
              <p:tags r:id="rId2"/>
            </p:custDataLst>
          </p:nvPr>
        </p:nvSpPr>
        <p:spPr>
          <a:xfrm>
            <a:off x="228599" y="5286375"/>
            <a:ext cx="8639175" cy="619124"/>
          </a:xfrm>
          <a:prstGeom prst="rect">
            <a:avLst/>
          </a:prstGeom>
          <a:solidFill>
            <a:schemeClr val="accent1">
              <a:lumMod val="40000"/>
              <a:lumOff val="60000"/>
            </a:schemeClr>
          </a:solidFill>
          <a:ln w="6350">
            <a:solidFill>
              <a:sysClr val="windowText" lastClr="000000"/>
            </a:solidFill>
            <a:prstDash val="dash"/>
          </a:ln>
        </p:spPr>
        <p:txBody>
          <a:bodyPr vert="horz" wrap="square" lIns="9144" tIns="9144" rIns="9144" bIns="9144" rtlCol="0" anchor="ctr" anchorCtr="0">
            <a:noAutofit/>
          </a:bodyPr>
          <a:lstStyle/>
          <a:p>
            <a:pPr marL="0" marR="0" lvl="1" indent="0" algn="ctr" defTabSz="914400" eaLnBrk="1" fontAlgn="auto" latinLnBrk="0" hangingPunct="1">
              <a:lnSpc>
                <a:spcPct val="100000"/>
              </a:lnSpc>
              <a:spcBef>
                <a:spcPts val="0"/>
              </a:spcBef>
              <a:spcAft>
                <a:spcPts val="0"/>
              </a:spcAft>
              <a:buClr>
                <a:srgbClr val="009BD9"/>
              </a:buClr>
              <a:buSzPct val="100000"/>
              <a:buFontTx/>
              <a:buNone/>
              <a:tabLst/>
              <a:defRPr/>
            </a:pPr>
            <a:r>
              <a:rPr kumimoji="0" lang="en-US" sz="1400" b="0" i="0" u="none" strike="noStrike" kern="0" cap="none" spc="0" normalizeH="0" baseline="0" noProof="0" dirty="0" smtClean="0">
                <a:ln>
                  <a:noFill/>
                </a:ln>
                <a:effectLst/>
                <a:uLnTx/>
                <a:uFillTx/>
              </a:rPr>
              <a:t>PAR’s mineral reserves</a:t>
            </a:r>
            <a:r>
              <a:rPr kumimoji="0" lang="en-US" sz="1400" b="0" i="0" u="none" strike="noStrike" kern="0" cap="none" spc="0" normalizeH="0" baseline="30000" noProof="0" dirty="0" smtClean="0">
                <a:ln>
                  <a:noFill/>
                </a:ln>
                <a:effectLst/>
                <a:uLnTx/>
                <a:uFillTx/>
              </a:rPr>
              <a:t>(1) </a:t>
            </a:r>
            <a:r>
              <a:rPr kumimoji="0" lang="en-US" sz="1400" b="0" i="0" u="none" strike="noStrike" kern="0" cap="none" spc="0" normalizeH="0" baseline="0" noProof="0" dirty="0" smtClean="0">
                <a:ln>
                  <a:noFill/>
                </a:ln>
                <a:effectLst/>
                <a:uLnTx/>
                <a:uFillTx/>
              </a:rPr>
              <a:t>amount to 9.0 </a:t>
            </a:r>
            <a:r>
              <a:rPr kumimoji="0" lang="en-US" sz="1400" b="0" i="0" u="none" strike="noStrike" kern="0" cap="none" spc="0" normalizeH="0" baseline="0" noProof="0" dirty="0" err="1" smtClean="0">
                <a:ln>
                  <a:noFill/>
                </a:ln>
                <a:effectLst/>
                <a:uLnTx/>
                <a:uFillTx/>
              </a:rPr>
              <a:t>Moz</a:t>
            </a:r>
            <a:r>
              <a:rPr kumimoji="0" lang="en-US" sz="1400" b="0" i="0" u="none" strike="noStrike" kern="0" cap="none" spc="0" normalizeH="0" baseline="0" noProof="0" dirty="0" smtClean="0">
                <a:ln>
                  <a:noFill/>
                </a:ln>
                <a:effectLst/>
                <a:uLnTx/>
                <a:uFillTx/>
              </a:rPr>
              <a:t> of gold and 0.5 Moz of PGM 4E and total mineral resources</a:t>
            </a:r>
            <a:r>
              <a:rPr kumimoji="0" lang="en-US" sz="1400" b="0" i="0" u="none" strike="noStrike" kern="0" cap="none" spc="0" normalizeH="0" baseline="30000" noProof="0" dirty="0" smtClean="0">
                <a:ln>
                  <a:noFill/>
                </a:ln>
                <a:effectLst/>
                <a:uLnTx/>
                <a:uFillTx/>
              </a:rPr>
              <a:t> (1)</a:t>
            </a:r>
            <a:r>
              <a:rPr kumimoji="0" lang="en-US" sz="1400" b="0" i="0" u="none" strike="noStrike" kern="0" cap="none" spc="0" normalizeH="0" baseline="0" noProof="0" dirty="0" smtClean="0">
                <a:ln>
                  <a:noFill/>
                </a:ln>
                <a:effectLst/>
                <a:uLnTx/>
                <a:uFillTx/>
              </a:rPr>
              <a:t> amount to 30.8 Moz of gold and 0.6 </a:t>
            </a:r>
            <a:r>
              <a:rPr kumimoji="0" lang="en-US" sz="1400" b="0" i="0" u="none" strike="noStrike" kern="0" cap="none" spc="0" normalizeH="0" baseline="0" noProof="0" dirty="0" err="1" smtClean="0">
                <a:ln>
                  <a:noFill/>
                </a:ln>
                <a:effectLst/>
                <a:uLnTx/>
                <a:uFillTx/>
              </a:rPr>
              <a:t>Moz</a:t>
            </a:r>
            <a:r>
              <a:rPr kumimoji="0" lang="en-US" sz="1400" b="0" i="0" u="none" strike="noStrike" kern="0" cap="none" spc="0" normalizeH="0" baseline="0" noProof="0" dirty="0" smtClean="0">
                <a:ln>
                  <a:noFill/>
                </a:ln>
                <a:effectLst/>
                <a:uLnTx/>
                <a:uFillTx/>
              </a:rPr>
              <a:t> of PGM 4E (as of June 2014)</a:t>
            </a:r>
          </a:p>
        </p:txBody>
      </p:sp>
    </p:spTree>
    <p:extLst>
      <p:ext uri="{BB962C8B-B14F-4D97-AF65-F5344CB8AC3E}">
        <p14:creationId xmlns:p14="http://schemas.microsoft.com/office/powerpoint/2010/main" val="272786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Resource and reserve valuation </a:t>
            </a:r>
            <a:r>
              <a:rPr lang="en-ZA" dirty="0" err="1" smtClean="0"/>
              <a:t>comparibles</a:t>
            </a:r>
            <a:endParaRPr lang="en-ZA" dirty="0">
              <a:latin typeface="+mn-lt"/>
            </a:endParaRPr>
          </a:p>
        </p:txBody>
      </p:sp>
      <p:graphicFrame>
        <p:nvGraphicFramePr>
          <p:cNvPr id="7" name="Chart 6"/>
          <p:cNvGraphicFramePr>
            <a:graphicFrameLocks/>
          </p:cNvGraphicFramePr>
          <p:nvPr>
            <p:extLst>
              <p:ext uri="{D42A27DB-BD31-4B8C-83A1-F6EECF244321}">
                <p14:modId xmlns:p14="http://schemas.microsoft.com/office/powerpoint/2010/main" val="1313958784"/>
              </p:ext>
            </p:extLst>
          </p:nvPr>
        </p:nvGraphicFramePr>
        <p:xfrm>
          <a:off x="401782" y="1593280"/>
          <a:ext cx="8423563" cy="48264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261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052736"/>
            <a:ext cx="8893175" cy="504031"/>
          </a:xfrm>
        </p:spPr>
        <p:txBody>
          <a:bodyPr/>
          <a:lstStyle/>
          <a:p>
            <a:r>
              <a:rPr lang="en-ZA" dirty="0" smtClean="0"/>
              <a:t>Gold production graph</a:t>
            </a:r>
            <a:endParaRPr lang="en-ZA" dirty="0">
              <a:latin typeface="+mn-lt"/>
            </a:endParaRPr>
          </a:p>
        </p:txBody>
      </p:sp>
      <p:graphicFrame>
        <p:nvGraphicFramePr>
          <p:cNvPr id="31" name="Chart 30"/>
          <p:cNvGraphicFramePr/>
          <p:nvPr>
            <p:extLst>
              <p:ext uri="{D42A27DB-BD31-4B8C-83A1-F6EECF244321}">
                <p14:modId xmlns:p14="http://schemas.microsoft.com/office/powerpoint/2010/main" val="1373197986"/>
              </p:ext>
            </p:extLst>
          </p:nvPr>
        </p:nvGraphicFramePr>
        <p:xfrm>
          <a:off x="107504" y="1772815"/>
          <a:ext cx="8928992" cy="47518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996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ST_SAVED_OFF_VER" val="12.0"/>
</p:tagLst>
</file>

<file path=ppt/tags/tag10.xml><?xml version="1.0" encoding="utf-8"?>
<p:tagLst xmlns:a="http://schemas.openxmlformats.org/drawingml/2006/main" xmlns:r="http://schemas.openxmlformats.org/officeDocument/2006/relationships" xmlns:p="http://schemas.openxmlformats.org/presentationml/2006/main">
  <p:tag name="LEFT" val="213.5"/>
  <p:tag name="TOP" val="122"/>
  <p:tag name="WIDTH" val="543"/>
  <p:tag name="HEIGHT" val="122"/>
</p:tagLst>
</file>

<file path=ppt/tags/tag11.xml><?xml version="1.0" encoding="utf-8"?>
<p:tagLst xmlns:a="http://schemas.openxmlformats.org/drawingml/2006/main" xmlns:r="http://schemas.openxmlformats.org/officeDocument/2006/relationships" xmlns:p="http://schemas.openxmlformats.org/presentationml/2006/main">
  <p:tag name="SPOTYPE" val="17"/>
  <p:tag name="LOCKED" val="1"/>
  <p:tag name="PH_INDEX" val="2"/>
  <p:tag name="LEFT" val="213.5"/>
  <p:tag name="TOP" val="96.12496"/>
  <p:tag name="WIDTH" val="543"/>
  <p:tag name="HEIGHT" val="25.87496"/>
</p:tagLst>
</file>

<file path=ppt/tags/tag12.xml><?xml version="1.0" encoding="utf-8"?>
<p:tagLst xmlns:a="http://schemas.openxmlformats.org/drawingml/2006/main" xmlns:r="http://schemas.openxmlformats.org/officeDocument/2006/relationships" xmlns:p="http://schemas.openxmlformats.org/presentationml/2006/main">
  <p:tag name="LEFT" val="213.5"/>
  <p:tag name="TOP" val="122"/>
  <p:tag name="WIDTH" val="543"/>
  <p:tag name="HEIGHT" val="122"/>
</p:tagLst>
</file>

<file path=ppt/tags/tag13.xml><?xml version="1.0" encoding="utf-8"?>
<p:tagLst xmlns:a="http://schemas.openxmlformats.org/drawingml/2006/main" xmlns:r="http://schemas.openxmlformats.org/officeDocument/2006/relationships" xmlns:p="http://schemas.openxmlformats.org/presentationml/2006/main">
  <p:tag name="SPOTYPE" val="17"/>
  <p:tag name="LOCKED" val="1"/>
  <p:tag name="PH_INDEX" val="2"/>
  <p:tag name="LEFT" val="213.5"/>
  <p:tag name="TOP" val="96.12496"/>
  <p:tag name="WIDTH" val="543"/>
  <p:tag name="HEIGHT" val="25.87496"/>
</p:tagLst>
</file>

<file path=ppt/tags/tag14.xml><?xml version="1.0" encoding="utf-8"?>
<p:tagLst xmlns:a="http://schemas.openxmlformats.org/drawingml/2006/main" xmlns:r="http://schemas.openxmlformats.org/officeDocument/2006/relationships" xmlns:p="http://schemas.openxmlformats.org/presentationml/2006/main">
  <p:tag name="LEFT" val="213.5"/>
  <p:tag name="TOP" val="122"/>
  <p:tag name="WIDTH" val="543"/>
  <p:tag name="HEIGHT" val="122"/>
</p:tagLst>
</file>

<file path=ppt/tags/tag15.xml><?xml version="1.0" encoding="utf-8"?>
<p:tagLst xmlns:a="http://schemas.openxmlformats.org/drawingml/2006/main" xmlns:r="http://schemas.openxmlformats.org/officeDocument/2006/relationships" xmlns:p="http://schemas.openxmlformats.org/presentationml/2006/main">
  <p:tag name="SPOTYPE" val="17"/>
  <p:tag name="LOCKED" val="1"/>
  <p:tag name="PH_INDEX" val="3"/>
  <p:tag name="LEFT" val="213.5"/>
  <p:tag name="TOP" val="292.75"/>
  <p:tag name="WIDTH" val="543"/>
  <p:tag name="HEIGHT" val="25.87496"/>
</p:tagLst>
</file>

<file path=ppt/tags/tag16.xml><?xml version="1.0" encoding="utf-8"?>
<p:tagLst xmlns:a="http://schemas.openxmlformats.org/drawingml/2006/main" xmlns:r="http://schemas.openxmlformats.org/officeDocument/2006/relationships" xmlns:p="http://schemas.openxmlformats.org/presentationml/2006/main">
  <p:tag name="LEFT" val="213.5"/>
  <p:tag name="TOP" val="318.625"/>
  <p:tag name="WIDTH" val="543"/>
  <p:tag name="HEIGHT" val="318.625"/>
</p:tagLst>
</file>

<file path=ppt/tags/tag17.xml><?xml version="1.0" encoding="utf-8"?>
<p:tagLst xmlns:a="http://schemas.openxmlformats.org/drawingml/2006/main" xmlns:r="http://schemas.openxmlformats.org/officeDocument/2006/relationships" xmlns:p="http://schemas.openxmlformats.org/presentationml/2006/main">
  <p:tag name="SPOTYPE" val="1"/>
  <p:tag name="LEFT" val="22.87496"/>
  <p:tag name="TOP" val="96.12496"/>
  <p:tag name="LOCKED" val="1"/>
</p:tagLst>
</file>

<file path=ppt/tags/tag18.xml><?xml version="1.0" encoding="utf-8"?>
<p:tagLst xmlns:a="http://schemas.openxmlformats.org/drawingml/2006/main" xmlns:r="http://schemas.openxmlformats.org/officeDocument/2006/relationships" xmlns:p="http://schemas.openxmlformats.org/presentationml/2006/main">
  <p:tag name="SPOTYPE" val="1"/>
  <p:tag name="LEFT" val="22.87496"/>
  <p:tag name="TOP" val="96.12496"/>
  <p:tag name="LOCKED" val="1"/>
</p:tagLst>
</file>

<file path=ppt/tags/tag19.xml><?xml version="1.0" encoding="utf-8"?>
<p:tagLst xmlns:a="http://schemas.openxmlformats.org/drawingml/2006/main" xmlns:r="http://schemas.openxmlformats.org/officeDocument/2006/relationships" xmlns:p="http://schemas.openxmlformats.org/presentationml/2006/main">
  <p:tag name="SPOTYPE" val="1"/>
  <p:tag name="LEFT" val="22.87496"/>
  <p:tag name="TOP" val="96.12496"/>
  <p:tag name="LOCKED" val="1"/>
</p:tagLst>
</file>

<file path=ppt/tags/tag2.xml><?xml version="1.0" encoding="utf-8"?>
<p:tagLst xmlns:a="http://schemas.openxmlformats.org/drawingml/2006/main" xmlns:r="http://schemas.openxmlformats.org/officeDocument/2006/relationships" xmlns:p="http://schemas.openxmlformats.org/presentationml/2006/main">
  <p:tag name="SPOTYPE" val="17"/>
  <p:tag name="LEFT" val="146.5"/>
  <p:tag name="TOP" val="96.12496"/>
  <p:tag name="LOCKED" val="1"/>
  <p:tag name="PH_INDEX" val="7"/>
</p:tagLst>
</file>

<file path=ppt/tags/tag20.xml><?xml version="1.0" encoding="utf-8"?>
<p:tagLst xmlns:a="http://schemas.openxmlformats.org/drawingml/2006/main" xmlns:r="http://schemas.openxmlformats.org/officeDocument/2006/relationships" xmlns:p="http://schemas.openxmlformats.org/presentationml/2006/main">
  <p:tag name="SPOTYPE" val="1"/>
  <p:tag name="LEFT" val="22.87496"/>
  <p:tag name="TOP" val="96.12496"/>
  <p:tag name="LOCKED" val="1"/>
</p:tagLst>
</file>

<file path=ppt/tags/tag21.xml><?xml version="1.0" encoding="utf-8"?>
<p:tagLst xmlns:a="http://schemas.openxmlformats.org/drawingml/2006/main" xmlns:r="http://schemas.openxmlformats.org/officeDocument/2006/relationships" xmlns:p="http://schemas.openxmlformats.org/presentationml/2006/main">
  <p:tag name="SPOTYPE" val="2"/>
  <p:tag name="LEFT" val="213.5"/>
  <p:tag name="TOP" val="476"/>
  <p:tag name="LOCKED" val="1"/>
</p:tagLst>
</file>

<file path=ppt/tags/tag22.xml><?xml version="1.0" encoding="utf-8"?>
<p:tagLst xmlns:a="http://schemas.openxmlformats.org/drawingml/2006/main" xmlns:r="http://schemas.openxmlformats.org/officeDocument/2006/relationships" xmlns:p="http://schemas.openxmlformats.org/presentationml/2006/main">
  <p:tag name="SPOTYPE" val="1"/>
  <p:tag name="LEFT" val="22.87496"/>
  <p:tag name="TOP" val="96.12496"/>
  <p:tag name="LOCKED" val="1"/>
</p:tagLst>
</file>

<file path=ppt/tags/tag23.xml><?xml version="1.0" encoding="utf-8"?>
<p:tagLst xmlns:a="http://schemas.openxmlformats.org/drawingml/2006/main" xmlns:r="http://schemas.openxmlformats.org/officeDocument/2006/relationships" xmlns:p="http://schemas.openxmlformats.org/presentationml/2006/main">
  <p:tag name="SPOTYPE" val="1"/>
  <p:tag name="LEFT" val="22.87496"/>
  <p:tag name="TOP" val="96.12496"/>
  <p:tag name="LOCKED" val="1"/>
</p:tagLst>
</file>

<file path=ppt/tags/tag24.xml><?xml version="1.0" encoding="utf-8"?>
<p:tagLst xmlns:a="http://schemas.openxmlformats.org/drawingml/2006/main" xmlns:r="http://schemas.openxmlformats.org/officeDocument/2006/relationships" xmlns:p="http://schemas.openxmlformats.org/presentationml/2006/main">
  <p:tag name="SPOTYPE" val="1"/>
  <p:tag name="LEFT" val="22.87496"/>
  <p:tag name="TOP" val="96.12496"/>
  <p:tag name="LOCKED" val="1"/>
</p:tagLst>
</file>

<file path=ppt/tags/tag3.xml><?xml version="1.0" encoding="utf-8"?>
<p:tagLst xmlns:a="http://schemas.openxmlformats.org/drawingml/2006/main" xmlns:r="http://schemas.openxmlformats.org/officeDocument/2006/relationships" xmlns:p="http://schemas.openxmlformats.org/presentationml/2006/main">
  <p:tag name="SPOTYPE" val="18"/>
  <p:tag name="LEFT" val="216.75"/>
  <p:tag name="TOP" val="128.625"/>
  <p:tag name="LOCKED" val="1"/>
  <p:tag name="PH_INDEX" val="4"/>
  <p:tag name="ISPANEL" val="True"/>
</p:tagLst>
</file>

<file path=ppt/tags/tag4.xml><?xml version="1.0" encoding="utf-8"?>
<p:tagLst xmlns:a="http://schemas.openxmlformats.org/drawingml/2006/main" xmlns:r="http://schemas.openxmlformats.org/officeDocument/2006/relationships" xmlns:p="http://schemas.openxmlformats.org/presentationml/2006/main">
  <p:tag name="SPOTYPE" val="18"/>
  <p:tag name="LOCKED" val="1"/>
  <p:tag name="PH_INDEX" val="2"/>
  <p:tag name="ISPANEL" val="True"/>
  <p:tag name="LEFT" val="213.5"/>
  <p:tag name="TOP" val="122"/>
  <p:tag name="WIDTH" val="543"/>
  <p:tag name="HEIGHT" val="148.875"/>
</p:tagLst>
</file>

<file path=ppt/tags/tag5.xml><?xml version="1.0" encoding="utf-8"?>
<p:tagLst xmlns:a="http://schemas.openxmlformats.org/drawingml/2006/main" xmlns:r="http://schemas.openxmlformats.org/officeDocument/2006/relationships" xmlns:p="http://schemas.openxmlformats.org/presentationml/2006/main">
  <p:tag name="RNRSTYLE" val="Source"/>
  <p:tag name="THINKCELLSHAPEDONOTDELETE" val="pS1suxItP5ku3tc7U2woPow"/>
</p:tagLst>
</file>

<file path=ppt/tags/tag6.xml><?xml version="1.0" encoding="utf-8"?>
<p:tagLst xmlns:a="http://schemas.openxmlformats.org/drawingml/2006/main" xmlns:r="http://schemas.openxmlformats.org/officeDocument/2006/relationships" xmlns:p="http://schemas.openxmlformats.org/presentationml/2006/main">
  <p:tag name="SPOTYPE" val="2"/>
  <p:tag name="LEFT" val="213.5"/>
  <p:tag name="TOP" val="476"/>
  <p:tag name="LOCKED" val="1"/>
</p:tagLst>
</file>

<file path=ppt/tags/tag7.xml><?xml version="1.0" encoding="utf-8"?>
<p:tagLst xmlns:a="http://schemas.openxmlformats.org/drawingml/2006/main" xmlns:r="http://schemas.openxmlformats.org/officeDocument/2006/relationships" xmlns:p="http://schemas.openxmlformats.org/presentationml/2006/main">
  <p:tag name="SPOTYPE" val="17"/>
  <p:tag name="LOCKED" val="1"/>
  <p:tag name="PH_INDEX" val="3"/>
  <p:tag name="LEFT" val="213.5"/>
  <p:tag name="TOP" val="292.75"/>
  <p:tag name="WIDTH" val="543"/>
  <p:tag name="HEIGHT" val="25.87496"/>
</p:tagLst>
</file>

<file path=ppt/tags/tag8.xml><?xml version="1.0" encoding="utf-8"?>
<p:tagLst xmlns:a="http://schemas.openxmlformats.org/drawingml/2006/main" xmlns:r="http://schemas.openxmlformats.org/officeDocument/2006/relationships" xmlns:p="http://schemas.openxmlformats.org/presentationml/2006/main">
  <p:tag name="LEFT" val="213.5"/>
  <p:tag name="TOP" val="318.625"/>
  <p:tag name="WIDTH" val="543"/>
  <p:tag name="HEIGHT" val="318.625"/>
</p:tagLst>
</file>

<file path=ppt/tags/tag9.xml><?xml version="1.0" encoding="utf-8"?>
<p:tagLst xmlns:a="http://schemas.openxmlformats.org/drawingml/2006/main" xmlns:r="http://schemas.openxmlformats.org/officeDocument/2006/relationships" xmlns:p="http://schemas.openxmlformats.org/presentationml/2006/main">
  <p:tag name="SPOTYPE" val="17"/>
  <p:tag name="LOCKED" val="1"/>
  <p:tag name="PH_INDEX" val="2"/>
  <p:tag name="LEFT" val="213.5"/>
  <p:tag name="TOP" val="96.12496"/>
  <p:tag name="WIDTH" val="543"/>
  <p:tag name="HEIGHT" val="25.87496"/>
</p:tagLst>
</file>

<file path=ppt/theme/theme1.xml><?xml version="1.0" encoding="utf-8"?>
<a:theme xmlns:a="http://schemas.openxmlformats.org/drawingml/2006/main" name="TEMPLATE MASTER">
  <a:themeElements>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lnSpc>
            <a:spcPct val="110000"/>
          </a:lnSpc>
          <a:spcBef>
            <a:spcPts val="100"/>
          </a:spcBef>
          <a:spcAft>
            <a:spcPts val="1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TEMPLATE MASTER">
  <a:themeElements>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lnSpc>
            <a:spcPct val="110000"/>
          </a:lnSpc>
          <a:spcBef>
            <a:spcPts val="100"/>
          </a:spcBef>
          <a:spcAft>
            <a:spcPts val="1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_TEMPLATE MASTER">
  <a:themeElements>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lnSpc>
            <a:spcPct val="110000"/>
          </a:lnSpc>
          <a:spcBef>
            <a:spcPts val="100"/>
          </a:spcBef>
          <a:spcAft>
            <a:spcPts val="1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3_TEMPLATE MASTER">
  <a:themeElements>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lnSpc>
            <a:spcPct val="110000"/>
          </a:lnSpc>
          <a:spcBef>
            <a:spcPts val="100"/>
          </a:spcBef>
          <a:spcAft>
            <a:spcPts val="1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4_TEMPLATE MASTER">
  <a:themeElements>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lnSpc>
            <a:spcPct val="110000"/>
          </a:lnSpc>
          <a:spcBef>
            <a:spcPts val="100"/>
          </a:spcBef>
          <a:spcAft>
            <a:spcPts val="1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5_TEMPLATE MASTER">
  <a:themeElements>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lnSpc>
            <a:spcPct val="110000"/>
          </a:lnSpc>
          <a:spcBef>
            <a:spcPts val="100"/>
          </a:spcBef>
          <a:spcAft>
            <a:spcPts val="1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6_TEMPLATE MASTER">
  <a:themeElements>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lnSpc>
            <a:spcPct val="110000"/>
          </a:lnSpc>
          <a:spcBef>
            <a:spcPts val="100"/>
          </a:spcBef>
          <a:spcAft>
            <a:spcPts val="1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Pan African">
    <a:dk1>
      <a:srgbClr val="000000"/>
    </a:dk1>
    <a:lt1>
      <a:srgbClr val="FFFFFF"/>
    </a:lt1>
    <a:dk2>
      <a:srgbClr val="87898A"/>
    </a:dk2>
    <a:lt2>
      <a:srgbClr val="D0D0D0"/>
    </a:lt2>
    <a:accent1>
      <a:srgbClr val="B26F2F"/>
    </a:accent1>
    <a:accent2>
      <a:srgbClr val="4D4D4F"/>
    </a:accent2>
    <a:accent3>
      <a:srgbClr val="FF9728"/>
    </a:accent3>
    <a:accent4>
      <a:srgbClr val="5587B7"/>
    </a:accent4>
    <a:accent5>
      <a:srgbClr val="542A0E"/>
    </a:accent5>
    <a:accent6>
      <a:srgbClr val="D5A32A"/>
    </a:accent6>
    <a:hlink>
      <a:srgbClr val="0070C0"/>
    </a:hlink>
    <a:folHlink>
      <a:srgbClr val="7030A0"/>
    </a:folHlink>
  </a:clrScheme>
  <a:fontScheme name="Pan Africa">
    <a:majorFont>
      <a:latin typeface="Gill Sans"/>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2779</TotalTime>
  <Words>3169</Words>
  <Application>Microsoft Office PowerPoint</Application>
  <PresentationFormat>On-screen Show (4:3)</PresentationFormat>
  <Paragraphs>675</Paragraphs>
  <Slides>34</Slides>
  <Notes>0</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34</vt:i4>
      </vt:variant>
    </vt:vector>
  </HeadingPairs>
  <TitlesOfParts>
    <vt:vector size="42" baseType="lpstr">
      <vt:lpstr>TEMPLATE MASTER</vt:lpstr>
      <vt:lpstr>1_TEMPLATE MASTER</vt:lpstr>
      <vt:lpstr>2_TEMPLATE MASTER</vt:lpstr>
      <vt:lpstr>3_TEMPLATE MASTER</vt:lpstr>
      <vt:lpstr>4_TEMPLATE MASTER</vt:lpstr>
      <vt:lpstr>5_TEMPLATE MASTER</vt:lpstr>
      <vt:lpstr>6_TEMPLATE MASTER</vt:lpstr>
      <vt:lpstr>Document</vt:lpstr>
      <vt:lpstr>Corporate Presentation</vt:lpstr>
      <vt:lpstr>Disclaimer</vt:lpstr>
      <vt:lpstr>company Overview</vt:lpstr>
      <vt:lpstr>Company overview</vt:lpstr>
      <vt:lpstr>RECENT Company history</vt:lpstr>
      <vt:lpstr>Group Results and Strategic Overview</vt:lpstr>
      <vt:lpstr>Underground resources and reserves</vt:lpstr>
      <vt:lpstr>Resource and reserve valuation comparibles</vt:lpstr>
      <vt:lpstr>Gold production graph</vt:lpstr>
      <vt:lpstr>Cash cost graph</vt:lpstr>
      <vt:lpstr>Financial summary: group results</vt:lpstr>
      <vt:lpstr>ATTRACTIVE DIVIDEND YIELD </vt:lpstr>
      <vt:lpstr>MAJOR CAPITAL PROJECTS - ANALYSIS</vt:lpstr>
      <vt:lpstr>Operating assets</vt:lpstr>
      <vt:lpstr>Overview of operating assets</vt:lpstr>
      <vt:lpstr>Overview of barberton mines</vt:lpstr>
      <vt:lpstr>Overview of barberton mines</vt:lpstr>
      <vt:lpstr>Overview of barberton mines</vt:lpstr>
      <vt:lpstr>Overview of barberton mines</vt:lpstr>
      <vt:lpstr>Overview of evander mines</vt:lpstr>
      <vt:lpstr>Overview of evander mines</vt:lpstr>
      <vt:lpstr>Overview of evander mines</vt:lpstr>
      <vt:lpstr>Overview of evander mines</vt:lpstr>
      <vt:lpstr>Overview of evander mines</vt:lpstr>
      <vt:lpstr>Overview of phoenix platinum</vt:lpstr>
      <vt:lpstr>Overview of phoenix platinum</vt:lpstr>
      <vt:lpstr>Growth projects</vt:lpstr>
      <vt:lpstr>Significant growth potential – strong project pipeline TO SUPPLEMENT PRODUCING ASSETS</vt:lpstr>
      <vt:lpstr>Expansion opportunities: etrp (1)</vt:lpstr>
      <vt:lpstr>Expansion opportunities: evander south</vt:lpstr>
      <vt:lpstr>Expansion opportunities: poplar</vt:lpstr>
      <vt:lpstr>Expansion opportunities: rolspruit</vt:lpstr>
      <vt:lpstr>INVESTMENT CASE</vt:lpstr>
      <vt:lpstr>OUR INVESTMENT CASE</vt:lpstr>
    </vt:vector>
  </TitlesOfParts>
  <Company>Pan African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Spruijt</dc:creator>
  <cp:lastModifiedBy>Niel Symington</cp:lastModifiedBy>
  <cp:revision>190</cp:revision>
  <cp:lastPrinted>2015-03-24T07:18:46Z</cp:lastPrinted>
  <dcterms:created xsi:type="dcterms:W3CDTF">2014-02-17T12:25:50Z</dcterms:created>
  <dcterms:modified xsi:type="dcterms:W3CDTF">2015-03-24T08:20:34Z</dcterms:modified>
</cp:coreProperties>
</file>